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5" r:id="rId1"/>
    <p:sldMasterId id="2147483657" r:id="rId2"/>
    <p:sldMasterId id="2147483659" r:id="rId3"/>
  </p:sldMasterIdLst>
  <p:notesMasterIdLst>
    <p:notesMasterId r:id="rId11"/>
  </p:notesMasterIdLst>
  <p:sldIdLst>
    <p:sldId id="256" r:id="rId4"/>
    <p:sldId id="356" r:id="rId5"/>
    <p:sldId id="357" r:id="rId6"/>
    <p:sldId id="358" r:id="rId7"/>
    <p:sldId id="359" r:id="rId8"/>
    <p:sldId id="355" r:id="rId9"/>
    <p:sldId id="360" r:id="rId10"/>
  </p:sldIdLst>
  <p:sldSz cx="9144000" cy="5143500" type="screen16x9"/>
  <p:notesSz cx="6797675" cy="9926638"/>
  <p:defaultTextStyle>
    <a:defPPr>
      <a:defRPr lang="en-A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8000"/>
    <a:srgbClr val="4D4D4F"/>
    <a:srgbClr val="4D4D4D"/>
    <a:srgbClr val="267485"/>
    <a:srgbClr val="EFFF9C"/>
    <a:srgbClr val="A33F1F"/>
    <a:srgbClr val="0069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7" autoAdjust="0"/>
    <p:restoredTop sz="91642" autoAdjust="0"/>
  </p:normalViewPr>
  <p:slideViewPr>
    <p:cSldViewPr>
      <p:cViewPr varScale="1">
        <p:scale>
          <a:sx n="164" d="100"/>
          <a:sy n="164" d="100"/>
        </p:scale>
        <p:origin x="-114" y="-11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tableStyles" Target="tableStyle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AU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endParaRPr lang="en-AU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-431800" y="744538"/>
            <a:ext cx="5289550" cy="297656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401638" y="4025900"/>
            <a:ext cx="5994400" cy="515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163"/>
            <a:ext cx="2946400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AU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27884230-34D9-4471-9399-5E5375172E0F}" type="slidenum">
              <a:rPr lang="en-AU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2839029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884230-34D9-4471-9399-5E5375172E0F}" type="slidenum">
              <a:rPr lang="en-AU" smtClean="0"/>
              <a:pPr/>
              <a:t>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967879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AU"/>
              <a:t>Phone:</a:t>
            </a:r>
            <a:r>
              <a:rPr lang="en-AU" b="0"/>
              <a:t> +61 2 6249 9111</a:t>
            </a:r>
          </a:p>
          <a:p>
            <a:r>
              <a:rPr lang="en-AU"/>
              <a:t>Web:</a:t>
            </a:r>
            <a:r>
              <a:rPr lang="en-AU" b="0"/>
              <a:t> www.ga.gov.au</a:t>
            </a:r>
          </a:p>
          <a:p>
            <a:r>
              <a:rPr lang="en-AU"/>
              <a:t>Email:</a:t>
            </a:r>
            <a:r>
              <a:rPr lang="en-AU" b="0"/>
              <a:t> feedback@ga.gov.au</a:t>
            </a:r>
          </a:p>
          <a:p>
            <a:r>
              <a:rPr lang="en-AU"/>
              <a:t>Address:</a:t>
            </a:r>
            <a:r>
              <a:rPr lang="en-AU" b="0"/>
              <a:t> Cnr Jerrabomberra Avenue and Hindmarsh Drive, Symonston ACT 2609</a:t>
            </a:r>
          </a:p>
          <a:p>
            <a:r>
              <a:rPr lang="en-AU"/>
              <a:t>Postal Address:</a:t>
            </a:r>
            <a:r>
              <a:rPr lang="en-AU" b="0"/>
              <a:t> GPO Box 378, Canberra ACT 2601</a:t>
            </a:r>
          </a:p>
        </p:txBody>
      </p:sp>
    </p:spTree>
    <p:extLst>
      <p:ext uri="{BB962C8B-B14F-4D97-AF65-F5344CB8AC3E}">
        <p14:creationId xmlns:p14="http://schemas.microsoft.com/office/powerpoint/2010/main" val="7079403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4363" y="1395413"/>
            <a:ext cx="7916862" cy="463846"/>
          </a:xfrm>
        </p:spPr>
        <p:txBody>
          <a:bodyPr lIns="90000" tIns="46800" rIns="90000" bIns="46800"/>
          <a:lstStyle>
            <a:lvl1pPr>
              <a:defRPr sz="2400">
                <a:solidFill>
                  <a:srgbClr val="4D4D4D"/>
                </a:solidFill>
              </a:defRPr>
            </a:lvl1pPr>
          </a:lstStyle>
          <a:p>
            <a:pPr lvl="0"/>
            <a:r>
              <a:rPr lang="en-AU" noProof="0" dirty="0" smtClean="0"/>
              <a:t>Click to edit Master Title style</a:t>
            </a:r>
          </a:p>
        </p:txBody>
      </p:sp>
      <p:sp>
        <p:nvSpPr>
          <p:cNvPr id="386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11188" y="1862138"/>
            <a:ext cx="7916862" cy="340735"/>
          </a:xfrm>
        </p:spPr>
        <p:txBody>
          <a:bodyPr lIns="90000" tIns="46800" rIns="90000" bIns="46800">
            <a:spAutoFit/>
          </a:bodyPr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noProof="0" dirty="0" smtClean="0"/>
              <a:t>Click to edit Master Author style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870629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11188" y="1862138"/>
            <a:ext cx="8229600" cy="1557349"/>
          </a:xfrm>
        </p:spPr>
        <p:txBody>
          <a:bodyPr/>
          <a:lstStyle>
            <a:lvl1pPr>
              <a:defRPr>
                <a:solidFill>
                  <a:srgbClr val="4D4D4F"/>
                </a:solidFill>
              </a:defRPr>
            </a:lvl1pPr>
            <a:lvl2pPr>
              <a:defRPr sz="1800">
                <a:solidFill>
                  <a:srgbClr val="4D4D4F"/>
                </a:solidFill>
              </a:defRPr>
            </a:lvl2pPr>
            <a:lvl3pPr>
              <a:defRPr sz="1600">
                <a:solidFill>
                  <a:srgbClr val="4D4D4F"/>
                </a:solidFill>
              </a:defRPr>
            </a:lvl3pPr>
            <a:lvl4pPr>
              <a:defRPr sz="1600">
                <a:solidFill>
                  <a:srgbClr val="4D4D4F"/>
                </a:solidFill>
              </a:defRPr>
            </a:lvl4pPr>
            <a:lvl5pPr>
              <a:defRPr sz="1600">
                <a:solidFill>
                  <a:srgbClr val="4D4D4F"/>
                </a:solidFill>
              </a:defRPr>
            </a:lvl5pPr>
          </a:lstStyle>
          <a:p>
            <a:pPr lvl="0"/>
            <a:r>
              <a:rPr lang="en-AU" dirty="0" smtClean="0"/>
              <a:t>Click to edit Master Text styles</a:t>
            </a:r>
          </a:p>
          <a:p>
            <a:pPr lvl="1"/>
            <a:r>
              <a:rPr lang="en-AU" dirty="0" smtClean="0"/>
              <a:t>Second level</a:t>
            </a:r>
          </a:p>
          <a:p>
            <a:pPr lvl="2"/>
            <a:r>
              <a:rPr lang="en-AU" dirty="0" smtClean="0"/>
              <a:t>Third level</a:t>
            </a:r>
          </a:p>
          <a:p>
            <a:pPr lvl="3"/>
            <a:r>
              <a:rPr lang="en-AU" dirty="0" smtClean="0"/>
              <a:t>Fourth level</a:t>
            </a:r>
          </a:p>
          <a:p>
            <a:pPr lvl="4"/>
            <a:r>
              <a:rPr lang="en-AU" dirty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425808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jp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7" name="Rectangle 9"/>
          <p:cNvSpPr>
            <a:spLocks noGrp="1" noChangeArrowheads="1"/>
          </p:cNvSpPr>
          <p:nvPr>
            <p:ph type="body" idx="1"/>
          </p:nvPr>
        </p:nvSpPr>
        <p:spPr bwMode="auto">
          <a:xfrm>
            <a:off x="611188" y="1807369"/>
            <a:ext cx="8229600" cy="17658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 smtClean="0"/>
          </a:p>
        </p:txBody>
      </p:sp>
      <p:sp>
        <p:nvSpPr>
          <p:cNvPr id="6349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14363" y="1395412"/>
            <a:ext cx="82296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Master title style</a:t>
            </a:r>
            <a:endParaRPr lang="en-AU" dirty="0" smtClean="0"/>
          </a:p>
        </p:txBody>
      </p:sp>
      <p:sp>
        <p:nvSpPr>
          <p:cNvPr id="63500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11188" y="3723878"/>
            <a:ext cx="8208962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eaLnBrk="1" hangingPunct="1">
              <a:lnSpc>
                <a:spcPct val="80000"/>
              </a:lnSpc>
              <a:spcBef>
                <a:spcPct val="50000"/>
              </a:spcBef>
              <a:defRPr sz="1400" b="1">
                <a:solidFill>
                  <a:srgbClr val="4D4D4D"/>
                </a:solidFill>
              </a:defRPr>
            </a:lvl1pPr>
          </a:lstStyle>
          <a:p>
            <a:r>
              <a:rPr lang="en-AU" dirty="0" smtClean="0"/>
              <a:t>Phone:</a:t>
            </a:r>
            <a:r>
              <a:rPr lang="en-AU" b="0" dirty="0" smtClean="0"/>
              <a:t> +61 2 6249 9111</a:t>
            </a:r>
          </a:p>
          <a:p>
            <a:r>
              <a:rPr lang="en-AU" dirty="0" smtClean="0"/>
              <a:t>Web:</a:t>
            </a:r>
            <a:r>
              <a:rPr lang="en-AU" b="0" dirty="0" smtClean="0"/>
              <a:t> www.ga.gov.au</a:t>
            </a:r>
          </a:p>
          <a:p>
            <a:r>
              <a:rPr lang="en-AU" dirty="0" smtClean="0"/>
              <a:t>Email:</a:t>
            </a:r>
            <a:r>
              <a:rPr lang="en-AU" b="0" dirty="0" smtClean="0"/>
              <a:t> feedback@ga.gov.au</a:t>
            </a:r>
          </a:p>
          <a:p>
            <a:r>
              <a:rPr lang="en-AU" dirty="0" smtClean="0"/>
              <a:t>Address:</a:t>
            </a:r>
            <a:r>
              <a:rPr lang="en-AU" b="0" dirty="0" smtClean="0"/>
              <a:t> </a:t>
            </a:r>
            <a:r>
              <a:rPr lang="en-AU" b="0" dirty="0" err="1" smtClean="0"/>
              <a:t>Cnr</a:t>
            </a:r>
            <a:r>
              <a:rPr lang="en-AU" b="0" dirty="0" smtClean="0"/>
              <a:t> Jerrabomberra Avenue and Hindmarsh Drive, Symonston ACT 2609</a:t>
            </a:r>
          </a:p>
          <a:p>
            <a:r>
              <a:rPr lang="en-AU" dirty="0" smtClean="0"/>
              <a:t>Postal Address:</a:t>
            </a:r>
            <a:r>
              <a:rPr lang="en-AU" b="0" dirty="0" smtClean="0"/>
              <a:t> GPO Box 378, Canberra ACT 2601</a:t>
            </a:r>
            <a:endParaRPr lang="en-AU" b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61" r:id="rId2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6983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006983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006983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006983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006983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006983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006983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006983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006983"/>
          </a:solidFill>
          <a:latin typeface="Arial" charset="0"/>
        </a:defRPr>
      </a:lvl9pPr>
    </p:titleStyle>
    <p:bodyStyle>
      <a:lvl1pPr algn="l" rtl="0" eaLnBrk="1" fontAlgn="base" hangingPunct="1">
        <a:spcBef>
          <a:spcPct val="50000"/>
        </a:spcBef>
        <a:spcAft>
          <a:spcPct val="0"/>
        </a:spcAft>
        <a:defRPr sz="1800">
          <a:solidFill>
            <a:srgbClr val="4D4D4D"/>
          </a:solidFill>
          <a:latin typeface="+mn-lt"/>
          <a:ea typeface="+mn-ea"/>
          <a:cs typeface="+mn-cs"/>
        </a:defRPr>
      </a:lvl1pPr>
      <a:lvl2pPr marL="447675" indent="-268288" algn="l" rtl="0" eaLnBrk="1" fontAlgn="base" hangingPunct="1">
        <a:spcBef>
          <a:spcPct val="50000"/>
        </a:spcBef>
        <a:spcAft>
          <a:spcPct val="0"/>
        </a:spcAft>
        <a:buChar char="•"/>
        <a:defRPr sz="1800">
          <a:solidFill>
            <a:srgbClr val="4D4D4D"/>
          </a:solidFill>
          <a:latin typeface="+mn-lt"/>
        </a:defRPr>
      </a:lvl2pPr>
      <a:lvl3pPr marL="895350" indent="-265113" algn="l" rtl="0" eaLnBrk="1" fontAlgn="base" hangingPunct="1">
        <a:spcBef>
          <a:spcPct val="25000"/>
        </a:spcBef>
        <a:spcAft>
          <a:spcPct val="0"/>
        </a:spcAft>
        <a:buFont typeface="Arial" charset="0"/>
        <a:buChar char="–"/>
        <a:defRPr sz="1600">
          <a:solidFill>
            <a:srgbClr val="4D4D4D"/>
          </a:solidFill>
          <a:latin typeface="+mn-lt"/>
        </a:defRPr>
      </a:lvl3pPr>
      <a:lvl4pPr marL="1344613" indent="-268288" algn="l" rtl="0" eaLnBrk="1" fontAlgn="base" hangingPunct="1">
        <a:spcBef>
          <a:spcPct val="25000"/>
        </a:spcBef>
        <a:spcAft>
          <a:spcPct val="0"/>
        </a:spcAft>
        <a:buChar char="•"/>
        <a:defRPr sz="1600">
          <a:solidFill>
            <a:srgbClr val="4D4D4D"/>
          </a:solidFill>
          <a:latin typeface="+mn-lt"/>
        </a:defRPr>
      </a:lvl4pPr>
      <a:lvl5pPr marL="1792288" indent="-268288" algn="l" rtl="0" eaLnBrk="1" fontAlgn="base" hangingPunct="1">
        <a:spcBef>
          <a:spcPct val="25000"/>
        </a:spcBef>
        <a:spcAft>
          <a:spcPct val="0"/>
        </a:spcAft>
        <a:buFont typeface="Arial" charset="0"/>
        <a:buChar char="–"/>
        <a:defRPr sz="1600">
          <a:solidFill>
            <a:srgbClr val="4D4D4D"/>
          </a:solidFill>
          <a:latin typeface="+mn-lt"/>
        </a:defRPr>
      </a:lvl5pPr>
      <a:lvl6pPr marL="2249488" indent="-268288" algn="l" rtl="0" eaLnBrk="1" fontAlgn="base" hangingPunct="1">
        <a:spcBef>
          <a:spcPct val="25000"/>
        </a:spcBef>
        <a:spcAft>
          <a:spcPct val="0"/>
        </a:spcAft>
        <a:buFont typeface="Arial" charset="0"/>
        <a:buChar char="–"/>
        <a:defRPr sz="2000">
          <a:solidFill>
            <a:srgbClr val="4D4D4D"/>
          </a:solidFill>
          <a:latin typeface="+mn-lt"/>
        </a:defRPr>
      </a:lvl6pPr>
      <a:lvl7pPr marL="2706688" indent="-268288" algn="l" rtl="0" eaLnBrk="1" fontAlgn="base" hangingPunct="1">
        <a:spcBef>
          <a:spcPct val="25000"/>
        </a:spcBef>
        <a:spcAft>
          <a:spcPct val="0"/>
        </a:spcAft>
        <a:buFont typeface="Arial" charset="0"/>
        <a:buChar char="–"/>
        <a:defRPr sz="2000">
          <a:solidFill>
            <a:srgbClr val="4D4D4D"/>
          </a:solidFill>
          <a:latin typeface="+mn-lt"/>
        </a:defRPr>
      </a:lvl7pPr>
      <a:lvl8pPr marL="3163888" indent="-268288" algn="l" rtl="0" eaLnBrk="1" fontAlgn="base" hangingPunct="1">
        <a:spcBef>
          <a:spcPct val="25000"/>
        </a:spcBef>
        <a:spcAft>
          <a:spcPct val="0"/>
        </a:spcAft>
        <a:buFont typeface="Arial" charset="0"/>
        <a:buChar char="–"/>
        <a:defRPr sz="2000">
          <a:solidFill>
            <a:srgbClr val="4D4D4D"/>
          </a:solidFill>
          <a:latin typeface="+mn-lt"/>
        </a:defRPr>
      </a:lvl8pPr>
      <a:lvl9pPr marL="3621088" indent="-268288" algn="l" rtl="0" eaLnBrk="1" fontAlgn="base" hangingPunct="1">
        <a:spcBef>
          <a:spcPct val="25000"/>
        </a:spcBef>
        <a:spcAft>
          <a:spcPct val="0"/>
        </a:spcAft>
        <a:buFont typeface="Arial" charset="0"/>
        <a:buChar char="–"/>
        <a:defRPr sz="2000">
          <a:solidFill>
            <a:srgbClr val="4D4D4D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11944"/>
            <a:ext cx="82296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AU" dirty="0" smtClean="0"/>
              <a:t>Click to edit Master Title style</a:t>
            </a:r>
          </a:p>
        </p:txBody>
      </p:sp>
      <p:sp>
        <p:nvSpPr>
          <p:cNvPr id="385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717822"/>
            <a:ext cx="8229600" cy="3942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AU" dirty="0" smtClean="0"/>
              <a:t>Click to edit Master Text styles</a:t>
            </a:r>
          </a:p>
          <a:p>
            <a:pPr lvl="1"/>
            <a:r>
              <a:rPr lang="en-AU" dirty="0" smtClean="0"/>
              <a:t>Second level</a:t>
            </a:r>
          </a:p>
          <a:p>
            <a:pPr lvl="2"/>
            <a:r>
              <a:rPr lang="en-AU" dirty="0" smtClean="0"/>
              <a:t>Third level</a:t>
            </a:r>
          </a:p>
          <a:p>
            <a:pPr lvl="3"/>
            <a:r>
              <a:rPr lang="en-AU" dirty="0" smtClean="0"/>
              <a:t>Fourth level</a:t>
            </a:r>
          </a:p>
          <a:p>
            <a:pPr lvl="4"/>
            <a:r>
              <a:rPr lang="en-AU" dirty="0" smtClean="0"/>
              <a:t>Fifth level</a:t>
            </a:r>
          </a:p>
        </p:txBody>
      </p:sp>
      <p:sp>
        <p:nvSpPr>
          <p:cNvPr id="385028" name="Rectangle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284664" y="4844654"/>
            <a:ext cx="4751387" cy="3107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spcBef>
                <a:spcPct val="50000"/>
              </a:spcBef>
              <a:defRPr sz="800"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71" r:id="rId2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rtl="0" fontAlgn="base">
        <a:spcBef>
          <a:spcPct val="0"/>
        </a:spcBef>
        <a:spcAft>
          <a:spcPct val="0"/>
        </a:spcAft>
        <a:defRPr sz="2400" b="1">
          <a:solidFill>
            <a:srgbClr val="267485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600" b="1">
          <a:solidFill>
            <a:schemeClr val="bg1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2600" b="1">
          <a:solidFill>
            <a:schemeClr val="bg1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2600" b="1">
          <a:solidFill>
            <a:schemeClr val="bg1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2600" b="1">
          <a:solidFill>
            <a:schemeClr val="bg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600" b="1">
          <a:solidFill>
            <a:schemeClr val="bg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600" b="1">
          <a:solidFill>
            <a:schemeClr val="bg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600" b="1">
          <a:solidFill>
            <a:schemeClr val="bg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600" b="1">
          <a:solidFill>
            <a:schemeClr val="bg1"/>
          </a:solidFill>
          <a:latin typeface="Arial" charset="0"/>
        </a:defRPr>
      </a:lvl9pPr>
    </p:titleStyle>
    <p:bodyStyle>
      <a:lvl1pPr algn="l" rtl="0" fontAlgn="base">
        <a:spcBef>
          <a:spcPct val="50000"/>
        </a:spcBef>
        <a:spcAft>
          <a:spcPct val="0"/>
        </a:spcAft>
        <a:defRPr sz="1800">
          <a:solidFill>
            <a:srgbClr val="4D4D4D"/>
          </a:solidFill>
          <a:latin typeface="+mn-lt"/>
          <a:ea typeface="+mn-ea"/>
          <a:cs typeface="+mn-cs"/>
        </a:defRPr>
      </a:lvl1pPr>
      <a:lvl2pPr marL="447675" indent="-268288" algn="l" rtl="0" fontAlgn="base">
        <a:spcBef>
          <a:spcPct val="50000"/>
        </a:spcBef>
        <a:spcAft>
          <a:spcPct val="0"/>
        </a:spcAft>
        <a:buChar char="•"/>
        <a:defRPr sz="1800">
          <a:solidFill>
            <a:srgbClr val="4D4D4D"/>
          </a:solidFill>
          <a:latin typeface="+mn-lt"/>
        </a:defRPr>
      </a:lvl2pPr>
      <a:lvl3pPr marL="895350" indent="-268288" algn="l" rtl="0" fontAlgn="base">
        <a:spcBef>
          <a:spcPct val="25000"/>
        </a:spcBef>
        <a:spcAft>
          <a:spcPct val="0"/>
        </a:spcAft>
        <a:buFont typeface="Arial" charset="0"/>
        <a:buChar char="–"/>
        <a:defRPr sz="1600">
          <a:solidFill>
            <a:srgbClr val="4D4D4D"/>
          </a:solidFill>
          <a:latin typeface="+mn-lt"/>
        </a:defRPr>
      </a:lvl3pPr>
      <a:lvl4pPr marL="1350963" indent="-271463" algn="l" rtl="0" fontAlgn="base">
        <a:spcBef>
          <a:spcPct val="25000"/>
        </a:spcBef>
        <a:spcAft>
          <a:spcPct val="0"/>
        </a:spcAft>
        <a:buChar char="•"/>
        <a:defRPr sz="1600">
          <a:solidFill>
            <a:srgbClr val="4D4D4D"/>
          </a:solidFill>
          <a:latin typeface="+mn-lt"/>
        </a:defRPr>
      </a:lvl4pPr>
      <a:lvl5pPr marL="1792288" indent="-261938" algn="l" rtl="0" fontAlgn="base">
        <a:spcBef>
          <a:spcPct val="25000"/>
        </a:spcBef>
        <a:spcAft>
          <a:spcPct val="0"/>
        </a:spcAft>
        <a:buFont typeface="Arial" charset="0"/>
        <a:buChar char="–"/>
        <a:defRPr sz="1600">
          <a:solidFill>
            <a:srgbClr val="4D4D4D"/>
          </a:solidFill>
          <a:latin typeface="+mn-lt"/>
        </a:defRPr>
      </a:lvl5pPr>
      <a:lvl6pPr marL="2249488" indent="-261938" algn="l" rtl="0" fontAlgn="base">
        <a:spcBef>
          <a:spcPct val="25000"/>
        </a:spcBef>
        <a:spcAft>
          <a:spcPct val="0"/>
        </a:spcAft>
        <a:buFont typeface="Arial" charset="0"/>
        <a:buChar char="–"/>
        <a:defRPr sz="2000">
          <a:solidFill>
            <a:schemeClr val="bg1"/>
          </a:solidFill>
          <a:latin typeface="+mn-lt"/>
        </a:defRPr>
      </a:lvl6pPr>
      <a:lvl7pPr marL="2706688" indent="-261938" algn="l" rtl="0" fontAlgn="base">
        <a:spcBef>
          <a:spcPct val="25000"/>
        </a:spcBef>
        <a:spcAft>
          <a:spcPct val="0"/>
        </a:spcAft>
        <a:buFont typeface="Arial" charset="0"/>
        <a:buChar char="–"/>
        <a:defRPr sz="2000">
          <a:solidFill>
            <a:schemeClr val="bg1"/>
          </a:solidFill>
          <a:latin typeface="+mn-lt"/>
        </a:defRPr>
      </a:lvl7pPr>
      <a:lvl8pPr marL="3163888" indent="-261938" algn="l" rtl="0" fontAlgn="base">
        <a:spcBef>
          <a:spcPct val="25000"/>
        </a:spcBef>
        <a:spcAft>
          <a:spcPct val="0"/>
        </a:spcAft>
        <a:buFont typeface="Arial" charset="0"/>
        <a:buChar char="–"/>
        <a:defRPr sz="2000">
          <a:solidFill>
            <a:schemeClr val="bg1"/>
          </a:solidFill>
          <a:latin typeface="+mn-lt"/>
        </a:defRPr>
      </a:lvl8pPr>
      <a:lvl9pPr marL="3621088" indent="-261938" algn="l" rtl="0" fontAlgn="base">
        <a:spcBef>
          <a:spcPct val="25000"/>
        </a:spcBef>
        <a:spcAft>
          <a:spcPct val="0"/>
        </a:spcAft>
        <a:buFont typeface="Arial" charset="0"/>
        <a:buChar char="–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6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14363" y="1395413"/>
            <a:ext cx="82296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AU" dirty="0" smtClean="0"/>
              <a:t>Click to edit Master Title Style</a:t>
            </a:r>
          </a:p>
        </p:txBody>
      </p:sp>
      <p:sp>
        <p:nvSpPr>
          <p:cNvPr id="4136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11188" y="1862138"/>
            <a:ext cx="822960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AU" dirty="0" smtClean="0"/>
              <a:t>Click to edit Master Author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81" r:id="rId2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 b="1">
          <a:solidFill>
            <a:srgbClr val="4D4D4D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000" b="1">
          <a:solidFill>
            <a:srgbClr val="4D4D4D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3000" b="1">
          <a:solidFill>
            <a:srgbClr val="4D4D4D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3000" b="1">
          <a:solidFill>
            <a:srgbClr val="4D4D4D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3000" b="1">
          <a:solidFill>
            <a:srgbClr val="4D4D4D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 b="1">
          <a:solidFill>
            <a:srgbClr val="4D4D4D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 b="1">
          <a:solidFill>
            <a:srgbClr val="4D4D4D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 b="1">
          <a:solidFill>
            <a:srgbClr val="4D4D4D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 b="1">
          <a:solidFill>
            <a:srgbClr val="4D4D4D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defRPr sz="1600">
          <a:solidFill>
            <a:srgbClr val="4D4D4D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9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4363" y="1395413"/>
            <a:ext cx="7916862" cy="463846"/>
          </a:xfrm>
          <a:ln/>
        </p:spPr>
        <p:txBody>
          <a:bodyPr/>
          <a:lstStyle/>
          <a:p>
            <a:r>
              <a:rPr lang="en-US" dirty="0" smtClean="0"/>
              <a:t>GA Bathymetry needs and priorities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04" y="21853"/>
            <a:ext cx="8229600" cy="461665"/>
          </a:xfrm>
        </p:spPr>
        <p:txBody>
          <a:bodyPr/>
          <a:lstStyle/>
          <a:p>
            <a:r>
              <a:rPr lang="en-AU" dirty="0" smtClean="0"/>
              <a:t>Bathymetry Needs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483518"/>
            <a:ext cx="5832648" cy="3870152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 smtClean="0"/>
              <a:t>Maritime </a:t>
            </a:r>
            <a:r>
              <a:rPr lang="en-US" b="1" dirty="0"/>
              <a:t>Boundaries</a:t>
            </a:r>
          </a:p>
          <a:p>
            <a:pPr marL="733425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Mapping </a:t>
            </a:r>
            <a:r>
              <a:rPr lang="en-US" sz="1600" dirty="0" smtClean="0"/>
              <a:t>offshore reefs/islands for </a:t>
            </a:r>
            <a:r>
              <a:rPr lang="en-US" sz="1600" dirty="0"/>
              <a:t>jurisdictional identification</a:t>
            </a:r>
          </a:p>
          <a:p>
            <a:pPr marL="733425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Geomorphology/geology - showing connectivity </a:t>
            </a:r>
            <a:r>
              <a:rPr lang="en-US" sz="1600" dirty="0" smtClean="0"/>
              <a:t>of land to the Continental Shelf (e.g. drowned river channels)</a:t>
            </a:r>
          </a:p>
          <a:p>
            <a:pPr marL="733425" lvl="1" indent="-2857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Groundwater – where does the water go?</a:t>
            </a:r>
          </a:p>
          <a:p>
            <a:pPr marL="733425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Indications of groundwater seeps (pock-marks, reefs)</a:t>
            </a:r>
          </a:p>
          <a:p>
            <a:pPr marL="733425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May be important for vessel stability (knowing where fresh water is entering the marine environment – density differences)</a:t>
            </a:r>
          </a:p>
          <a:p>
            <a:pPr marL="733425" lvl="1" indent="-2857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733425" lvl="1" indent="-285750">
              <a:buFont typeface="Arial" panose="020B0604020202020204" pitchFamily="34" charset="0"/>
              <a:buChar char="•"/>
            </a:pPr>
            <a:endParaRPr lang="en-US" sz="1600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AU" dirty="0"/>
          </a:p>
        </p:txBody>
      </p:sp>
      <p:pic>
        <p:nvPicPr>
          <p:cNvPr id="1026" name="Picture 2" descr="X:\mrai\smac\tasks\National_Mapping_Plan\Data\GA\images\pockmarks_and_banks.tif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0" t="33082" r="70454" b="35662"/>
          <a:stretch/>
        </p:blipFill>
        <p:spPr bwMode="auto">
          <a:xfrm>
            <a:off x="6234129" y="2787774"/>
            <a:ext cx="2442327" cy="1760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23477"/>
            <a:ext cx="2577786" cy="2558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68176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2048"/>
          <p:cNvSpPr/>
          <p:nvPr/>
        </p:nvSpPr>
        <p:spPr bwMode="auto">
          <a:xfrm>
            <a:off x="4860032" y="51470"/>
            <a:ext cx="4211960" cy="1854991"/>
          </a:xfrm>
          <a:prstGeom prst="rect">
            <a:avLst/>
          </a:prstGeom>
          <a:ln w="12700">
            <a:headEnd type="none" w="med" len="med"/>
            <a:tailEnd type="none" w="med" len="med"/>
          </a:ln>
          <a:extLst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A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04" y="51470"/>
            <a:ext cx="8229600" cy="461665"/>
          </a:xfrm>
        </p:spPr>
        <p:txBody>
          <a:bodyPr/>
          <a:lstStyle/>
          <a:p>
            <a:r>
              <a:rPr lang="en-AU" dirty="0" smtClean="0"/>
              <a:t>Bathymetry Needs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495" y="483518"/>
            <a:ext cx="5904657" cy="3870152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 smtClean="0"/>
              <a:t>Geological Interpretation / Resources</a:t>
            </a:r>
          </a:p>
          <a:p>
            <a:pPr marL="733425" lvl="1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Selecting Sampling locations (20m </a:t>
            </a:r>
            <a:r>
              <a:rPr lang="en-US" sz="1600" dirty="0"/>
              <a:t>– 5km</a:t>
            </a:r>
            <a:r>
              <a:rPr lang="en-US" sz="1600" dirty="0" smtClean="0"/>
              <a:t>)</a:t>
            </a:r>
          </a:p>
          <a:p>
            <a:pPr marL="1238250" lvl="2" indent="-342900">
              <a:spcBef>
                <a:spcPts val="960"/>
              </a:spcBef>
            </a:pPr>
            <a:r>
              <a:rPr lang="en-US" sz="1000" dirty="0" smtClean="0"/>
              <a:t>Dredging </a:t>
            </a:r>
            <a:r>
              <a:rPr lang="en-US" sz="1000" dirty="0"/>
              <a:t>– slope analysis for sediment free sampling</a:t>
            </a:r>
          </a:p>
          <a:p>
            <a:pPr marL="1238250" lvl="2" indent="-342900">
              <a:spcBef>
                <a:spcPts val="960"/>
              </a:spcBef>
            </a:pPr>
            <a:r>
              <a:rPr lang="en-US" sz="1000" dirty="0" smtClean="0"/>
              <a:t>Grabs </a:t>
            </a:r>
            <a:r>
              <a:rPr lang="en-US" sz="1000" dirty="0"/>
              <a:t>– flat grounds</a:t>
            </a:r>
          </a:p>
          <a:p>
            <a:pPr marL="1238250" lvl="2" indent="-342900">
              <a:spcBef>
                <a:spcPts val="960"/>
              </a:spcBef>
            </a:pPr>
            <a:r>
              <a:rPr lang="en-US" sz="1000" dirty="0"/>
              <a:t>Coring – flat grounds and proximal to surface </a:t>
            </a:r>
            <a:r>
              <a:rPr lang="en-US" sz="1000" dirty="0" smtClean="0"/>
              <a:t>faulting</a:t>
            </a:r>
            <a:endParaRPr lang="en-US" b="1" dirty="0" smtClean="0"/>
          </a:p>
          <a:p>
            <a:pPr marL="733425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Seepage identification (20m – 2.5km</a:t>
            </a:r>
            <a:r>
              <a:rPr lang="en-US" sz="1600" dirty="0" smtClean="0"/>
              <a:t>)</a:t>
            </a:r>
          </a:p>
          <a:p>
            <a:pPr marL="1238250" lvl="2" indent="-342900"/>
            <a:r>
              <a:rPr lang="en-US" sz="1000" dirty="0"/>
              <a:t>Bio mounds </a:t>
            </a:r>
            <a:r>
              <a:rPr lang="en-US" sz="1000" dirty="0" smtClean="0"/>
              <a:t>(natural </a:t>
            </a:r>
            <a:r>
              <a:rPr lang="en-US" sz="1000" dirty="0"/>
              <a:t>HC seepage and hardgrounds (backscatter)</a:t>
            </a:r>
          </a:p>
          <a:p>
            <a:pPr marL="1238250" lvl="2" indent="-342900"/>
            <a:r>
              <a:rPr lang="en-US" sz="1000" dirty="0"/>
              <a:t>Pockmarks (fluid escape expression)</a:t>
            </a:r>
          </a:p>
          <a:p>
            <a:pPr marL="1238250" lvl="2" indent="-342900"/>
            <a:r>
              <a:rPr lang="en-US" sz="1000" dirty="0"/>
              <a:t>Hard grounds (backscatter</a:t>
            </a:r>
            <a:r>
              <a:rPr lang="en-US" sz="1000" dirty="0" smtClean="0"/>
              <a:t>)</a:t>
            </a:r>
            <a:endParaRPr lang="en-US" sz="1600" dirty="0"/>
          </a:p>
          <a:p>
            <a:pPr marL="733425" lvl="1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Structural </a:t>
            </a:r>
            <a:r>
              <a:rPr lang="en-US" sz="1600" dirty="0"/>
              <a:t>interpretation (All depths</a:t>
            </a:r>
            <a:r>
              <a:rPr lang="en-US" sz="1600" dirty="0" smtClean="0"/>
              <a:t>)</a:t>
            </a:r>
          </a:p>
          <a:p>
            <a:pPr marL="1238250" lvl="2" indent="-342900"/>
            <a:r>
              <a:rPr lang="en-US" sz="1000" dirty="0"/>
              <a:t>Present day stress fields</a:t>
            </a:r>
          </a:p>
          <a:p>
            <a:pPr marL="1238250" lvl="2" indent="-342900"/>
            <a:r>
              <a:rPr lang="en-US" sz="1000" dirty="0" smtClean="0"/>
              <a:t>Basin </a:t>
            </a:r>
            <a:r>
              <a:rPr lang="en-US" sz="1000" dirty="0"/>
              <a:t>architecture</a:t>
            </a:r>
          </a:p>
          <a:p>
            <a:pPr marL="1238250" lvl="2" indent="-342900"/>
            <a:r>
              <a:rPr lang="en-US" sz="1000" dirty="0"/>
              <a:t>Plate </a:t>
            </a:r>
            <a:r>
              <a:rPr lang="en-US" sz="1000" dirty="0" smtClean="0"/>
              <a:t>reconstructions</a:t>
            </a:r>
            <a:endParaRPr lang="en-US" sz="1600" dirty="0" smtClean="0"/>
          </a:p>
          <a:p>
            <a:pPr marL="733425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Modelling (All depths</a:t>
            </a:r>
            <a:r>
              <a:rPr lang="en-US" sz="1600" dirty="0" smtClean="0"/>
              <a:t>)</a:t>
            </a:r>
          </a:p>
          <a:p>
            <a:pPr marL="1238250" lvl="2" indent="-342900"/>
            <a:r>
              <a:rPr lang="en-US" sz="1000" dirty="0"/>
              <a:t>Gravity and Magnetic inversion</a:t>
            </a:r>
          </a:p>
          <a:p>
            <a:pPr marL="1238250" lvl="2" indent="-342900"/>
            <a:r>
              <a:rPr lang="en-US" sz="1000" dirty="0" smtClean="0"/>
              <a:t>Petroleum </a:t>
            </a:r>
            <a:r>
              <a:rPr lang="en-US" sz="1000" dirty="0"/>
              <a:t>systems </a:t>
            </a:r>
            <a:r>
              <a:rPr lang="en-US" sz="1000" dirty="0" smtClean="0"/>
              <a:t>modelling</a:t>
            </a:r>
            <a:endParaRPr lang="en-US" sz="10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AU" dirty="0"/>
          </a:p>
        </p:txBody>
      </p:sp>
      <p:pic>
        <p:nvPicPr>
          <p:cNvPr id="28" name="Picture 6" descr="Z:\pubs_promo\GA_pubs\records\TAN1411_post-survey_report\working_drafts\CN_figures\a4_bathy_AAPG_slide_shipboard_AUV_ROV_Sample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45" t="28679" r="9509" b="51087"/>
          <a:stretch/>
        </p:blipFill>
        <p:spPr bwMode="auto">
          <a:xfrm>
            <a:off x="6040221" y="68687"/>
            <a:ext cx="2996275" cy="1782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10" descr="N:\smac\surveys\Browse2014_TAN1411\Data\WaterColumn\screengrabs\TAN1411_MBWC_109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949" t="50678" r="29169" b="15203"/>
          <a:stretch/>
        </p:blipFill>
        <p:spPr bwMode="auto">
          <a:xfrm>
            <a:off x="5094731" y="457751"/>
            <a:ext cx="1057802" cy="1180655"/>
          </a:xfrm>
          <a:prstGeom prst="rect">
            <a:avLst/>
          </a:prstGeom>
          <a:noFill/>
          <a:scene3d>
            <a:camera prst="orthographicFront">
              <a:rot lat="0" lon="10800000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0" name="Straight Connector 29"/>
          <p:cNvCxnSpPr/>
          <p:nvPr/>
        </p:nvCxnSpPr>
        <p:spPr bwMode="auto">
          <a:xfrm>
            <a:off x="7431170" y="604961"/>
            <a:ext cx="190578" cy="712405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1" name="Straight Connector 30"/>
          <p:cNvCxnSpPr/>
          <p:nvPr/>
        </p:nvCxnSpPr>
        <p:spPr bwMode="auto">
          <a:xfrm flipH="1" flipV="1">
            <a:off x="6152533" y="457751"/>
            <a:ext cx="1278636" cy="14721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2" name="Straight Connector 31"/>
          <p:cNvCxnSpPr/>
          <p:nvPr/>
        </p:nvCxnSpPr>
        <p:spPr bwMode="auto">
          <a:xfrm flipH="1">
            <a:off x="6152533" y="1317366"/>
            <a:ext cx="1469214" cy="333119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4" name="TextBox 33"/>
          <p:cNvSpPr txBox="1"/>
          <p:nvPr/>
        </p:nvSpPr>
        <p:spPr>
          <a:xfrm>
            <a:off x="6097125" y="1309360"/>
            <a:ext cx="60984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000" dirty="0" smtClean="0"/>
              <a:t>Faults</a:t>
            </a:r>
            <a:endParaRPr lang="en-AU" sz="1000" dirty="0"/>
          </a:p>
        </p:txBody>
      </p:sp>
      <p:cxnSp>
        <p:nvCxnSpPr>
          <p:cNvPr id="35" name="Straight Arrow Connector 34"/>
          <p:cNvCxnSpPr/>
          <p:nvPr/>
        </p:nvCxnSpPr>
        <p:spPr bwMode="auto">
          <a:xfrm flipV="1">
            <a:off x="6173357" y="842429"/>
            <a:ext cx="76231" cy="474937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6" name="Straight Arrow Connector 35"/>
          <p:cNvCxnSpPr/>
          <p:nvPr/>
        </p:nvCxnSpPr>
        <p:spPr bwMode="auto">
          <a:xfrm flipV="1">
            <a:off x="6287703" y="783062"/>
            <a:ext cx="338323" cy="593671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7" name="Straight Arrow Connector 36"/>
          <p:cNvCxnSpPr/>
          <p:nvPr/>
        </p:nvCxnSpPr>
        <p:spPr bwMode="auto">
          <a:xfrm flipV="1">
            <a:off x="6456864" y="1139265"/>
            <a:ext cx="364456" cy="23746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0" name="TextBox 49"/>
          <p:cNvSpPr txBox="1"/>
          <p:nvPr/>
        </p:nvSpPr>
        <p:spPr>
          <a:xfrm>
            <a:off x="4989399" y="68687"/>
            <a:ext cx="10190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800" b="1" dirty="0" smtClean="0"/>
              <a:t>Structural Interpretation</a:t>
            </a:r>
            <a:endParaRPr lang="en-AU" sz="800" b="1" dirty="0"/>
          </a:p>
        </p:txBody>
      </p:sp>
      <p:pic>
        <p:nvPicPr>
          <p:cNvPr id="55" name="Picture 22" descr="09-3855-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004A65"/>
              </a:clrFrom>
              <a:clrTo>
                <a:srgbClr val="004A6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011834"/>
            <a:ext cx="3873156" cy="25997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7" name="TextBox 56"/>
          <p:cNvSpPr txBox="1"/>
          <p:nvPr/>
        </p:nvSpPr>
        <p:spPr>
          <a:xfrm>
            <a:off x="6284053" y="1971722"/>
            <a:ext cx="147280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800" b="1" dirty="0" smtClean="0"/>
              <a:t>Sampling Site Selection</a:t>
            </a:r>
            <a:endParaRPr lang="en-AU" sz="800" b="1" dirty="0"/>
          </a:p>
        </p:txBody>
      </p:sp>
    </p:spTree>
    <p:extLst>
      <p:ext uri="{BB962C8B-B14F-4D97-AF65-F5344CB8AC3E}">
        <p14:creationId xmlns:p14="http://schemas.microsoft.com/office/powerpoint/2010/main" val="2333773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04" y="51470"/>
            <a:ext cx="8229600" cy="461665"/>
          </a:xfrm>
        </p:spPr>
        <p:txBody>
          <a:bodyPr/>
          <a:lstStyle/>
          <a:p>
            <a:r>
              <a:rPr lang="en-AU" dirty="0" smtClean="0"/>
              <a:t>Bathymetry Needs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555526"/>
            <a:ext cx="5050904" cy="3870152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Tsunami Inundation Modelling</a:t>
            </a:r>
          </a:p>
          <a:p>
            <a:pPr marL="733425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Tsunami Hazard map identifies high priority areas</a:t>
            </a:r>
          </a:p>
          <a:p>
            <a:pPr marL="733425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Shallow water component needs much higher resolution bathymetry than deeper areas</a:t>
            </a:r>
          </a:p>
          <a:p>
            <a:pPr marL="733425" lvl="1" indent="-285750">
              <a:buFont typeface="Arial" panose="020B0604020202020204" pitchFamily="34" charset="0"/>
              <a:buChar char="•"/>
            </a:pPr>
            <a:r>
              <a:rPr lang="en-AU" sz="1600" dirty="0"/>
              <a:t>Best available bathymetry has been used, however </a:t>
            </a:r>
            <a:r>
              <a:rPr lang="en-AU" sz="1600" dirty="0" smtClean="0"/>
              <a:t>there are significant gaps</a:t>
            </a:r>
            <a:endParaRPr lang="en-US" sz="16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 smtClean="0"/>
              <a:t>Antarctic</a:t>
            </a:r>
          </a:p>
          <a:p>
            <a:pPr marL="733425" lvl="1" indent="-285750">
              <a:buFont typeface="Arial" panose="020B0604020202020204" pitchFamily="34" charset="0"/>
              <a:buChar char="•"/>
            </a:pPr>
            <a:r>
              <a:rPr lang="en-AU" sz="1600" dirty="0"/>
              <a:t>M</a:t>
            </a:r>
            <a:r>
              <a:rPr lang="en-AU" sz="1600" dirty="0" smtClean="0"/>
              <a:t>arine </a:t>
            </a:r>
            <a:r>
              <a:rPr lang="en-AU" sz="1600" dirty="0"/>
              <a:t>environmental </a:t>
            </a:r>
            <a:r>
              <a:rPr lang="en-AU" sz="1600" dirty="0" smtClean="0"/>
              <a:t>management</a:t>
            </a:r>
          </a:p>
          <a:p>
            <a:pPr marL="733425" lvl="1" indent="-285750">
              <a:buFont typeface="Arial" panose="020B0604020202020204" pitchFamily="34" charset="0"/>
              <a:buChar char="•"/>
            </a:pPr>
            <a:r>
              <a:rPr lang="en-AU" sz="1600" dirty="0"/>
              <a:t>F</a:t>
            </a:r>
            <a:r>
              <a:rPr lang="en-AU" sz="1600" dirty="0" smtClean="0"/>
              <a:t>isheries regulation</a:t>
            </a:r>
          </a:p>
          <a:p>
            <a:pPr marL="733425" lvl="1" indent="-285750">
              <a:buFont typeface="Arial" panose="020B0604020202020204" pitchFamily="34" charset="0"/>
              <a:buChar char="•"/>
            </a:pPr>
            <a:r>
              <a:rPr lang="en-AU" sz="1600" dirty="0"/>
              <a:t>E</a:t>
            </a:r>
            <a:r>
              <a:rPr lang="en-AU" sz="1600" dirty="0" smtClean="0"/>
              <a:t>ffective </a:t>
            </a:r>
            <a:r>
              <a:rPr lang="en-AU" sz="1600" dirty="0"/>
              <a:t>demonstration of sovereignty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/>
          </a:p>
          <a:p>
            <a:pPr marL="733425" lvl="1" indent="-2857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733425" lvl="1" indent="-285750">
              <a:buFont typeface="Arial" panose="020B0604020202020204" pitchFamily="34" charset="0"/>
              <a:buChar char="•"/>
            </a:pPr>
            <a:endParaRPr lang="en-US" sz="1600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AU" dirty="0"/>
          </a:p>
        </p:txBody>
      </p:sp>
      <p:pic>
        <p:nvPicPr>
          <p:cNvPr id="7" name="Picture 6"/>
          <p:cNvPicPr/>
          <p:nvPr/>
        </p:nvPicPr>
        <p:blipFill>
          <a:blip r:embed="rId2"/>
          <a:stretch>
            <a:fillRect/>
          </a:stretch>
        </p:blipFill>
        <p:spPr>
          <a:xfrm rot="5400000">
            <a:off x="5331630" y="1632608"/>
            <a:ext cx="2549699" cy="3419873"/>
          </a:xfrm>
          <a:prstGeom prst="rect">
            <a:avLst/>
          </a:prstGeom>
        </p:spPr>
      </p:pic>
      <p:pic>
        <p:nvPicPr>
          <p:cNvPr id="5" name="Picture 4" descr="http://www.ga.gov.au/__data/assets/image/0003/14754/screenshot_lightbox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2" t="7572" r="1" b="6299"/>
          <a:stretch/>
        </p:blipFill>
        <p:spPr bwMode="auto">
          <a:xfrm>
            <a:off x="6138710" y="123478"/>
            <a:ext cx="2905913" cy="2549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6122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04" y="51470"/>
            <a:ext cx="8229600" cy="461665"/>
          </a:xfrm>
        </p:spPr>
        <p:txBody>
          <a:bodyPr/>
          <a:lstStyle/>
          <a:p>
            <a:r>
              <a:rPr lang="en-AU" dirty="0" smtClean="0"/>
              <a:t>Bathymetry Needs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555526"/>
            <a:ext cx="5050904" cy="3870152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 smtClean="0"/>
              <a:t>Seabed Mapping</a:t>
            </a:r>
          </a:p>
          <a:p>
            <a:pPr marL="733425" lvl="1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Geomorphological mapping</a:t>
            </a:r>
          </a:p>
          <a:p>
            <a:pPr marL="733425" lvl="1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Habitat mapping</a:t>
            </a:r>
          </a:p>
          <a:p>
            <a:pPr marL="733425" lvl="1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Seabed hardness (Backscatter)</a:t>
            </a:r>
          </a:p>
          <a:p>
            <a:pPr marL="733425" lvl="1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Seabed stability (bedform fields)</a:t>
            </a:r>
          </a:p>
          <a:p>
            <a:pPr marL="733425" lvl="1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Geohazards</a:t>
            </a:r>
          </a:p>
          <a:p>
            <a:pPr marL="733425" lvl="1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Connectivity modelling</a:t>
            </a:r>
            <a:endParaRPr lang="en-US" dirty="0"/>
          </a:p>
          <a:p>
            <a:pPr marL="733425" lvl="1" indent="-2857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733425" lvl="1" indent="-285750">
              <a:buFont typeface="Arial" panose="020B0604020202020204" pitchFamily="34" charset="0"/>
              <a:buChar char="•"/>
            </a:pPr>
            <a:endParaRPr lang="en-US" sz="1600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AU" dirty="0"/>
          </a:p>
        </p:txBody>
      </p:sp>
      <p:pic>
        <p:nvPicPr>
          <p:cNvPr id="2050" name="Picture 2" descr="X:\mrai\smac\tasks\National_Mapping_Plan\Data\GA\images\various_seabed_features.t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211710"/>
            <a:ext cx="4075284" cy="2408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X:\mrai\smac\tasks\National_Mapping_Plan\Data\GA\images\chicken_skin_seabed_features_and_bank.tif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05" r="14338"/>
          <a:stretch/>
        </p:blipFill>
        <p:spPr bwMode="auto">
          <a:xfrm>
            <a:off x="5364088" y="123478"/>
            <a:ext cx="3571228" cy="2197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1596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04" y="51470"/>
            <a:ext cx="8229600" cy="461665"/>
          </a:xfrm>
        </p:spPr>
        <p:txBody>
          <a:bodyPr/>
          <a:lstStyle/>
          <a:p>
            <a:r>
              <a:rPr lang="en-AU" dirty="0" smtClean="0"/>
              <a:t>Priority areas</a:t>
            </a:r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A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89" t="18920" r="9882" b="14630"/>
          <a:stretch/>
        </p:blipFill>
        <p:spPr bwMode="auto">
          <a:xfrm>
            <a:off x="1403648" y="483518"/>
            <a:ext cx="6264696" cy="415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2152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AU" dirty="0"/>
          </a:p>
        </p:txBody>
      </p:sp>
      <p:pic>
        <p:nvPicPr>
          <p:cNvPr id="5" name="Picture 4"/>
          <p:cNvPicPr/>
          <p:nvPr/>
        </p:nvPicPr>
        <p:blipFill>
          <a:blip r:embed="rId2"/>
          <a:stretch>
            <a:fillRect/>
          </a:stretch>
        </p:blipFill>
        <p:spPr>
          <a:xfrm rot="5400000">
            <a:off x="2465768" y="-1198093"/>
            <a:ext cx="4680520" cy="7128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7317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A White Widescreen 16x9">
  <a:themeElements>
    <a:clrScheme name="GA Conclusion Slid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GA Conclusion Slid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A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A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GA Conclusion Slid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A Conclusion Slid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A Conclusion Slid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A Conclusion Slid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A Conclusion Slid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A Conclusion Slid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A Conclusion Slid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A Conclusion Slid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A Conclusion Slid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A Conclusion Slid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A Conclusion Slid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A Conclusion Slid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GA Blue Pages">
  <a:themeElements>
    <a:clrScheme name="GA Blue Pages 13">
      <a:dk1>
        <a:srgbClr val="4D4D4F"/>
      </a:dk1>
      <a:lt1>
        <a:srgbClr val="FFFFFF"/>
      </a:lt1>
      <a:dk2>
        <a:srgbClr val="267485"/>
      </a:dk2>
      <a:lt2>
        <a:srgbClr val="808080"/>
      </a:lt2>
      <a:accent1>
        <a:srgbClr val="A0D7E4"/>
      </a:accent1>
      <a:accent2>
        <a:srgbClr val="333399"/>
      </a:accent2>
      <a:accent3>
        <a:srgbClr val="FFFFFF"/>
      </a:accent3>
      <a:accent4>
        <a:srgbClr val="404042"/>
      </a:accent4>
      <a:accent5>
        <a:srgbClr val="CDE8EF"/>
      </a:accent5>
      <a:accent6>
        <a:srgbClr val="2D2D8A"/>
      </a:accent6>
      <a:hlink>
        <a:srgbClr val="0000FF"/>
      </a:hlink>
      <a:folHlink>
        <a:srgbClr val="99CC00"/>
      </a:folHlink>
    </a:clrScheme>
    <a:fontScheme name="GA Blue Page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A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A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GA Blue Page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A Blue Page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A Blue Page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A Blue Pages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A Blue Pages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A Blue Pages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A Blue Pages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A Blue Pages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A Blue Pages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A Blue Pages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A Blue Pages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A Blue Pages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A Blue Pages 13">
        <a:dk1>
          <a:srgbClr val="4D4D4F"/>
        </a:dk1>
        <a:lt1>
          <a:srgbClr val="FFFFFF"/>
        </a:lt1>
        <a:dk2>
          <a:srgbClr val="267485"/>
        </a:dk2>
        <a:lt2>
          <a:srgbClr val="808080"/>
        </a:lt2>
        <a:accent1>
          <a:srgbClr val="A0D7E4"/>
        </a:accent1>
        <a:accent2>
          <a:srgbClr val="333399"/>
        </a:accent2>
        <a:accent3>
          <a:srgbClr val="FFFFFF"/>
        </a:accent3>
        <a:accent4>
          <a:srgbClr val="404042"/>
        </a:accent4>
        <a:accent5>
          <a:srgbClr val="CDE8EF"/>
        </a:accent5>
        <a:accent6>
          <a:srgbClr val="2D2D8A"/>
        </a:accent6>
        <a:hlink>
          <a:srgbClr val="0000FF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GA Internal Title Slide">
  <a:themeElements>
    <a:clrScheme name="GA Internal Title Slid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GA Internal Title Slid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A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A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GA Internal Title Slid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A Internal Title Slid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A Internal Title Slid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A Internal Title Slid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A Internal Title Slid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A Internal Title Slid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A Internal Title Slid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A Internal Title Slid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A Internal Title Slid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A Internal Title Slid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A Internal Title Slid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A Internal Title Slid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GA White Widescreen 16x9</Template>
  <TotalTime>2294</TotalTime>
  <Words>235</Words>
  <Application>Microsoft Office PowerPoint</Application>
  <PresentationFormat>On-screen Show (16:9)</PresentationFormat>
  <Paragraphs>50</Paragraphs>
  <Slides>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GA White Widescreen 16x9</vt:lpstr>
      <vt:lpstr>GA Blue Pages</vt:lpstr>
      <vt:lpstr>GA Internal Title Slide</vt:lpstr>
      <vt:lpstr>GA Bathymetry needs and priorities</vt:lpstr>
      <vt:lpstr>Bathymetry Needs</vt:lpstr>
      <vt:lpstr>Bathymetry Needs</vt:lpstr>
      <vt:lpstr>Bathymetry Needs</vt:lpstr>
      <vt:lpstr>Bathymetry Needs</vt:lpstr>
      <vt:lpstr>Priority areas</vt:lpstr>
      <vt:lpstr>PowerPoint Presentation</vt:lpstr>
    </vt:vector>
  </TitlesOfParts>
  <Company>Geoscience Australia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Geoscience Australia</dc:creator>
  <cp:lastModifiedBy>Tanya Whiteway</cp:lastModifiedBy>
  <cp:revision>63</cp:revision>
  <cp:lastPrinted>2016-10-12T21:35:26Z</cp:lastPrinted>
  <dcterms:created xsi:type="dcterms:W3CDTF">2016-06-06T03:37:04Z</dcterms:created>
  <dcterms:modified xsi:type="dcterms:W3CDTF">2016-10-12T21:37:28Z</dcterms:modified>
</cp:coreProperties>
</file>