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2" r:id="rId4"/>
    <p:sldMasterId id="2147483687" r:id="rId5"/>
    <p:sldMasterId id="2147483693" r:id="rId6"/>
    <p:sldMasterId id="2147483698" r:id="rId7"/>
  </p:sldMasterIdLst>
  <p:notesMasterIdLst>
    <p:notesMasterId r:id="rId84"/>
  </p:notesMasterIdLst>
  <p:sldIdLst>
    <p:sldId id="256" r:id="rId8"/>
    <p:sldId id="574" r:id="rId9"/>
    <p:sldId id="568" r:id="rId10"/>
    <p:sldId id="528" r:id="rId11"/>
    <p:sldId id="567" r:id="rId12"/>
    <p:sldId id="566" r:id="rId13"/>
    <p:sldId id="571" r:id="rId14"/>
    <p:sldId id="293" r:id="rId15"/>
    <p:sldId id="572" r:id="rId16"/>
    <p:sldId id="575" r:id="rId17"/>
    <p:sldId id="570" r:id="rId18"/>
    <p:sldId id="573" r:id="rId19"/>
    <p:sldId id="544" r:id="rId20"/>
    <p:sldId id="556" r:id="rId21"/>
    <p:sldId id="564" r:id="rId22"/>
    <p:sldId id="559" r:id="rId23"/>
    <p:sldId id="560" r:id="rId24"/>
    <p:sldId id="561" r:id="rId25"/>
    <p:sldId id="486" r:id="rId26"/>
    <p:sldId id="507" r:id="rId27"/>
    <p:sldId id="543" r:id="rId28"/>
    <p:sldId id="276" r:id="rId29"/>
    <p:sldId id="546" r:id="rId30"/>
    <p:sldId id="485" r:id="rId31"/>
    <p:sldId id="576" r:id="rId32"/>
    <p:sldId id="577" r:id="rId33"/>
    <p:sldId id="606" r:id="rId34"/>
    <p:sldId id="607" r:id="rId35"/>
    <p:sldId id="608" r:id="rId36"/>
    <p:sldId id="609" r:id="rId37"/>
    <p:sldId id="610" r:id="rId38"/>
    <p:sldId id="611" r:id="rId39"/>
    <p:sldId id="612" r:id="rId40"/>
    <p:sldId id="613" r:id="rId41"/>
    <p:sldId id="614" r:id="rId42"/>
    <p:sldId id="615" r:id="rId43"/>
    <p:sldId id="616" r:id="rId44"/>
    <p:sldId id="617" r:id="rId45"/>
    <p:sldId id="618" r:id="rId46"/>
    <p:sldId id="619" r:id="rId47"/>
    <p:sldId id="620" r:id="rId48"/>
    <p:sldId id="621" r:id="rId49"/>
    <p:sldId id="622" r:id="rId50"/>
    <p:sldId id="605" r:id="rId51"/>
    <p:sldId id="626" r:id="rId52"/>
    <p:sldId id="624" r:id="rId53"/>
    <p:sldId id="625" r:id="rId54"/>
    <p:sldId id="627" r:id="rId55"/>
    <p:sldId id="628" r:id="rId56"/>
    <p:sldId id="623" r:id="rId57"/>
    <p:sldId id="597" r:id="rId58"/>
    <p:sldId id="598" r:id="rId59"/>
    <p:sldId id="599" r:id="rId60"/>
    <p:sldId id="600" r:id="rId61"/>
    <p:sldId id="601" r:id="rId62"/>
    <p:sldId id="602" r:id="rId63"/>
    <p:sldId id="603" r:id="rId64"/>
    <p:sldId id="604" r:id="rId65"/>
    <p:sldId id="587" r:id="rId66"/>
    <p:sldId id="588" r:id="rId67"/>
    <p:sldId id="589" r:id="rId68"/>
    <p:sldId id="590" r:id="rId69"/>
    <p:sldId id="591" r:id="rId70"/>
    <p:sldId id="592" r:id="rId71"/>
    <p:sldId id="593" r:id="rId72"/>
    <p:sldId id="594" r:id="rId73"/>
    <p:sldId id="595" r:id="rId74"/>
    <p:sldId id="578" r:id="rId75"/>
    <p:sldId id="579" r:id="rId76"/>
    <p:sldId id="580" r:id="rId77"/>
    <p:sldId id="581" r:id="rId78"/>
    <p:sldId id="582" r:id="rId79"/>
    <p:sldId id="583" r:id="rId80"/>
    <p:sldId id="584" r:id="rId81"/>
    <p:sldId id="585" r:id="rId82"/>
    <p:sldId id="596" r:id="rId83"/>
  </p:sldIdLst>
  <p:sldSz cx="9144000" cy="5143500" type="screen16x9"/>
  <p:notesSz cx="6797675" cy="9926638"/>
  <p:defaultTex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D7792"/>
    <a:srgbClr val="004B6D"/>
    <a:srgbClr val="009AC9"/>
    <a:srgbClr val="0074A7"/>
    <a:srgbClr val="0079B4"/>
    <a:srgbClr val="004B6E"/>
    <a:srgbClr val="FFFFFF"/>
    <a:srgbClr val="5CC6DF"/>
    <a:srgbClr val="E6E6E6"/>
    <a:srgbClr val="007E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97382" autoAdjust="0"/>
  </p:normalViewPr>
  <p:slideViewPr>
    <p:cSldViewPr>
      <p:cViewPr varScale="1">
        <p:scale>
          <a:sx n="82" d="100"/>
          <a:sy n="82" d="100"/>
        </p:scale>
        <p:origin x="822" y="8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5" d="100"/>
        <a:sy n="125" d="100"/>
      </p:scale>
      <p:origin x="0" y="1236"/>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Download per datasets</a:t>
            </a:r>
          </a:p>
        </c:rich>
      </c:tx>
      <c:layout/>
      <c:overlay val="0"/>
    </c:title>
    <c:autoTitleDeleted val="0"/>
    <c:plotArea>
      <c:layout/>
      <c:barChart>
        <c:barDir val="col"/>
        <c:grouping val="clustered"/>
        <c:varyColors val="0"/>
        <c:ser>
          <c:idx val="0"/>
          <c:order val="0"/>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Sheet1!$B$5:$I$5</c:f>
              <c:strCache>
                <c:ptCount val="8"/>
                <c:pt idx="0">
                  <c:v>GBR 100m</c:v>
                </c:pt>
                <c:pt idx="1">
                  <c:v>GBR 30m</c:v>
                </c:pt>
                <c:pt idx="2">
                  <c:v>NT 100m</c:v>
                </c:pt>
                <c:pt idx="3">
                  <c:v>NT 30m</c:v>
                </c:pt>
                <c:pt idx="4">
                  <c:v>MBES 50m</c:v>
                </c:pt>
                <c:pt idx="5">
                  <c:v>MBES 5m</c:v>
                </c:pt>
                <c:pt idx="6">
                  <c:v>NSW</c:v>
                </c:pt>
                <c:pt idx="7">
                  <c:v>MH370 150m</c:v>
                </c:pt>
              </c:strCache>
            </c:strRef>
          </c:cat>
          <c:val>
            <c:numRef>
              <c:f>Sheet1!$B$25:$I$25</c:f>
              <c:numCache>
                <c:formatCode>General</c:formatCode>
                <c:ptCount val="8"/>
                <c:pt idx="0">
                  <c:v>174</c:v>
                </c:pt>
                <c:pt idx="1">
                  <c:v>123</c:v>
                </c:pt>
                <c:pt idx="2">
                  <c:v>33</c:v>
                </c:pt>
                <c:pt idx="3">
                  <c:v>139</c:v>
                </c:pt>
                <c:pt idx="4">
                  <c:v>827</c:v>
                </c:pt>
                <c:pt idx="5">
                  <c:v>391</c:v>
                </c:pt>
                <c:pt idx="6">
                  <c:v>118</c:v>
                </c:pt>
                <c:pt idx="7">
                  <c:v>56</c:v>
                </c:pt>
              </c:numCache>
            </c:numRef>
          </c:val>
          <c:extLst>
            <c:ext xmlns:c16="http://schemas.microsoft.com/office/drawing/2014/chart" uri="{C3380CC4-5D6E-409C-BE32-E72D297353CC}">
              <c16:uniqueId val="{00000000-C6F1-4862-A8F4-E9D5DD8DA8B5}"/>
            </c:ext>
          </c:extLst>
        </c:ser>
        <c:dLbls>
          <c:showLegendKey val="0"/>
          <c:showVal val="0"/>
          <c:showCatName val="0"/>
          <c:showSerName val="0"/>
          <c:showPercent val="0"/>
          <c:showBubbleSize val="0"/>
        </c:dLbls>
        <c:gapWidth val="150"/>
        <c:axId val="40526976"/>
        <c:axId val="40528512"/>
      </c:barChart>
      <c:catAx>
        <c:axId val="40526976"/>
        <c:scaling>
          <c:orientation val="minMax"/>
        </c:scaling>
        <c:delete val="0"/>
        <c:axPos val="b"/>
        <c:numFmt formatCode="General" sourceLinked="0"/>
        <c:majorTickMark val="none"/>
        <c:minorTickMark val="none"/>
        <c:tickLblPos val="nextTo"/>
        <c:crossAx val="40528512"/>
        <c:crosses val="autoZero"/>
        <c:auto val="1"/>
        <c:lblAlgn val="ctr"/>
        <c:lblOffset val="100"/>
        <c:noMultiLvlLbl val="0"/>
      </c:catAx>
      <c:valAx>
        <c:axId val="40528512"/>
        <c:scaling>
          <c:orientation val="minMax"/>
        </c:scaling>
        <c:delete val="0"/>
        <c:axPos val="l"/>
        <c:numFmt formatCode="General" sourceLinked="1"/>
        <c:majorTickMark val="out"/>
        <c:minorTickMark val="none"/>
        <c:tickLblPos val="nextTo"/>
        <c:crossAx val="40526976"/>
        <c:crosses val="autoZero"/>
        <c:crossBetween val="between"/>
        <c:majorUnit val="200"/>
      </c:valAx>
    </c:plotArea>
    <c:plotVisOnly val="1"/>
    <c:dispBlanksAs val="gap"/>
    <c:showDLblsOverMax val="0"/>
  </c:chart>
  <c:spPr>
    <a:solidFill>
      <a:schemeClr val="bg1"/>
    </a:solidFill>
  </c:spPr>
  <c:txPr>
    <a:bodyPr/>
    <a:lstStyle/>
    <a:p>
      <a:pPr>
        <a:defRPr sz="16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endParaRPr lang="en-AU"/>
          </a:p>
        </p:txBody>
      </p:sp>
      <p:sp>
        <p:nvSpPr>
          <p:cNvPr id="6147"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AU"/>
          </a:p>
        </p:txBody>
      </p:sp>
      <p:sp>
        <p:nvSpPr>
          <p:cNvPr id="6148" name="Rectangle 4"/>
          <p:cNvSpPr>
            <a:spLocks noGrp="1" noRot="1" noChangeAspect="1" noChangeArrowheads="1" noTextEdit="1"/>
          </p:cNvSpPr>
          <p:nvPr>
            <p:ph type="sldImg" idx="2"/>
          </p:nvPr>
        </p:nvSpPr>
        <p:spPr bwMode="auto">
          <a:xfrm>
            <a:off x="-431800" y="744538"/>
            <a:ext cx="5289550" cy="2976562"/>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401638" y="4025900"/>
            <a:ext cx="5994400" cy="515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6150" name="Rectangle 6"/>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endParaRPr lang="en-AU"/>
          </a:p>
        </p:txBody>
      </p:sp>
      <p:sp>
        <p:nvSpPr>
          <p:cNvPr id="6151" name="Rectangle 7"/>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27884230-34D9-4471-9399-5E5375172E0F}" type="slidenum">
              <a:rPr lang="en-AU"/>
              <a:pPr/>
              <a:t>‹#›</a:t>
            </a:fld>
            <a:endParaRPr lang="en-AU"/>
          </a:p>
        </p:txBody>
      </p:sp>
    </p:spTree>
    <p:extLst>
      <p:ext uri="{BB962C8B-B14F-4D97-AF65-F5344CB8AC3E}">
        <p14:creationId xmlns:p14="http://schemas.microsoft.com/office/powerpoint/2010/main" val="62839029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4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This can’t be done without SDB</a:t>
            </a:r>
          </a:p>
          <a:p>
            <a:r>
              <a:rPr lang="en-AU" dirty="0" smtClean="0"/>
              <a:t>AusSeabed</a:t>
            </a:r>
            <a:r>
              <a:rPr lang="en-AU" baseline="0" dirty="0" smtClean="0"/>
              <a:t> </a:t>
            </a:r>
            <a:r>
              <a:rPr lang="en-AU" baseline="0" dirty="0"/>
              <a:t>is becoming the national coordination program for seabed mapping in Australia (Click).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400" b="0" dirty="0">
                <a:solidFill>
                  <a:schemeClr val="bg1"/>
                </a:solidFill>
              </a:rPr>
              <a:t>Australian Government initiative started late 2016 represented by Governments, Universities and Industry to develop initiatives and products to improve the quality, discoverability and accessibility of seabed mapping data for the Australian community.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400" b="0" dirty="0">
              <a:solidFill>
                <a:schemeClr val="bg1"/>
              </a:solidFill>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400" b="0" dirty="0">
                <a:solidFill>
                  <a:schemeClr val="bg1"/>
                </a:solidFill>
              </a:rPr>
              <a:t>There are presently</a:t>
            </a:r>
            <a:r>
              <a:rPr lang="en-US" sz="1400" b="0" baseline="0" dirty="0">
                <a:solidFill>
                  <a:schemeClr val="bg1"/>
                </a:solidFill>
              </a:rPr>
              <a:t> 19 partners and </a:t>
            </a:r>
            <a:r>
              <a:rPr lang="en-US" sz="1400" b="0" baseline="0" dirty="0" err="1">
                <a:solidFill>
                  <a:schemeClr val="bg1"/>
                </a:solidFill>
              </a:rPr>
              <a:t>AusSeabed</a:t>
            </a:r>
            <a:r>
              <a:rPr lang="en-US" sz="1400" b="0" baseline="0" dirty="0">
                <a:solidFill>
                  <a:schemeClr val="bg1"/>
                </a:solidFill>
              </a:rPr>
              <a:t> is a growing initiative and reflects the need for seabed mapping coordination in Australia.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400" b="0" baseline="0" dirty="0">
              <a:solidFill>
                <a:schemeClr val="bg1"/>
              </a:solidFill>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400" b="0" baseline="0" dirty="0">
                <a:solidFill>
                  <a:schemeClr val="bg1"/>
                </a:solidFill>
              </a:rPr>
              <a:t>The partners have been meeting bi-annually to direct and develop various initiatives. </a:t>
            </a:r>
            <a:endParaRPr lang="en-US" sz="1400" b="0" dirty="0">
              <a:solidFill>
                <a:schemeClr val="bg1"/>
              </a:solidFill>
            </a:endParaRPr>
          </a:p>
          <a:p>
            <a:endParaRPr lang="en-AU" dirty="0"/>
          </a:p>
        </p:txBody>
      </p:sp>
      <p:sp>
        <p:nvSpPr>
          <p:cNvPr id="4" name="Slide Number Placeholder 3"/>
          <p:cNvSpPr>
            <a:spLocks noGrp="1"/>
          </p:cNvSpPr>
          <p:nvPr>
            <p:ph type="sldNum" sz="quarter" idx="10"/>
          </p:nvPr>
        </p:nvSpPr>
        <p:spPr/>
        <p:txBody>
          <a:bodyPr/>
          <a:lstStyle/>
          <a:p>
            <a:fld id="{27884230-34D9-4471-9399-5E5375172E0F}" type="slidenum">
              <a:rPr lang="en-AU" smtClean="0">
                <a:solidFill>
                  <a:prstClr val="black"/>
                </a:solidFill>
              </a:rPr>
              <a:pPr/>
              <a:t>4</a:t>
            </a:fld>
            <a:endParaRPr lang="en-AU">
              <a:solidFill>
                <a:prstClr val="black"/>
              </a:solidFill>
            </a:endParaRPr>
          </a:p>
        </p:txBody>
      </p:sp>
    </p:spTree>
    <p:extLst>
      <p:ext uri="{BB962C8B-B14F-4D97-AF65-F5344CB8AC3E}">
        <p14:creationId xmlns:p14="http://schemas.microsoft.com/office/powerpoint/2010/main" val="3893904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a:xfrm>
            <a:off x="3883852" y="8684826"/>
            <a:ext cx="2972547" cy="457711"/>
          </a:xfrm>
          <a:prstGeom prst="rect">
            <a:avLst/>
          </a:prstGeom>
        </p:spPr>
        <p:txBody>
          <a:bodyPr/>
          <a:lstStyle/>
          <a:p>
            <a:fld id="{27884230-34D9-4471-9399-5E5375172E0F}" type="slidenum">
              <a:rPr lang="en-AU" smtClean="0">
                <a:solidFill>
                  <a:prstClr val="black"/>
                </a:solidFill>
              </a:rPr>
              <a:pPr/>
              <a:t>28</a:t>
            </a:fld>
            <a:endParaRPr lang="en-AU">
              <a:solidFill>
                <a:prstClr val="black"/>
              </a:solidFill>
            </a:endParaRPr>
          </a:p>
        </p:txBody>
      </p:sp>
    </p:spTree>
    <p:extLst>
      <p:ext uri="{BB962C8B-B14F-4D97-AF65-F5344CB8AC3E}">
        <p14:creationId xmlns:p14="http://schemas.microsoft.com/office/powerpoint/2010/main" val="3536607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7:notes"/>
          <p:cNvSpPr txBox="1">
            <a:spLocks noGrp="1"/>
          </p:cNvSpPr>
          <p:nvPr>
            <p:ph type="body" idx="1"/>
          </p:nvPr>
        </p:nvSpPr>
        <p:spPr>
          <a:xfrm>
            <a:off x="405203" y="3708490"/>
            <a:ext cx="6047596" cy="4749674"/>
          </a:xfrm>
          <a:prstGeom prst="rect">
            <a:avLst/>
          </a:prstGeom>
        </p:spPr>
        <p:txBody>
          <a:bodyPr spcFirstLastPara="1" wrap="square" lIns="91425" tIns="45700" rIns="91425" bIns="45700" anchor="t" anchorCtr="0">
            <a:noAutofit/>
          </a:bodyPr>
          <a:lstStyle/>
          <a:p>
            <a:pPr marL="0" lvl="0" indent="0" algn="l" rtl="0">
              <a:spcBef>
                <a:spcPts val="420"/>
              </a:spcBef>
              <a:spcAft>
                <a:spcPts val="0"/>
              </a:spcAft>
              <a:buNone/>
            </a:pPr>
            <a:endParaRPr/>
          </a:p>
        </p:txBody>
      </p:sp>
      <p:sp>
        <p:nvSpPr>
          <p:cNvPr id="533" name="Google Shape;533;p7:notes"/>
          <p:cNvSpPr>
            <a:spLocks noGrp="1" noRot="1" noChangeAspect="1"/>
          </p:cNvSpPr>
          <p:nvPr>
            <p:ph type="sldImg" idx="2"/>
          </p:nvPr>
        </p:nvSpPr>
        <p:spPr>
          <a:xfrm>
            <a:off x="-203200" y="685800"/>
            <a:ext cx="4872038" cy="27416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4813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8:notes"/>
          <p:cNvSpPr>
            <a:spLocks noGrp="1" noRot="1" noChangeAspect="1"/>
          </p:cNvSpPr>
          <p:nvPr>
            <p:ph type="sldImg" idx="2"/>
          </p:nvPr>
        </p:nvSpPr>
        <p:spPr>
          <a:xfrm>
            <a:off x="-203200" y="685800"/>
            <a:ext cx="4872038" cy="27416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62" name="Google Shape;562;p8:notes"/>
          <p:cNvSpPr txBox="1">
            <a:spLocks noGrp="1"/>
          </p:cNvSpPr>
          <p:nvPr>
            <p:ph type="body" idx="1"/>
          </p:nvPr>
        </p:nvSpPr>
        <p:spPr>
          <a:xfrm>
            <a:off x="405203" y="3708490"/>
            <a:ext cx="6047596" cy="474967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p8:notes"/>
          <p:cNvSpPr txBox="1">
            <a:spLocks noGrp="1"/>
          </p:cNvSpPr>
          <p:nvPr>
            <p:ph type="sldNum" idx="12"/>
          </p:nvPr>
        </p:nvSpPr>
        <p:spPr>
          <a:xfrm>
            <a:off x="3883852" y="8684827"/>
            <a:ext cx="2972547" cy="45771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30</a:t>
            </a:fld>
            <a:endParaRPr/>
          </a:p>
        </p:txBody>
      </p:sp>
    </p:spTree>
    <p:extLst>
      <p:ext uri="{BB962C8B-B14F-4D97-AF65-F5344CB8AC3E}">
        <p14:creationId xmlns:p14="http://schemas.microsoft.com/office/powerpoint/2010/main" val="1889079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27148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dirty="0"/>
              <a:t>One of the main outcomes from the workshop has been the identification of two main lines of action for quality assurance checks. One targeting raw survey data, the second one survey products such as DTMs.</a:t>
            </a:r>
          </a:p>
        </p:txBody>
      </p:sp>
    </p:spTree>
    <p:extLst>
      <p:ext uri="{BB962C8B-B14F-4D97-AF65-F5344CB8AC3E}">
        <p14:creationId xmlns:p14="http://schemas.microsoft.com/office/powerpoint/2010/main" val="4030642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dirty="0"/>
              <a:t>QC Tools:</a:t>
            </a:r>
          </a:p>
          <a:p>
            <a:pPr marL="139700" indent="0">
              <a:buNone/>
            </a:pPr>
            <a:r>
              <a:rPr lang="en-US" dirty="0"/>
              <a:t>- Performs automated quality control checks on surfaces and final feature files.</a:t>
            </a:r>
          </a:p>
          <a:p>
            <a:pPr marL="139700" indent="0">
              <a:buNone/>
            </a:pPr>
            <a:r>
              <a:rPr lang="en-US" dirty="0"/>
              <a:t>- Used iteratively in the field and at the processing branch to monitor and evaluate data to meet specifications. </a:t>
            </a:r>
          </a:p>
          <a:p>
            <a:pPr marL="139700" indent="0">
              <a:buNone/>
            </a:pPr>
            <a:endParaRPr lang="en-US" dirty="0"/>
          </a:p>
          <a:p>
            <a:pPr marL="139700" indent="0">
              <a:buNone/>
            </a:pPr>
            <a:r>
              <a:rPr lang="en-US" dirty="0"/>
              <a:t>CA Tools:</a:t>
            </a:r>
          </a:p>
          <a:p>
            <a:pPr marL="139700" indent="0">
              <a:buNone/>
            </a:pPr>
            <a:r>
              <a:rPr lang="en-US" dirty="0"/>
              <a:t>- Performs chart adequacy tasks by comparing survey data and current ENCs. </a:t>
            </a:r>
          </a:p>
          <a:p>
            <a:pPr marL="139700" indent="0">
              <a:buNone/>
            </a:pPr>
            <a:r>
              <a:rPr lang="en-US" dirty="0"/>
              <a:t>- New ability to create a sounding selection from a DTM. </a:t>
            </a:r>
          </a:p>
          <a:p>
            <a:pPr marL="139700" indent="0">
              <a:buNone/>
            </a:pPr>
            <a:endParaRPr lang="en-US" dirty="0"/>
          </a:p>
          <a:p>
            <a:pPr marL="139700" indent="0">
              <a:buNone/>
            </a:pPr>
            <a:endParaRPr lang="en-US" dirty="0"/>
          </a:p>
        </p:txBody>
      </p:sp>
    </p:spTree>
    <p:extLst>
      <p:ext uri="{BB962C8B-B14F-4D97-AF65-F5344CB8AC3E}">
        <p14:creationId xmlns:p14="http://schemas.microsoft.com/office/powerpoint/2010/main" val="458713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dirty="0"/>
              <a:t>Multibeam Acquisition and Tracking Evaluator (MATE)</a:t>
            </a:r>
          </a:p>
          <a:p>
            <a:pPr marL="139700" indent="0">
              <a:buNone/>
            </a:pPr>
            <a:r>
              <a:rPr lang="en-US" dirty="0"/>
              <a:t>- Quality analysis on raw data.</a:t>
            </a:r>
          </a:p>
          <a:p>
            <a:pPr marL="139700" indent="0">
              <a:buFontTx/>
              <a:buNone/>
            </a:pPr>
            <a:r>
              <a:rPr lang="en-US" dirty="0"/>
              <a:t>- Used near-real-time on the vessels and when data arrives at the processing office. </a:t>
            </a:r>
          </a:p>
          <a:p>
            <a:pPr marL="139700" indent="0">
              <a:buFontTx/>
              <a:buNone/>
            </a:pPr>
            <a:r>
              <a:rPr lang="en-US" dirty="0"/>
              <a:t>- Starting</a:t>
            </a:r>
            <a:r>
              <a:rPr lang="en-US" baseline="0" dirty="0"/>
              <a:t> with Kongsberg .all data with a number of checks for the proof of concept.</a:t>
            </a:r>
          </a:p>
          <a:p>
            <a:pPr marL="139700" indent="0">
              <a:buFontTx/>
              <a:buNone/>
            </a:pPr>
            <a:r>
              <a:rPr lang="en-US" baseline="0" dirty="0"/>
              <a:t>- More checks will be added with more community input.</a:t>
            </a:r>
            <a:endParaRPr lang="en-US" dirty="0"/>
          </a:p>
          <a:p>
            <a:pPr marL="139700" indent="0">
              <a:buNone/>
            </a:pPr>
            <a:endParaRPr lang="en-US" dirty="0"/>
          </a:p>
        </p:txBody>
      </p:sp>
    </p:spTree>
    <p:extLst>
      <p:ext uri="{BB962C8B-B14F-4D97-AF65-F5344CB8AC3E}">
        <p14:creationId xmlns:p14="http://schemas.microsoft.com/office/powerpoint/2010/main" val="740720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2317144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dirty="0"/>
              <a:t>With the currently available mode, the user has to manually interact with each QC tool.</a:t>
            </a:r>
          </a:p>
        </p:txBody>
      </p:sp>
    </p:spTree>
    <p:extLst>
      <p:ext uri="{BB962C8B-B14F-4D97-AF65-F5344CB8AC3E}">
        <p14:creationId xmlns:p14="http://schemas.microsoft.com/office/powerpoint/2010/main" val="2276957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1680494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This can’t be done without SDB</a:t>
            </a:r>
          </a:p>
          <a:p>
            <a:r>
              <a:rPr lang="en-AU" dirty="0" smtClean="0"/>
              <a:t>AusSeabed</a:t>
            </a:r>
            <a:r>
              <a:rPr lang="en-AU" baseline="0" dirty="0" smtClean="0"/>
              <a:t> </a:t>
            </a:r>
            <a:r>
              <a:rPr lang="en-AU" baseline="0" dirty="0"/>
              <a:t>is becoming the national coordination program for seabed mapping in Australia (Click).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400" b="0" dirty="0">
                <a:solidFill>
                  <a:schemeClr val="bg1"/>
                </a:solidFill>
              </a:rPr>
              <a:t>Australian Government initiative started late 2016 represented by Governments, Universities and Industry to develop initiatives and products to improve the quality, discoverability and accessibility of seabed mapping data for the Australian community.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400" b="0" dirty="0">
              <a:solidFill>
                <a:schemeClr val="bg1"/>
              </a:solidFill>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400" b="0" dirty="0">
                <a:solidFill>
                  <a:schemeClr val="bg1"/>
                </a:solidFill>
              </a:rPr>
              <a:t>There are presently</a:t>
            </a:r>
            <a:r>
              <a:rPr lang="en-US" sz="1400" b="0" baseline="0" dirty="0">
                <a:solidFill>
                  <a:schemeClr val="bg1"/>
                </a:solidFill>
              </a:rPr>
              <a:t> 19 partners and </a:t>
            </a:r>
            <a:r>
              <a:rPr lang="en-US" sz="1400" b="0" baseline="0" dirty="0" err="1">
                <a:solidFill>
                  <a:schemeClr val="bg1"/>
                </a:solidFill>
              </a:rPr>
              <a:t>AusSeabed</a:t>
            </a:r>
            <a:r>
              <a:rPr lang="en-US" sz="1400" b="0" baseline="0" dirty="0">
                <a:solidFill>
                  <a:schemeClr val="bg1"/>
                </a:solidFill>
              </a:rPr>
              <a:t> is a growing initiative and reflects the need for seabed mapping coordination in Australia.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400" b="0" baseline="0" dirty="0">
              <a:solidFill>
                <a:schemeClr val="bg1"/>
              </a:solidFill>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400" b="0" baseline="0" dirty="0">
                <a:solidFill>
                  <a:schemeClr val="bg1"/>
                </a:solidFill>
              </a:rPr>
              <a:t>The partners have been meeting bi-annually to direct and develop various initiatives. </a:t>
            </a:r>
            <a:endParaRPr lang="en-US" sz="1400" b="0" dirty="0">
              <a:solidFill>
                <a:schemeClr val="bg1"/>
              </a:solidFill>
            </a:endParaRPr>
          </a:p>
          <a:p>
            <a:endParaRPr lang="en-AU" dirty="0"/>
          </a:p>
        </p:txBody>
      </p:sp>
      <p:sp>
        <p:nvSpPr>
          <p:cNvPr id="4" name="Slide Number Placeholder 3"/>
          <p:cNvSpPr>
            <a:spLocks noGrp="1"/>
          </p:cNvSpPr>
          <p:nvPr>
            <p:ph type="sldNum" sz="quarter" idx="10"/>
          </p:nvPr>
        </p:nvSpPr>
        <p:spPr/>
        <p:txBody>
          <a:bodyPr/>
          <a:lstStyle/>
          <a:p>
            <a:fld id="{27884230-34D9-4471-9399-5E5375172E0F}" type="slidenum">
              <a:rPr lang="en-AU" smtClean="0">
                <a:solidFill>
                  <a:prstClr val="black"/>
                </a:solidFill>
              </a:rPr>
              <a:pPr/>
              <a:t>6</a:t>
            </a:fld>
            <a:endParaRPr lang="en-AU">
              <a:solidFill>
                <a:prstClr val="black"/>
              </a:solidFill>
            </a:endParaRPr>
          </a:p>
        </p:txBody>
      </p:sp>
    </p:spTree>
    <p:extLst>
      <p:ext uri="{BB962C8B-B14F-4D97-AF65-F5344CB8AC3E}">
        <p14:creationId xmlns:p14="http://schemas.microsoft.com/office/powerpoint/2010/main" val="3893904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1274652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4073355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725939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8751076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2641239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4"/>
        <p:cNvGrpSpPr/>
        <p:nvPr/>
      </p:nvGrpSpPr>
      <p:grpSpPr>
        <a:xfrm>
          <a:off x="0" y="0"/>
          <a:ext cx="0" cy="0"/>
          <a:chOff x="0" y="0"/>
          <a:chExt cx="0" cy="0"/>
        </a:xfrm>
      </p:grpSpPr>
      <p:sp>
        <p:nvSpPr>
          <p:cNvPr id="4035" name="Shape 40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36" name="Shape 40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3674024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6"/>
          <p:cNvSpPr txBox="1">
            <a:spLocks noGrp="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rgbClr val="000000"/>
                </a:solidFill>
                <a:latin typeface="Arial" panose="020B0604020202020204" pitchFamily="34" charset="0"/>
                <a:ea typeface="ＭＳ Ｐゴシック" panose="020B0600070205080204" pitchFamily="34" charset="-128"/>
              </a:defRPr>
            </a:lvl1pPr>
            <a:lvl2pPr marL="742950" indent="-285750">
              <a:defRPr>
                <a:solidFill>
                  <a:srgbClr val="000000"/>
                </a:solidFill>
                <a:latin typeface="Arial" panose="020B0604020202020204" pitchFamily="34" charset="0"/>
                <a:ea typeface="ＭＳ Ｐゴシック" panose="020B0600070205080204" pitchFamily="34" charset="-128"/>
              </a:defRPr>
            </a:lvl2pPr>
            <a:lvl3pPr marL="1143000" indent="-228600">
              <a:defRPr>
                <a:solidFill>
                  <a:srgbClr val="000000"/>
                </a:solidFill>
                <a:latin typeface="Arial" panose="020B0604020202020204" pitchFamily="34" charset="0"/>
                <a:ea typeface="ＭＳ Ｐゴシック" panose="020B0600070205080204" pitchFamily="34" charset="-128"/>
              </a:defRPr>
            </a:lvl3pPr>
            <a:lvl4pPr marL="1600200" indent="-228600">
              <a:defRPr>
                <a:solidFill>
                  <a:srgbClr val="000000"/>
                </a:solidFill>
                <a:latin typeface="Arial" panose="020B0604020202020204" pitchFamily="34" charset="0"/>
                <a:ea typeface="ＭＳ Ｐゴシック" panose="020B0600070205080204" pitchFamily="34" charset="-128"/>
              </a:defRPr>
            </a:lvl4pPr>
            <a:lvl5pPr marL="2057400" indent="-228600">
              <a:defRPr>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ea typeface="ＭＳ Ｐゴシック" panose="020B0600070205080204" pitchFamily="34" charset="-128"/>
              </a:defRPr>
            </a:lvl9pPr>
          </a:lstStyle>
          <a:p>
            <a:pPr algn="r" eaLnBrk="1" hangingPunct="1"/>
            <a:fld id="{6B642B15-1269-47A4-BC51-7F81868F3A09}" type="slidenum">
              <a:rPr lang="en-AU" altLang="en-US" sz="1200">
                <a:solidFill>
                  <a:schemeClr val="tx1"/>
                </a:solidFill>
                <a:latin typeface="Calibri" panose="020F0502020204030204" pitchFamily="34" charset="0"/>
              </a:rPr>
              <a:pPr algn="r" eaLnBrk="1" hangingPunct="1"/>
              <a:t>51</a:t>
            </a:fld>
            <a:endParaRPr lang="en-AU" altLang="en-US" sz="1200">
              <a:solidFill>
                <a:schemeClr val="tx1"/>
              </a:solidFill>
              <a:latin typeface="Calibri" panose="020F0502020204030204" pitchFamily="34" charset="0"/>
            </a:endParaRPr>
          </a:p>
        </p:txBody>
      </p:sp>
      <p:sp>
        <p:nvSpPr>
          <p:cNvPr id="8195"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smtClean="0">
              <a:ea typeface="ＭＳ Ｐゴシック" panose="020B0600070205080204" pitchFamily="34" charset="-128"/>
            </a:endParaRPr>
          </a:p>
        </p:txBody>
      </p:sp>
    </p:spTree>
    <p:extLst>
      <p:ext uri="{BB962C8B-B14F-4D97-AF65-F5344CB8AC3E}">
        <p14:creationId xmlns:p14="http://schemas.microsoft.com/office/powerpoint/2010/main" val="7581967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txBox="1">
            <a:spLocks noGrp="1" noChangeArrowheads="1"/>
          </p:cNvSpPr>
          <p:nvPr/>
        </p:nvSpPr>
        <p:spPr bwMode="auto">
          <a:xfrm>
            <a:off x="3867150" y="9459913"/>
            <a:ext cx="2917825"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225" tIns="44113" rIns="88225" bIns="44113" anchor="b"/>
          <a:lstStyle>
            <a:lvl1pPr defTabSz="881063">
              <a:defRPr>
                <a:solidFill>
                  <a:srgbClr val="000000"/>
                </a:solidFill>
                <a:latin typeface="Arial" panose="020B0604020202020204" pitchFamily="34" charset="0"/>
                <a:ea typeface="ＭＳ Ｐゴシック" panose="020B0600070205080204" pitchFamily="34" charset="-128"/>
              </a:defRPr>
            </a:lvl1pPr>
            <a:lvl2pPr marL="742950" indent="-285750" defTabSz="881063">
              <a:defRPr>
                <a:solidFill>
                  <a:srgbClr val="000000"/>
                </a:solidFill>
                <a:latin typeface="Arial" panose="020B0604020202020204" pitchFamily="34" charset="0"/>
                <a:ea typeface="ＭＳ Ｐゴシック" panose="020B0600070205080204" pitchFamily="34" charset="-128"/>
              </a:defRPr>
            </a:lvl2pPr>
            <a:lvl3pPr marL="1143000" indent="-228600" defTabSz="881063">
              <a:defRPr>
                <a:solidFill>
                  <a:srgbClr val="000000"/>
                </a:solidFill>
                <a:latin typeface="Arial" panose="020B0604020202020204" pitchFamily="34" charset="0"/>
                <a:ea typeface="ＭＳ Ｐゴシック" panose="020B0600070205080204" pitchFamily="34" charset="-128"/>
              </a:defRPr>
            </a:lvl3pPr>
            <a:lvl4pPr marL="1600200" indent="-228600" defTabSz="881063">
              <a:defRPr>
                <a:solidFill>
                  <a:srgbClr val="000000"/>
                </a:solidFill>
                <a:latin typeface="Arial" panose="020B0604020202020204" pitchFamily="34" charset="0"/>
                <a:ea typeface="ＭＳ Ｐゴシック" panose="020B0600070205080204" pitchFamily="34" charset="-128"/>
              </a:defRPr>
            </a:lvl4pPr>
            <a:lvl5pPr marL="2057400" indent="-228600" defTabSz="881063">
              <a:defRPr>
                <a:solidFill>
                  <a:srgbClr val="000000"/>
                </a:solidFill>
                <a:latin typeface="Arial" panose="020B0604020202020204" pitchFamily="34" charset="0"/>
                <a:ea typeface="ＭＳ Ｐゴシック" panose="020B0600070205080204" pitchFamily="34" charset="-128"/>
              </a:defRPr>
            </a:lvl5pPr>
            <a:lvl6pPr marL="2514600" indent="-228600" defTabSz="881063" eaLnBrk="0" fontAlgn="base" hangingPunct="0">
              <a:spcBef>
                <a:spcPct val="0"/>
              </a:spcBef>
              <a:spcAft>
                <a:spcPct val="0"/>
              </a:spcAft>
              <a:defRPr>
                <a:solidFill>
                  <a:srgbClr val="000000"/>
                </a:solidFill>
                <a:latin typeface="Arial" panose="020B0604020202020204" pitchFamily="34" charset="0"/>
                <a:ea typeface="ＭＳ Ｐゴシック" panose="020B0600070205080204" pitchFamily="34" charset="-128"/>
              </a:defRPr>
            </a:lvl6pPr>
            <a:lvl7pPr marL="2971800" indent="-228600" defTabSz="881063" eaLnBrk="0" fontAlgn="base" hangingPunct="0">
              <a:spcBef>
                <a:spcPct val="0"/>
              </a:spcBef>
              <a:spcAft>
                <a:spcPct val="0"/>
              </a:spcAft>
              <a:defRPr>
                <a:solidFill>
                  <a:srgbClr val="000000"/>
                </a:solidFill>
                <a:latin typeface="Arial" panose="020B0604020202020204" pitchFamily="34" charset="0"/>
                <a:ea typeface="ＭＳ Ｐゴシック" panose="020B0600070205080204" pitchFamily="34" charset="-128"/>
              </a:defRPr>
            </a:lvl7pPr>
            <a:lvl8pPr marL="3429000" indent="-228600" defTabSz="881063" eaLnBrk="0" fontAlgn="base" hangingPunct="0">
              <a:spcBef>
                <a:spcPct val="0"/>
              </a:spcBef>
              <a:spcAft>
                <a:spcPct val="0"/>
              </a:spcAft>
              <a:defRPr>
                <a:solidFill>
                  <a:srgbClr val="000000"/>
                </a:solidFill>
                <a:latin typeface="Arial" panose="020B0604020202020204" pitchFamily="34" charset="0"/>
                <a:ea typeface="ＭＳ Ｐゴシック" panose="020B0600070205080204" pitchFamily="34" charset="-128"/>
              </a:defRPr>
            </a:lvl8pPr>
            <a:lvl9pPr marL="3886200" indent="-228600" defTabSz="881063" eaLnBrk="0" fontAlgn="base" hangingPunct="0">
              <a:spcBef>
                <a:spcPct val="0"/>
              </a:spcBef>
              <a:spcAft>
                <a:spcPct val="0"/>
              </a:spcAft>
              <a:defRPr>
                <a:solidFill>
                  <a:srgbClr val="000000"/>
                </a:solidFill>
                <a:latin typeface="Arial" panose="020B0604020202020204" pitchFamily="34" charset="0"/>
                <a:ea typeface="ＭＳ Ｐゴシック" panose="020B0600070205080204" pitchFamily="34" charset="-128"/>
              </a:defRPr>
            </a:lvl9pPr>
          </a:lstStyle>
          <a:p>
            <a:pPr algn="r"/>
            <a:fld id="{C14E2613-DADE-4E49-96BE-A4909501B740}" type="slidenum">
              <a:rPr lang="en-AU" altLang="en-US" sz="1100">
                <a:solidFill>
                  <a:schemeClr val="tx1"/>
                </a:solidFill>
                <a:latin typeface="Arial Narrow" panose="020B0606020202030204" pitchFamily="34" charset="0"/>
              </a:rPr>
              <a:pPr algn="r"/>
              <a:t>52</a:t>
            </a:fld>
            <a:endParaRPr lang="en-AU" altLang="en-US" sz="1100">
              <a:solidFill>
                <a:schemeClr val="tx1"/>
              </a:solidFill>
              <a:latin typeface="Arial Narrow" panose="020B0606020202030204" pitchFamily="34" charset="0"/>
            </a:endParaRPr>
          </a:p>
        </p:txBody>
      </p:sp>
      <p:sp>
        <p:nvSpPr>
          <p:cNvPr id="10243" name="Rectangle 2"/>
          <p:cNvSpPr>
            <a:spLocks noGrp="1" noRot="1" noChangeAspect="1" noChangeArrowheads="1" noTextEdit="1"/>
          </p:cNvSpPr>
          <p:nvPr>
            <p:ph type="sldImg"/>
          </p:nvPr>
        </p:nvSpPr>
        <p:spPr bwMode="auto">
          <a:xfrm>
            <a:off x="146050" y="739775"/>
            <a:ext cx="6567488" cy="3695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4" name="Rectangle 3"/>
          <p:cNvSpPr>
            <a:spLocks noGrp="1" noChangeArrowheads="1"/>
          </p:cNvSpPr>
          <p:nvPr>
            <p:ph type="body" idx="1"/>
          </p:nvPr>
        </p:nvSpPr>
        <p:spPr bwMode="auto">
          <a:xfrm>
            <a:off x="874713" y="4730750"/>
            <a:ext cx="5035550" cy="4432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25" tIns="44113" rIns="88225" bIns="44113"/>
          <a:lstStyle/>
          <a:p>
            <a:pPr defTabSz="914400" eaLnBrk="1" hangingPunct="1"/>
            <a:endParaRPr lang="en-US" altLang="en-US" smtClean="0">
              <a:ea typeface="ＭＳ Ｐゴシック" panose="020B0600070205080204" pitchFamily="34" charset="-128"/>
            </a:endParaRPr>
          </a:p>
          <a:p>
            <a:pPr defTabSz="914400" eaLnBrk="1" hangingPunct="1"/>
            <a:r>
              <a:rPr lang="en-US" altLang="en-US" smtClean="0">
                <a:ea typeface="ＭＳ Ｐゴシック" panose="020B0600070205080204" pitchFamily="34" charset="-128"/>
              </a:rPr>
              <a:t>Modern Military has a greater need to understand the environment – from weather windows for operations to inputs into sensors and weapons – driving a need to change the way the current Hydrographic Foprse is utilized to suppprt these requirements.</a:t>
            </a:r>
          </a:p>
          <a:p>
            <a:pPr defTabSz="914400" eaLnBrk="1" hangingPunct="1"/>
            <a:endParaRPr lang="en-US" altLang="en-US" smtClean="0">
              <a:ea typeface="ＭＳ Ｐゴシック" panose="020B0600070205080204" pitchFamily="34" charset="-128"/>
            </a:endParaRPr>
          </a:p>
          <a:p>
            <a:pPr defTabSz="914400" eaLnBrk="1" hangingPunct="1"/>
            <a:r>
              <a:rPr lang="en-AU" altLang="en-US" smtClean="0">
                <a:ea typeface="ＭＳ Ｐゴシック" panose="020B0600070205080204" pitchFamily="34" charset="-128"/>
              </a:rPr>
              <a:t>Currently Navy conducts surveys to support the National Survey Function – survey fleet was purchased to support this function.</a:t>
            </a:r>
          </a:p>
          <a:p>
            <a:pPr defTabSz="914400" eaLnBrk="1" hangingPunct="1"/>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4222006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6"/>
          <p:cNvSpPr txBox="1">
            <a:spLocks noGrp="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rgbClr val="000000"/>
                </a:solidFill>
                <a:latin typeface="Arial" panose="020B0604020202020204" pitchFamily="34" charset="0"/>
                <a:ea typeface="ＭＳ Ｐゴシック" panose="020B0600070205080204" pitchFamily="34" charset="-128"/>
              </a:defRPr>
            </a:lvl1pPr>
            <a:lvl2pPr marL="742950" indent="-285750">
              <a:defRPr>
                <a:solidFill>
                  <a:srgbClr val="000000"/>
                </a:solidFill>
                <a:latin typeface="Arial" panose="020B0604020202020204" pitchFamily="34" charset="0"/>
                <a:ea typeface="ＭＳ Ｐゴシック" panose="020B0600070205080204" pitchFamily="34" charset="-128"/>
              </a:defRPr>
            </a:lvl2pPr>
            <a:lvl3pPr marL="1143000" indent="-228600">
              <a:defRPr>
                <a:solidFill>
                  <a:srgbClr val="000000"/>
                </a:solidFill>
                <a:latin typeface="Arial" panose="020B0604020202020204" pitchFamily="34" charset="0"/>
                <a:ea typeface="ＭＳ Ｐゴシック" panose="020B0600070205080204" pitchFamily="34" charset="-128"/>
              </a:defRPr>
            </a:lvl3pPr>
            <a:lvl4pPr marL="1600200" indent="-228600">
              <a:defRPr>
                <a:solidFill>
                  <a:srgbClr val="000000"/>
                </a:solidFill>
                <a:latin typeface="Arial" panose="020B0604020202020204" pitchFamily="34" charset="0"/>
                <a:ea typeface="ＭＳ Ｐゴシック" panose="020B0600070205080204" pitchFamily="34" charset="-128"/>
              </a:defRPr>
            </a:lvl4pPr>
            <a:lvl5pPr marL="2057400" indent="-228600">
              <a:defRPr>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ea typeface="ＭＳ Ｐゴシック" panose="020B0600070205080204" pitchFamily="34" charset="-128"/>
              </a:defRPr>
            </a:lvl9pPr>
          </a:lstStyle>
          <a:p>
            <a:pPr algn="r" eaLnBrk="1" hangingPunct="1"/>
            <a:fld id="{064683E6-670C-4A9B-A01B-83ABB7C45AD3}" type="slidenum">
              <a:rPr lang="en-AU" altLang="en-US" sz="1200">
                <a:solidFill>
                  <a:schemeClr val="tx1"/>
                </a:solidFill>
                <a:latin typeface="Calibri" panose="020F0502020204030204" pitchFamily="34" charset="0"/>
              </a:rPr>
              <a:pPr algn="r" eaLnBrk="1" hangingPunct="1"/>
              <a:t>54</a:t>
            </a:fld>
            <a:endParaRPr lang="en-AU" altLang="en-US" sz="1200">
              <a:solidFill>
                <a:schemeClr val="tx1"/>
              </a:solidFill>
              <a:latin typeface="Calibri" panose="020F0502020204030204" pitchFamily="34" charset="0"/>
            </a:endParaRPr>
          </a:p>
        </p:txBody>
      </p:sp>
      <p:sp>
        <p:nvSpPr>
          <p:cNvPr id="13315" name="Rectangle 2"/>
          <p:cNvSpPr>
            <a:spLocks noGrp="1" noRot="1" noChangeAspect="1" noChangeArrowheads="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smtClean="0">
              <a:ea typeface="ＭＳ Ｐゴシック" panose="020B0600070205080204" pitchFamily="34" charset="-128"/>
            </a:endParaRPr>
          </a:p>
          <a:p>
            <a:r>
              <a:rPr lang="en-AU" altLang="en-US" b="1" smtClean="0">
                <a:ea typeface="ＭＳ Ｐゴシック" panose="020B0600070205080204" pitchFamily="34" charset="-128"/>
              </a:rPr>
              <a:t>[read out caveat on slide]</a:t>
            </a:r>
          </a:p>
          <a:p>
            <a:endParaRPr lang="en-AU" altLang="en-US" b="1" smtClean="0">
              <a:ea typeface="ＭＳ Ｐゴシック" panose="020B0600070205080204" pitchFamily="34" charset="-128"/>
            </a:endParaRPr>
          </a:p>
          <a:p>
            <a:r>
              <a:rPr lang="en-AU" altLang="en-US" smtClean="0">
                <a:ea typeface="ＭＳ Ｐゴシック" panose="020B0600070205080204" pitchFamily="34" charset="-128"/>
              </a:rPr>
              <a:t>As you can appreciate, </a:t>
            </a:r>
            <a:r>
              <a:rPr lang="en-US" altLang="en-US" smtClean="0">
                <a:ea typeface="ＭＳ Ｐゴシック" panose="020B0600070205080204" pitchFamily="34" charset="-128"/>
              </a:rPr>
              <a:t>SEA2400-1 requires numerous</a:t>
            </a:r>
            <a:r>
              <a:rPr lang="en-AU" altLang="en-US" smtClean="0">
                <a:ea typeface="ＭＳ Ｐゴシック" panose="020B0600070205080204" pitchFamily="34" charset="-128"/>
              </a:rPr>
              <a:t> complex commercial considerations. There are limits to the detail of what we can disclose at this briefing but we will do our best to answer any questions we can within the legal limits of the processes.</a:t>
            </a:r>
          </a:p>
          <a:p>
            <a:endParaRPr lang="en-AU" altLang="en-US" smtClean="0">
              <a:ea typeface="ＭＳ Ｐゴシック" panose="020B0600070205080204" pitchFamily="34" charset="-128"/>
            </a:endParaRPr>
          </a:p>
          <a:p>
            <a:r>
              <a:rPr lang="en-AU" altLang="en-US" b="1" smtClean="0">
                <a:ea typeface="ＭＳ Ｐゴシック" panose="020B0600070205080204" pitchFamily="34" charset="-128"/>
              </a:rPr>
              <a:t>[change slide]</a:t>
            </a:r>
          </a:p>
        </p:txBody>
      </p:sp>
    </p:spTree>
    <p:extLst>
      <p:ext uri="{BB962C8B-B14F-4D97-AF65-F5344CB8AC3E}">
        <p14:creationId xmlns:p14="http://schemas.microsoft.com/office/powerpoint/2010/main" val="40459826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xfrm>
            <a:off x="917575" y="744538"/>
            <a:ext cx="4964113"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Rectangle 3"/>
          <p:cNvSpPr>
            <a:spLocks noGrp="1" noChangeArrowheads="1"/>
          </p:cNvSpPr>
          <p:nvPr>
            <p:ph type="body" idx="1"/>
          </p:nvPr>
        </p:nvSpPr>
        <p:spPr bwMode="auto">
          <a:xfrm>
            <a:off x="906463" y="4714875"/>
            <a:ext cx="498475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b="1" smtClean="0">
              <a:ea typeface="ＭＳ Ｐゴシック" panose="020B0600070205080204" pitchFamily="34" charset="-128"/>
            </a:endParaRPr>
          </a:p>
        </p:txBody>
      </p:sp>
    </p:spTree>
    <p:extLst>
      <p:ext uri="{BB962C8B-B14F-4D97-AF65-F5344CB8AC3E}">
        <p14:creationId xmlns:p14="http://schemas.microsoft.com/office/powerpoint/2010/main" val="3167819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AusSeabed</a:t>
            </a:r>
            <a:r>
              <a:rPr lang="en-AU" baseline="0" dirty="0"/>
              <a:t> is becoming the national coordination program for seabed mapping in Australia (Click).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400" b="0" dirty="0">
                <a:solidFill>
                  <a:schemeClr val="bg1"/>
                </a:solidFill>
              </a:rPr>
              <a:t>Australian Government initiative started late 2016 represented by Governments, Universities and Industry to develop initiatives and products to improve the quality, discoverability and accessibility of seabed mapping data for the Australian community.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400" b="0" dirty="0">
              <a:solidFill>
                <a:schemeClr val="bg1"/>
              </a:solidFill>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400" b="0" dirty="0">
                <a:solidFill>
                  <a:schemeClr val="bg1"/>
                </a:solidFill>
              </a:rPr>
              <a:t>There are presently</a:t>
            </a:r>
            <a:r>
              <a:rPr lang="en-US" sz="1400" b="0" baseline="0" dirty="0">
                <a:solidFill>
                  <a:schemeClr val="bg1"/>
                </a:solidFill>
              </a:rPr>
              <a:t> 19 partners and </a:t>
            </a:r>
            <a:r>
              <a:rPr lang="en-US" sz="1400" b="0" baseline="0" dirty="0" err="1">
                <a:solidFill>
                  <a:schemeClr val="bg1"/>
                </a:solidFill>
              </a:rPr>
              <a:t>AusSeabed</a:t>
            </a:r>
            <a:r>
              <a:rPr lang="en-US" sz="1400" b="0" baseline="0" dirty="0">
                <a:solidFill>
                  <a:schemeClr val="bg1"/>
                </a:solidFill>
              </a:rPr>
              <a:t> is a growing initiative and reflects the need for seabed mapping coordination in Australia.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400" b="0" baseline="0" dirty="0">
              <a:solidFill>
                <a:schemeClr val="bg1"/>
              </a:solidFill>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400" b="0" baseline="0" dirty="0">
                <a:solidFill>
                  <a:schemeClr val="bg1"/>
                </a:solidFill>
              </a:rPr>
              <a:t>The partners have been meeting bi-annually to direct and develop various initiatives. </a:t>
            </a:r>
            <a:endParaRPr lang="en-US" sz="1400" b="0" dirty="0">
              <a:solidFill>
                <a:schemeClr val="bg1"/>
              </a:solidFill>
            </a:endParaRPr>
          </a:p>
          <a:p>
            <a:endParaRPr lang="en-AU" dirty="0"/>
          </a:p>
        </p:txBody>
      </p:sp>
      <p:sp>
        <p:nvSpPr>
          <p:cNvPr id="4" name="Slide Number Placeholder 3"/>
          <p:cNvSpPr>
            <a:spLocks noGrp="1"/>
          </p:cNvSpPr>
          <p:nvPr>
            <p:ph type="sldNum" sz="quarter" idx="10"/>
          </p:nvPr>
        </p:nvSpPr>
        <p:spPr/>
        <p:txBody>
          <a:bodyPr/>
          <a:lstStyle/>
          <a:p>
            <a:fld id="{27884230-34D9-4471-9399-5E5375172E0F}" type="slidenum">
              <a:rPr lang="en-AU" smtClean="0">
                <a:solidFill>
                  <a:prstClr val="black"/>
                </a:solidFill>
              </a:rPr>
              <a:pPr/>
              <a:t>7</a:t>
            </a:fld>
            <a:endParaRPr lang="en-AU">
              <a:solidFill>
                <a:prstClr val="black"/>
              </a:solidFill>
            </a:endParaRPr>
          </a:p>
        </p:txBody>
      </p:sp>
    </p:spTree>
    <p:extLst>
      <p:ext uri="{BB962C8B-B14F-4D97-AF65-F5344CB8AC3E}">
        <p14:creationId xmlns:p14="http://schemas.microsoft.com/office/powerpoint/2010/main" val="41873524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bwMode="auto">
          <a:xfrm>
            <a:off x="917575" y="744538"/>
            <a:ext cx="4964113"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Rectangle 3"/>
          <p:cNvSpPr>
            <a:spLocks noGrp="1" noChangeArrowheads="1"/>
          </p:cNvSpPr>
          <p:nvPr>
            <p:ph type="body" idx="1"/>
          </p:nvPr>
        </p:nvSpPr>
        <p:spPr bwMode="auto">
          <a:xfrm>
            <a:off x="906463" y="4714875"/>
            <a:ext cx="498475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smtClean="0">
              <a:ea typeface="ＭＳ Ｐゴシック" panose="020B0600070205080204" pitchFamily="34" charset="-128"/>
            </a:endParaRPr>
          </a:p>
        </p:txBody>
      </p:sp>
    </p:spTree>
    <p:extLst>
      <p:ext uri="{BB962C8B-B14F-4D97-AF65-F5344CB8AC3E}">
        <p14:creationId xmlns:p14="http://schemas.microsoft.com/office/powerpoint/2010/main" val="36143209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4B53B8D-5328-4309-AB6E-EA044FDC233C}" type="slidenum">
              <a:rPr lang="en-AU" altLang="en-US" smtClean="0"/>
              <a:pPr>
                <a:spcBef>
                  <a:spcPct val="0"/>
                </a:spcBef>
              </a:pPr>
              <a:t>59</a:t>
            </a:fld>
            <a:endParaRPr lang="en-AU" altLang="en-US" dirty="0" smtClean="0"/>
          </a:p>
        </p:txBody>
      </p:sp>
      <p:sp>
        <p:nvSpPr>
          <p:cNvPr id="5123" name="Rectangle 2"/>
          <p:cNvSpPr>
            <a:spLocks noGrp="1" noRot="1" noChangeAspect="1" noChangeArrowheads="1" noTextEdit="1"/>
          </p:cNvSpPr>
          <p:nvPr>
            <p:ph type="sldImg"/>
          </p:nvPr>
        </p:nvSpPr>
        <p:spPr>
          <a:xfrm>
            <a:off x="381000" y="685800"/>
            <a:ext cx="6096000" cy="3429000"/>
          </a:xfrm>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11135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7884230-34D9-4471-9399-5E5375172E0F}" type="slidenum">
              <a:rPr lang="en-AU" smtClean="0"/>
              <a:pPr/>
              <a:t>69</a:t>
            </a:fld>
            <a:endParaRPr lang="en-AU"/>
          </a:p>
        </p:txBody>
      </p:sp>
    </p:spTree>
    <p:extLst>
      <p:ext uri="{BB962C8B-B14F-4D97-AF65-F5344CB8AC3E}">
        <p14:creationId xmlns:p14="http://schemas.microsoft.com/office/powerpoint/2010/main" val="9534118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7884230-34D9-4471-9399-5E5375172E0F}" type="slidenum">
              <a:rPr lang="en-AU" smtClean="0"/>
              <a:pPr/>
              <a:t>70</a:t>
            </a:fld>
            <a:endParaRPr lang="en-AU"/>
          </a:p>
        </p:txBody>
      </p:sp>
    </p:spTree>
    <p:extLst>
      <p:ext uri="{BB962C8B-B14F-4D97-AF65-F5344CB8AC3E}">
        <p14:creationId xmlns:p14="http://schemas.microsoft.com/office/powerpoint/2010/main" val="32696351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7884230-34D9-4471-9399-5E5375172E0F}" type="slidenum">
              <a:rPr lang="en-AU" smtClean="0"/>
              <a:pPr/>
              <a:t>71</a:t>
            </a:fld>
            <a:endParaRPr lang="en-AU"/>
          </a:p>
        </p:txBody>
      </p:sp>
    </p:spTree>
    <p:extLst>
      <p:ext uri="{BB962C8B-B14F-4D97-AF65-F5344CB8AC3E}">
        <p14:creationId xmlns:p14="http://schemas.microsoft.com/office/powerpoint/2010/main" val="18556252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7884230-34D9-4471-9399-5E5375172E0F}" type="slidenum">
              <a:rPr lang="en-AU" smtClean="0"/>
              <a:pPr/>
              <a:t>73</a:t>
            </a:fld>
            <a:endParaRPr lang="en-AU"/>
          </a:p>
        </p:txBody>
      </p:sp>
    </p:spTree>
    <p:extLst>
      <p:ext uri="{BB962C8B-B14F-4D97-AF65-F5344CB8AC3E}">
        <p14:creationId xmlns:p14="http://schemas.microsoft.com/office/powerpoint/2010/main" val="330967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7884230-34D9-4471-9399-5E5375172E0F}" type="slidenum">
              <a:rPr lang="en-AU" smtClean="0"/>
              <a:pPr/>
              <a:t>74</a:t>
            </a:fld>
            <a:endParaRPr lang="en-AU"/>
          </a:p>
        </p:txBody>
      </p:sp>
    </p:spTree>
    <p:extLst>
      <p:ext uri="{BB962C8B-B14F-4D97-AF65-F5344CB8AC3E}">
        <p14:creationId xmlns:p14="http://schemas.microsoft.com/office/powerpoint/2010/main" val="25460426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7884230-34D9-4471-9399-5E5375172E0F}" type="slidenum">
              <a:rPr lang="en-AU" smtClean="0"/>
              <a:pPr/>
              <a:t>75</a:t>
            </a:fld>
            <a:endParaRPr lang="en-AU"/>
          </a:p>
        </p:txBody>
      </p:sp>
    </p:spTree>
    <p:extLst>
      <p:ext uri="{BB962C8B-B14F-4D97-AF65-F5344CB8AC3E}">
        <p14:creationId xmlns:p14="http://schemas.microsoft.com/office/powerpoint/2010/main" val="318326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7884230-34D9-4471-9399-5E5375172E0F}" type="slidenum">
              <a:rPr lang="en-AU" smtClean="0"/>
              <a:pPr/>
              <a:t>8</a:t>
            </a:fld>
            <a:endParaRPr lang="en-AU"/>
          </a:p>
        </p:txBody>
      </p:sp>
    </p:spTree>
    <p:extLst>
      <p:ext uri="{BB962C8B-B14F-4D97-AF65-F5344CB8AC3E}">
        <p14:creationId xmlns:p14="http://schemas.microsoft.com/office/powerpoint/2010/main" val="1022019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27884230-34D9-4471-9399-5E5375172E0F}" type="slidenum">
              <a:rPr lang="en-AU" smtClean="0"/>
              <a:pPr/>
              <a:t>13</a:t>
            </a:fld>
            <a:endParaRPr lang="en-AU"/>
          </a:p>
        </p:txBody>
      </p:sp>
    </p:spTree>
    <p:extLst>
      <p:ext uri="{BB962C8B-B14F-4D97-AF65-F5344CB8AC3E}">
        <p14:creationId xmlns:p14="http://schemas.microsoft.com/office/powerpoint/2010/main" val="3828392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7884230-34D9-4471-9399-5E5375172E0F}" type="slidenum">
              <a:rPr lang="en-AU" smtClean="0"/>
              <a:pPr/>
              <a:t>21</a:t>
            </a:fld>
            <a:endParaRPr lang="en-AU"/>
          </a:p>
        </p:txBody>
      </p:sp>
    </p:spTree>
    <p:extLst>
      <p:ext uri="{BB962C8B-B14F-4D97-AF65-F5344CB8AC3E}">
        <p14:creationId xmlns:p14="http://schemas.microsoft.com/office/powerpoint/2010/main" val="1110711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7884230-34D9-4471-9399-5E5375172E0F}" type="slidenum">
              <a:rPr lang="en-AU" smtClean="0"/>
              <a:pPr/>
              <a:t>22</a:t>
            </a:fld>
            <a:endParaRPr lang="en-AU"/>
          </a:p>
        </p:txBody>
      </p:sp>
    </p:spTree>
    <p:extLst>
      <p:ext uri="{BB962C8B-B14F-4D97-AF65-F5344CB8AC3E}">
        <p14:creationId xmlns:p14="http://schemas.microsoft.com/office/powerpoint/2010/main" val="1882578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7884230-34D9-4471-9399-5E5375172E0F}" type="slidenum">
              <a:rPr lang="en-AU" smtClean="0"/>
              <a:pPr/>
              <a:t>23</a:t>
            </a:fld>
            <a:endParaRPr lang="en-AU"/>
          </a:p>
        </p:txBody>
      </p:sp>
    </p:spTree>
    <p:extLst>
      <p:ext uri="{BB962C8B-B14F-4D97-AF65-F5344CB8AC3E}">
        <p14:creationId xmlns:p14="http://schemas.microsoft.com/office/powerpoint/2010/main" val="3965336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2"/>
        <p:cNvGrpSpPr/>
        <p:nvPr/>
      </p:nvGrpSpPr>
      <p:grpSpPr>
        <a:xfrm>
          <a:off x="0" y="0"/>
          <a:ext cx="0" cy="0"/>
          <a:chOff x="0" y="0"/>
          <a:chExt cx="0" cy="0"/>
        </a:xfrm>
      </p:grpSpPr>
      <p:sp>
        <p:nvSpPr>
          <p:cNvPr id="3833" name="Shape 38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34" name="Shape 38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34524113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Imag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00B3344-039F-CC4A-A113-862F9B4B5694}"/>
              </a:ext>
            </a:extLst>
          </p:cNvPr>
          <p:cNvSpPr>
            <a:spLocks noGrp="1"/>
          </p:cNvSpPr>
          <p:nvPr>
            <p:ph type="pic" sz="quarter" idx="12" hasCustomPrompt="1"/>
          </p:nvPr>
        </p:nvSpPr>
        <p:spPr>
          <a:xfrm>
            <a:off x="5508104" y="915566"/>
            <a:ext cx="3635896" cy="3744416"/>
          </a:xfrm>
          <a:prstGeom prst="rect">
            <a:avLst/>
          </a:prstGeom>
        </p:spPr>
        <p:txBody>
          <a:bodyPr lIns="720000" tIns="720000" rIns="720000" bIns="720000" anchor="ctr"/>
          <a:lstStyle>
            <a:lvl1pPr marL="0" marR="0" indent="0" algn="ctr" defTabSz="914400" rtl="0" eaLnBrk="1" fontAlgn="base" latinLnBrk="0" hangingPunct="1">
              <a:lnSpc>
                <a:spcPct val="100000"/>
              </a:lnSpc>
              <a:spcBef>
                <a:spcPct val="50000"/>
              </a:spcBef>
              <a:spcAft>
                <a:spcPct val="0"/>
              </a:spcAft>
              <a:buClrTx/>
              <a:buSzTx/>
              <a:buFontTx/>
              <a:buNone/>
              <a:tabLst/>
              <a:defRPr>
                <a:solidFill>
                  <a:srgbClr val="FF0000"/>
                </a:solidFill>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dirty="0"/>
              <a:t>Click icon to add image—see NOTES below for instructions about sending image behind the header/belt frame.</a:t>
            </a:r>
          </a:p>
        </p:txBody>
      </p:sp>
      <p:sp>
        <p:nvSpPr>
          <p:cNvPr id="10" name="Text Placeholder 2">
            <a:extLst>
              <a:ext uri="{FF2B5EF4-FFF2-40B4-BE49-F238E27FC236}">
                <a16:creationId xmlns:a16="http://schemas.microsoft.com/office/drawing/2014/main" id="{70F04122-F405-4D47-AB1D-7CC38BAF6F7A}"/>
              </a:ext>
            </a:extLst>
          </p:cNvPr>
          <p:cNvSpPr>
            <a:spLocks noGrp="1"/>
          </p:cNvSpPr>
          <p:nvPr>
            <p:ph type="body" sz="quarter" idx="11" hasCustomPrompt="1"/>
          </p:nvPr>
        </p:nvSpPr>
        <p:spPr>
          <a:xfrm>
            <a:off x="464369" y="3651870"/>
            <a:ext cx="2595563" cy="288031"/>
          </a:xfrm>
          <a:prstGeom prst="rect">
            <a:avLst/>
          </a:prstGeom>
        </p:spPr>
        <p:txBody>
          <a:bodyPr/>
          <a:lstStyle>
            <a:lvl1pPr>
              <a:defRPr sz="1200"/>
            </a:lvl1pPr>
          </a:lstStyle>
          <a:p>
            <a:pPr lvl="0"/>
            <a:r>
              <a:rPr lang="en-US" dirty="0"/>
              <a:t>Author</a:t>
            </a:r>
          </a:p>
        </p:txBody>
      </p:sp>
      <p:sp>
        <p:nvSpPr>
          <p:cNvPr id="12" name="Rectangle 2">
            <a:extLst>
              <a:ext uri="{FF2B5EF4-FFF2-40B4-BE49-F238E27FC236}">
                <a16:creationId xmlns:a16="http://schemas.microsoft.com/office/drawing/2014/main" id="{F8D3EB31-7806-3F4A-ACAA-DDD05CF68CAB}"/>
              </a:ext>
            </a:extLst>
          </p:cNvPr>
          <p:cNvSpPr>
            <a:spLocks noGrp="1" noChangeArrowheads="1"/>
          </p:cNvSpPr>
          <p:nvPr>
            <p:ph type="ctrTitle"/>
          </p:nvPr>
        </p:nvSpPr>
        <p:spPr>
          <a:xfrm>
            <a:off x="467545" y="1563638"/>
            <a:ext cx="4608512" cy="463846"/>
          </a:xfrm>
          <a:prstGeom prst="rect">
            <a:avLst/>
          </a:prstGeom>
        </p:spPr>
        <p:txBody>
          <a:bodyPr lIns="90000" tIns="46800" rIns="90000" bIns="46800"/>
          <a:lstStyle>
            <a:lvl1pPr>
              <a:defRPr sz="2400">
                <a:solidFill>
                  <a:schemeClr val="bg1"/>
                </a:solidFill>
              </a:defRPr>
            </a:lvl1pPr>
          </a:lstStyle>
          <a:p>
            <a:pPr lvl="0"/>
            <a:r>
              <a:rPr lang="en-US" noProof="0"/>
              <a:t>Click to edit Master title style</a:t>
            </a:r>
            <a:endParaRPr lang="en-AU" noProof="0" dirty="0"/>
          </a:p>
        </p:txBody>
      </p:sp>
      <p:sp>
        <p:nvSpPr>
          <p:cNvPr id="13" name="Rectangle 3">
            <a:extLst>
              <a:ext uri="{FF2B5EF4-FFF2-40B4-BE49-F238E27FC236}">
                <a16:creationId xmlns:a16="http://schemas.microsoft.com/office/drawing/2014/main" id="{CB7F1C16-2D12-064D-955A-BABA05A51176}"/>
              </a:ext>
            </a:extLst>
          </p:cNvPr>
          <p:cNvSpPr>
            <a:spLocks noGrp="1" noChangeArrowheads="1"/>
          </p:cNvSpPr>
          <p:nvPr>
            <p:ph type="subTitle" idx="1"/>
          </p:nvPr>
        </p:nvSpPr>
        <p:spPr>
          <a:xfrm>
            <a:off x="464369" y="2030363"/>
            <a:ext cx="4611547" cy="340735"/>
          </a:xfrm>
          <a:prstGeom prst="rect">
            <a:avLst/>
          </a:prstGeom>
        </p:spPr>
        <p:txBody>
          <a:bodyPr wrap="square" lIns="90000" tIns="46800" rIns="90000" bIns="46800">
            <a:spAutoFit/>
          </a:bodyPr>
          <a:lstStyle>
            <a:lvl1pPr>
              <a:defRPr sz="1600">
                <a:solidFill>
                  <a:schemeClr val="bg1"/>
                </a:solidFill>
              </a:defRPr>
            </a:lvl1pPr>
          </a:lstStyle>
          <a:p>
            <a:pPr lvl="0"/>
            <a:r>
              <a:rPr lang="en-US" noProof="0"/>
              <a:t>Click to edit Master subtitle style</a:t>
            </a:r>
            <a:endParaRPr lang="en-AU" noProof="0" dirty="0"/>
          </a:p>
        </p:txBody>
      </p:sp>
    </p:spTree>
    <p:extLst>
      <p:ext uri="{BB962C8B-B14F-4D97-AF65-F5344CB8AC3E}">
        <p14:creationId xmlns:p14="http://schemas.microsoft.com/office/powerpoint/2010/main" val="1246305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AU" dirty="0"/>
              <a:t>EV2502 Introduction to Geographic Information Systems</a:t>
            </a:r>
          </a:p>
        </p:txBody>
      </p:sp>
      <p:sp>
        <p:nvSpPr>
          <p:cNvPr id="3" name="Rectangle 6"/>
          <p:cNvSpPr>
            <a:spLocks noGrp="1" noChangeArrowheads="1"/>
          </p:cNvSpPr>
          <p:nvPr>
            <p:ph type="sldNum" sz="quarter" idx="11"/>
          </p:nvPr>
        </p:nvSpPr>
        <p:spPr>
          <a:ln/>
        </p:spPr>
        <p:txBody>
          <a:bodyPr/>
          <a:lstStyle>
            <a:lvl1pPr>
              <a:defRPr/>
            </a:lvl1pPr>
          </a:lstStyle>
          <a:p>
            <a:pPr>
              <a:defRPr/>
            </a:pPr>
            <a:fld id="{19841BDE-D9F6-46A9-831B-512762AAF134}" type="slidenum">
              <a:rPr lang="en-AU" altLang="en-US"/>
              <a:pPr>
                <a:defRPr/>
              </a:pPr>
              <a:t>‹#›</a:t>
            </a:fld>
            <a:endParaRPr lang="en-AU" altLang="en-US" dirty="0"/>
          </a:p>
        </p:txBody>
      </p:sp>
    </p:spTree>
    <p:extLst>
      <p:ext uri="{BB962C8B-B14F-4D97-AF65-F5344CB8AC3E}">
        <p14:creationId xmlns:p14="http://schemas.microsoft.com/office/powerpoint/2010/main" val="2093417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5"/>
          <p:cNvSpPr>
            <a:spLocks noGrp="1" noChangeArrowheads="1"/>
          </p:cNvSpPr>
          <p:nvPr>
            <p:ph type="ftr" sz="quarter" idx="10"/>
          </p:nvPr>
        </p:nvSpPr>
        <p:spPr>
          <a:ln/>
        </p:spPr>
        <p:txBody>
          <a:bodyPr/>
          <a:lstStyle>
            <a:lvl1pPr>
              <a:defRPr/>
            </a:lvl1pPr>
          </a:lstStyle>
          <a:p>
            <a:pPr>
              <a:defRPr/>
            </a:pPr>
            <a:r>
              <a:rPr lang="en-AU" dirty="0"/>
              <a:t>EV2502 Introduction to Geographic Information Systems</a:t>
            </a:r>
          </a:p>
        </p:txBody>
      </p:sp>
      <p:sp>
        <p:nvSpPr>
          <p:cNvPr id="8" name="Rectangle 6"/>
          <p:cNvSpPr>
            <a:spLocks noGrp="1" noChangeArrowheads="1"/>
          </p:cNvSpPr>
          <p:nvPr>
            <p:ph type="sldNum" sz="quarter" idx="11"/>
          </p:nvPr>
        </p:nvSpPr>
        <p:spPr>
          <a:ln/>
        </p:spPr>
        <p:txBody>
          <a:bodyPr/>
          <a:lstStyle>
            <a:lvl1pPr>
              <a:defRPr/>
            </a:lvl1pPr>
          </a:lstStyle>
          <a:p>
            <a:pPr>
              <a:defRPr/>
            </a:pPr>
            <a:fld id="{8410D773-B6A1-48AF-BD0E-B0C91BD335A4}" type="slidenum">
              <a:rPr lang="en-AU" altLang="en-US"/>
              <a:pPr>
                <a:defRPr/>
              </a:pPr>
              <a:t>‹#›</a:t>
            </a:fld>
            <a:endParaRPr lang="en-AU" altLang="en-US" dirty="0"/>
          </a:p>
        </p:txBody>
      </p:sp>
    </p:spTree>
    <p:extLst>
      <p:ext uri="{BB962C8B-B14F-4D97-AF65-F5344CB8AC3E}">
        <p14:creationId xmlns:p14="http://schemas.microsoft.com/office/powerpoint/2010/main" val="990101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0"/>
          </p:nvPr>
        </p:nvSpPr>
        <p:spPr>
          <a:xfrm>
            <a:off x="433388" y="186928"/>
            <a:ext cx="7988300" cy="396131"/>
          </a:xfrm>
        </p:spPr>
        <p:txBody>
          <a:bodyPr/>
          <a:lstStyle>
            <a:lvl1pPr marL="0" indent="0">
              <a:spcBef>
                <a:spcPts val="0"/>
              </a:spcBef>
              <a:buFontTx/>
              <a:buNone/>
              <a:defRPr sz="1350" baseline="0">
                <a:solidFill>
                  <a:schemeClr val="bg1"/>
                </a:solidFill>
                <a:latin typeface="Georgia"/>
              </a:defRPr>
            </a:lvl1pPr>
            <a:lvl2pPr marL="0" indent="0" algn="l">
              <a:spcBef>
                <a:spcPts val="0"/>
              </a:spcBef>
              <a:buFontTx/>
              <a:buNone/>
              <a:defRPr sz="1350" baseline="0">
                <a:solidFill>
                  <a:schemeClr val="bg1"/>
                </a:solidFill>
                <a:latin typeface="Georgia"/>
              </a:defRPr>
            </a:lvl2pPr>
            <a:lvl3pPr marL="685800" indent="0">
              <a:spcBef>
                <a:spcPts val="0"/>
              </a:spcBef>
              <a:buFontTx/>
              <a:buNone/>
              <a:defRPr sz="1350" baseline="0">
                <a:solidFill>
                  <a:schemeClr val="bg1"/>
                </a:solidFill>
                <a:latin typeface="Georgia"/>
              </a:defRPr>
            </a:lvl3pPr>
            <a:lvl4pPr marL="1028700" indent="0">
              <a:spcBef>
                <a:spcPts val="0"/>
              </a:spcBef>
              <a:buFontTx/>
              <a:buNone/>
              <a:defRPr sz="1350" baseline="0">
                <a:solidFill>
                  <a:schemeClr val="bg1"/>
                </a:solidFill>
                <a:latin typeface="Georgia"/>
              </a:defRPr>
            </a:lvl4pPr>
            <a:lvl5pPr marL="1371600" indent="0">
              <a:spcBef>
                <a:spcPts val="0"/>
              </a:spcBef>
              <a:buFontTx/>
              <a:buNone/>
              <a:defRPr sz="1350" baseline="0">
                <a:solidFill>
                  <a:schemeClr val="bg1"/>
                </a:solidFill>
                <a:latin typeface="Georgia"/>
              </a:defRPr>
            </a:lvl5pPr>
          </a:lstStyle>
          <a:p>
            <a:pPr lvl="0"/>
            <a:r>
              <a:rPr lang="en-US" dirty="0" err="1"/>
              <a:t>Click to edit Master text styles</a:t>
            </a:r>
          </a:p>
        </p:txBody>
      </p:sp>
      <p:sp>
        <p:nvSpPr>
          <p:cNvPr id="7" name="Text Placeholder 6"/>
          <p:cNvSpPr>
            <a:spLocks noGrp="1"/>
          </p:cNvSpPr>
          <p:nvPr>
            <p:ph type="body" sz="quarter" idx="11"/>
          </p:nvPr>
        </p:nvSpPr>
        <p:spPr>
          <a:xfrm>
            <a:off x="1030288" y="1393031"/>
            <a:ext cx="7391400" cy="3609711"/>
          </a:xfrm>
        </p:spPr>
        <p:txBody>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839896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73100" y="17860"/>
            <a:ext cx="7996238" cy="445294"/>
          </a:xfrm>
        </p:spPr>
        <p:txBody>
          <a:bodyPr/>
          <a:lstStyle/>
          <a:p>
            <a:r>
              <a:rPr lang="en-US"/>
              <a:t>Click to edit Master title style</a:t>
            </a:r>
            <a:endParaRPr lang="en-AU"/>
          </a:p>
        </p:txBody>
      </p:sp>
      <p:sp>
        <p:nvSpPr>
          <p:cNvPr id="3" name="Content Placeholder 2"/>
          <p:cNvSpPr>
            <a:spLocks noGrp="1"/>
          </p:cNvSpPr>
          <p:nvPr>
            <p:ph sz="half" idx="1"/>
          </p:nvPr>
        </p:nvSpPr>
        <p:spPr>
          <a:xfrm>
            <a:off x="847726" y="1013223"/>
            <a:ext cx="3686175" cy="396001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86301" y="1013223"/>
            <a:ext cx="3687763" cy="396001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930215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olo">
    <p:bg>
      <p:bgPr>
        <a:blipFill dpi="0" rotWithShape="1">
          <a:blip r:embed="rId2"/>
          <a:srcRect/>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801250" y="2413595"/>
            <a:ext cx="7541500" cy="1163906"/>
          </a:xfrm>
          <a:prstGeom prst="rect">
            <a:avLst/>
          </a:prstGeom>
        </p:spPr>
        <p:txBody>
          <a:bodyPr spcFirstLastPara="1" wrap="square" lIns="91425" tIns="91425" rIns="91425" bIns="91425" anchor="t" anchorCtr="0"/>
          <a:lstStyle>
            <a:lvl1pPr lvl="0" algn="ctr">
              <a:lnSpc>
                <a:spcPct val="150000"/>
              </a:lnSpc>
              <a:spcBef>
                <a:spcPts val="0"/>
              </a:spcBef>
              <a:spcAft>
                <a:spcPts val="0"/>
              </a:spcAft>
              <a:buClr>
                <a:srgbClr val="80BFB7"/>
              </a:buClr>
              <a:buSzPts val="6000"/>
              <a:buNone/>
              <a:defRPr sz="3200" b="1" cap="small" baseline="0">
                <a:solidFill>
                  <a:schemeClr val="accent2"/>
                </a:solidFill>
                <a:latin typeface="Candara" panose="020E0502030303020204" pitchFamily="34" charset="0"/>
              </a:defRPr>
            </a:lvl1pPr>
            <a:lvl2pPr lvl="1">
              <a:spcBef>
                <a:spcPts val="0"/>
              </a:spcBef>
              <a:spcAft>
                <a:spcPts val="0"/>
              </a:spcAft>
              <a:buClr>
                <a:srgbClr val="80BFB7"/>
              </a:buClr>
              <a:buSzPts val="6000"/>
              <a:buNone/>
              <a:defRPr sz="6000">
                <a:solidFill>
                  <a:srgbClr val="80BFB7"/>
                </a:solidFill>
              </a:defRPr>
            </a:lvl2pPr>
            <a:lvl3pPr lvl="2">
              <a:spcBef>
                <a:spcPts val="0"/>
              </a:spcBef>
              <a:spcAft>
                <a:spcPts val="0"/>
              </a:spcAft>
              <a:buClr>
                <a:srgbClr val="80BFB7"/>
              </a:buClr>
              <a:buSzPts val="6000"/>
              <a:buNone/>
              <a:defRPr sz="6000">
                <a:solidFill>
                  <a:srgbClr val="80BFB7"/>
                </a:solidFill>
              </a:defRPr>
            </a:lvl3pPr>
            <a:lvl4pPr lvl="3">
              <a:spcBef>
                <a:spcPts val="0"/>
              </a:spcBef>
              <a:spcAft>
                <a:spcPts val="0"/>
              </a:spcAft>
              <a:buClr>
                <a:srgbClr val="80BFB7"/>
              </a:buClr>
              <a:buSzPts val="6000"/>
              <a:buNone/>
              <a:defRPr sz="6000">
                <a:solidFill>
                  <a:srgbClr val="80BFB7"/>
                </a:solidFill>
              </a:defRPr>
            </a:lvl4pPr>
            <a:lvl5pPr lvl="4">
              <a:spcBef>
                <a:spcPts val="0"/>
              </a:spcBef>
              <a:spcAft>
                <a:spcPts val="0"/>
              </a:spcAft>
              <a:buClr>
                <a:srgbClr val="80BFB7"/>
              </a:buClr>
              <a:buSzPts val="6000"/>
              <a:buNone/>
              <a:defRPr sz="6000">
                <a:solidFill>
                  <a:srgbClr val="80BFB7"/>
                </a:solidFill>
              </a:defRPr>
            </a:lvl5pPr>
            <a:lvl6pPr lvl="5">
              <a:spcBef>
                <a:spcPts val="0"/>
              </a:spcBef>
              <a:spcAft>
                <a:spcPts val="0"/>
              </a:spcAft>
              <a:buClr>
                <a:srgbClr val="80BFB7"/>
              </a:buClr>
              <a:buSzPts val="6000"/>
              <a:buNone/>
              <a:defRPr sz="6000">
                <a:solidFill>
                  <a:srgbClr val="80BFB7"/>
                </a:solidFill>
              </a:defRPr>
            </a:lvl6pPr>
            <a:lvl7pPr lvl="6">
              <a:spcBef>
                <a:spcPts val="0"/>
              </a:spcBef>
              <a:spcAft>
                <a:spcPts val="0"/>
              </a:spcAft>
              <a:buClr>
                <a:srgbClr val="80BFB7"/>
              </a:buClr>
              <a:buSzPts val="6000"/>
              <a:buNone/>
              <a:defRPr sz="6000">
                <a:solidFill>
                  <a:srgbClr val="80BFB7"/>
                </a:solidFill>
              </a:defRPr>
            </a:lvl7pPr>
            <a:lvl8pPr lvl="7">
              <a:spcBef>
                <a:spcPts val="0"/>
              </a:spcBef>
              <a:spcAft>
                <a:spcPts val="0"/>
              </a:spcAft>
              <a:buClr>
                <a:srgbClr val="80BFB7"/>
              </a:buClr>
              <a:buSzPts val="6000"/>
              <a:buNone/>
              <a:defRPr sz="6000">
                <a:solidFill>
                  <a:srgbClr val="80BFB7"/>
                </a:solidFill>
              </a:defRPr>
            </a:lvl8pPr>
            <a:lvl9pPr lvl="8">
              <a:spcBef>
                <a:spcPts val="0"/>
              </a:spcBef>
              <a:spcAft>
                <a:spcPts val="0"/>
              </a:spcAft>
              <a:buClr>
                <a:srgbClr val="80BFB7"/>
              </a:buClr>
              <a:buSzPts val="6000"/>
              <a:buNone/>
              <a:defRPr sz="6000">
                <a:solidFill>
                  <a:srgbClr val="80BFB7"/>
                </a:solidFill>
              </a:defRPr>
            </a:lvl9pPr>
          </a:lstStyle>
          <a:p>
            <a:endParaRPr dirty="0"/>
          </a:p>
        </p:txBody>
      </p:sp>
      <p:sp>
        <p:nvSpPr>
          <p:cNvPr id="241" name="Shape 2678">
            <a:extLst>
              <a:ext uri="{FF2B5EF4-FFF2-40B4-BE49-F238E27FC236}">
                <a16:creationId xmlns:a16="http://schemas.microsoft.com/office/drawing/2014/main" id="{BCBEA771-3E79-4C71-8A1A-DCE64DA6AFA4}"/>
              </a:ext>
            </a:extLst>
          </p:cNvPr>
          <p:cNvSpPr txBox="1">
            <a:spLocks noGrp="1"/>
          </p:cNvSpPr>
          <p:nvPr>
            <p:ph type="body" idx="11"/>
          </p:nvPr>
        </p:nvSpPr>
        <p:spPr>
          <a:xfrm>
            <a:off x="801761" y="3793997"/>
            <a:ext cx="7540480" cy="443904"/>
          </a:xfrm>
          <a:prstGeom prst="rect">
            <a:avLst/>
          </a:prstGeom>
        </p:spPr>
        <p:txBody>
          <a:bodyPr spcFirstLastPara="1" wrap="square" lIns="91425" tIns="91425" rIns="91425" bIns="91425" anchor="t" anchorCtr="0"/>
          <a:lstStyle>
            <a:lvl1pPr marL="457189" lvl="0" indent="-228594" algn="ctr">
              <a:spcBef>
                <a:spcPts val="360"/>
              </a:spcBef>
              <a:spcAft>
                <a:spcPts val="0"/>
              </a:spcAft>
              <a:buSzPts val="1800"/>
              <a:buNone/>
              <a:defRPr sz="1600" b="1" cap="small" baseline="0">
                <a:solidFill>
                  <a:srgbClr val="A3D3D5"/>
                </a:solidFill>
                <a:latin typeface="Candara" panose="020E0502030303020204" pitchFamily="34" charset="0"/>
              </a:defRPr>
            </a:lvl1pPr>
          </a:lstStyle>
          <a:p>
            <a:endParaRPr dirty="0"/>
          </a:p>
        </p:txBody>
      </p:sp>
      <p:sp>
        <p:nvSpPr>
          <p:cNvPr id="242" name="Picture Placeholder 2">
            <a:extLst>
              <a:ext uri="{FF2B5EF4-FFF2-40B4-BE49-F238E27FC236}">
                <a16:creationId xmlns:a16="http://schemas.microsoft.com/office/drawing/2014/main" id="{CDA2B52C-4C93-45CD-BBA6-A25C1C44B52F}"/>
              </a:ext>
            </a:extLst>
          </p:cNvPr>
          <p:cNvSpPr>
            <a:spLocks noGrp="1" noChangeAspect="1"/>
          </p:cNvSpPr>
          <p:nvPr>
            <p:ph type="pic" sz="quarter" idx="12"/>
          </p:nvPr>
        </p:nvSpPr>
        <p:spPr>
          <a:xfrm>
            <a:off x="1950720" y="4540699"/>
            <a:ext cx="838200" cy="457200"/>
          </a:xfrm>
          <a:prstGeom prst="rect">
            <a:avLst/>
          </a:prstGeom>
          <a:effectLst>
            <a:outerShdw blurRad="25400" dist="38100" dir="2700000" algn="tl" rotWithShape="0">
              <a:srgbClr val="A3D3D5">
                <a:alpha val="10000"/>
              </a:srgbClr>
            </a:outerShdw>
          </a:effectLst>
        </p:spPr>
        <p:txBody>
          <a:bodyPr/>
          <a:lstStyle>
            <a:lvl1pPr>
              <a:defRPr>
                <a:latin typeface="Candara" panose="020E0502030303020204" pitchFamily="34" charset="0"/>
              </a:defRPr>
            </a:lvl1pPr>
          </a:lstStyle>
          <a:p>
            <a:endParaRPr lang="en-US" dirty="0"/>
          </a:p>
        </p:txBody>
      </p:sp>
      <p:sp>
        <p:nvSpPr>
          <p:cNvPr id="243" name="Picture Placeholder 2">
            <a:extLst>
              <a:ext uri="{FF2B5EF4-FFF2-40B4-BE49-F238E27FC236}">
                <a16:creationId xmlns:a16="http://schemas.microsoft.com/office/drawing/2014/main" id="{E79D99D1-06D4-40DD-AEC5-93F73679D168}"/>
              </a:ext>
            </a:extLst>
          </p:cNvPr>
          <p:cNvSpPr>
            <a:spLocks noGrp="1" noChangeAspect="1"/>
          </p:cNvSpPr>
          <p:nvPr>
            <p:ph type="pic" sz="quarter" idx="13"/>
          </p:nvPr>
        </p:nvSpPr>
        <p:spPr>
          <a:xfrm>
            <a:off x="6466266" y="4540699"/>
            <a:ext cx="609600" cy="457200"/>
          </a:xfrm>
          <a:prstGeom prst="rect">
            <a:avLst/>
          </a:prstGeom>
          <a:effectLst>
            <a:outerShdw blurRad="25400" dist="38100" dir="2700000" algn="tl" rotWithShape="0">
              <a:srgbClr val="A3D3D5">
                <a:alpha val="10000"/>
              </a:srgbClr>
            </a:outerShdw>
          </a:effectLst>
        </p:spPr>
        <p:txBody>
          <a:bodyPr/>
          <a:lstStyle>
            <a:lvl1pPr>
              <a:defRPr>
                <a:latin typeface="Candara" panose="020E0502030303020204" pitchFamily="34" charset="0"/>
              </a:defRPr>
            </a:lvl1pPr>
          </a:lstStyle>
          <a:p>
            <a:endParaRPr lang="en-US" dirty="0"/>
          </a:p>
        </p:txBody>
      </p:sp>
      <p:sp>
        <p:nvSpPr>
          <p:cNvPr id="244" name="Shape 2678">
            <a:extLst>
              <a:ext uri="{FF2B5EF4-FFF2-40B4-BE49-F238E27FC236}">
                <a16:creationId xmlns:a16="http://schemas.microsoft.com/office/drawing/2014/main" id="{9AB64C07-027A-4518-8170-83DCA8FAE5FD}"/>
              </a:ext>
            </a:extLst>
          </p:cNvPr>
          <p:cNvSpPr txBox="1">
            <a:spLocks noGrp="1"/>
          </p:cNvSpPr>
          <p:nvPr>
            <p:ph type="body" idx="14"/>
          </p:nvPr>
        </p:nvSpPr>
        <p:spPr>
          <a:xfrm>
            <a:off x="2377440" y="4533971"/>
            <a:ext cx="4389120" cy="457200"/>
          </a:xfrm>
          <a:prstGeom prst="rect">
            <a:avLst/>
          </a:prstGeom>
        </p:spPr>
        <p:txBody>
          <a:bodyPr spcFirstLastPara="1" wrap="square" lIns="91425" tIns="91425" rIns="91425" bIns="91425" anchor="t" anchorCtr="0"/>
          <a:lstStyle>
            <a:lvl1pPr marL="0" lvl="0" indent="0" algn="ctr">
              <a:spcBef>
                <a:spcPts val="0"/>
              </a:spcBef>
              <a:spcAft>
                <a:spcPts val="0"/>
              </a:spcAft>
              <a:buSzPts val="1800"/>
              <a:buNone/>
              <a:defRPr sz="1600" b="1" cap="small" baseline="0">
                <a:solidFill>
                  <a:srgbClr val="A3D3D5"/>
                </a:solidFill>
                <a:latin typeface="Candara" panose="020E0502030303020204" pitchFamily="34" charset="0"/>
              </a:defRPr>
            </a:lvl1pPr>
          </a:lstStyle>
          <a:p>
            <a:endParaRPr dirty="0"/>
          </a:p>
        </p:txBody>
      </p:sp>
      <p:sp>
        <p:nvSpPr>
          <p:cNvPr id="8" name="Picture Placeholder 2">
            <a:extLst>
              <a:ext uri="{FF2B5EF4-FFF2-40B4-BE49-F238E27FC236}">
                <a16:creationId xmlns:a16="http://schemas.microsoft.com/office/drawing/2014/main" id="{638F560B-153D-424C-83C2-FBCCC071BFE7}"/>
              </a:ext>
            </a:extLst>
          </p:cNvPr>
          <p:cNvSpPr>
            <a:spLocks noGrp="1"/>
          </p:cNvSpPr>
          <p:nvPr>
            <p:ph type="pic" sz="quarter" idx="15"/>
          </p:nvPr>
        </p:nvSpPr>
        <p:spPr>
          <a:xfrm>
            <a:off x="3977640" y="1260181"/>
            <a:ext cx="1188720" cy="1188720"/>
          </a:xfrm>
          <a:prstGeom prst="rect">
            <a:avLst/>
          </a:prstGeom>
          <a:effectLst>
            <a:outerShdw blurRad="25400" dist="38100" dir="2700000" algn="tl" rotWithShape="0">
              <a:srgbClr val="A3D3D5">
                <a:alpha val="10000"/>
              </a:srgbClr>
            </a:outerShdw>
          </a:effectLst>
        </p:spPr>
        <p:txBody>
          <a:bodyPr/>
          <a:lstStyle>
            <a:lvl1pPr>
              <a:defRPr>
                <a:latin typeface="Candara" panose="020E0502030303020204" pitchFamily="34" charset="0"/>
              </a:defRPr>
            </a:lvl1pPr>
          </a:lstStyle>
          <a:p>
            <a:endParaRPr lang="en-US" dirty="0"/>
          </a:p>
        </p:txBody>
      </p:sp>
    </p:spTree>
    <p:extLst>
      <p:ext uri="{BB962C8B-B14F-4D97-AF65-F5344CB8AC3E}">
        <p14:creationId xmlns:p14="http://schemas.microsoft.com/office/powerpoint/2010/main" val="36984155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 2 Column">
  <p:cSld name="1_Content - 2 Column">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457200" y="365672"/>
            <a:ext cx="8229600" cy="46166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b="1" i="0" u="none" strike="noStrike" cap="none">
                <a:solidFill>
                  <a:srgbClr val="006BA6"/>
                </a:solidFill>
                <a:latin typeface="Arial"/>
                <a:ea typeface="Arial"/>
                <a:cs typeface="Arial"/>
                <a:sym typeface="Arial"/>
              </a:defRPr>
            </a:lvl1pPr>
            <a:lvl2pPr marR="0" lvl="1" algn="l" rtl="0">
              <a:spcBef>
                <a:spcPts val="0"/>
              </a:spcBef>
              <a:spcAft>
                <a:spcPts val="0"/>
              </a:spcAft>
              <a:buSzPts val="1400"/>
              <a:buNone/>
              <a:defRPr sz="2600" b="1"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600" b="1"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600" b="1"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600" b="1"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600" b="1"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600" b="1"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600" b="1"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600" b="1" i="0" u="none" strike="noStrike" cap="none">
                <a:solidFill>
                  <a:schemeClr val="lt1"/>
                </a:solidFill>
                <a:latin typeface="Arial"/>
                <a:ea typeface="Arial"/>
                <a:cs typeface="Arial"/>
                <a:sym typeface="Arial"/>
              </a:defRPr>
            </a:lvl9pPr>
          </a:lstStyle>
          <a:p>
            <a:endParaRPr/>
          </a:p>
        </p:txBody>
      </p:sp>
      <p:sp>
        <p:nvSpPr>
          <p:cNvPr id="24" name="Google Shape;24;p5"/>
          <p:cNvSpPr txBox="1">
            <a:spLocks noGrp="1"/>
          </p:cNvSpPr>
          <p:nvPr>
            <p:ph type="body" idx="1"/>
          </p:nvPr>
        </p:nvSpPr>
        <p:spPr>
          <a:xfrm>
            <a:off x="457200" y="915566"/>
            <a:ext cx="3970784" cy="3798144"/>
          </a:xfrm>
          <a:prstGeom prst="rect">
            <a:avLst/>
          </a:prstGeom>
          <a:noFill/>
          <a:ln>
            <a:noFill/>
          </a:ln>
        </p:spPr>
        <p:txBody>
          <a:bodyPr spcFirstLastPara="1" wrap="square" lIns="91425" tIns="45700" rIns="91425" bIns="45700" anchor="t" anchorCtr="0"/>
          <a:lstStyle>
            <a:lvl1pPr marL="457200" marR="0" lvl="0" indent="-228600" algn="l" rtl="0">
              <a:spcBef>
                <a:spcPts val="900"/>
              </a:spcBef>
              <a:spcAft>
                <a:spcPts val="0"/>
              </a:spcAft>
              <a:buSzPts val="1400"/>
              <a:buNone/>
              <a:defRPr sz="1800" b="0" i="0" u="none" strike="noStrike" cap="none">
                <a:solidFill>
                  <a:srgbClr val="4D4D4D"/>
                </a:solidFill>
                <a:latin typeface="Arial"/>
                <a:ea typeface="Arial"/>
                <a:cs typeface="Arial"/>
                <a:sym typeface="Arial"/>
              </a:defRPr>
            </a:lvl1pPr>
            <a:lvl2pPr marL="914400" marR="0" lvl="1" indent="-342900" algn="l" rtl="0">
              <a:spcBef>
                <a:spcPts val="900"/>
              </a:spcBef>
              <a:spcAft>
                <a:spcPts val="0"/>
              </a:spcAft>
              <a:buClr>
                <a:srgbClr val="4D4D4D"/>
              </a:buClr>
              <a:buSzPts val="1800"/>
              <a:buFont typeface="Arial"/>
              <a:buChar char="•"/>
              <a:defRPr sz="1800" b="0" i="0" u="none" strike="noStrike" cap="none">
                <a:solidFill>
                  <a:srgbClr val="4D4D4D"/>
                </a:solidFill>
                <a:latin typeface="Arial"/>
                <a:ea typeface="Arial"/>
                <a:cs typeface="Arial"/>
                <a:sym typeface="Arial"/>
              </a:defRPr>
            </a:lvl2pPr>
            <a:lvl3pPr marL="1371600" marR="0" lvl="2" indent="-330200" algn="l" rtl="0">
              <a:spcBef>
                <a:spcPts val="400"/>
              </a:spcBef>
              <a:spcAft>
                <a:spcPts val="0"/>
              </a:spcAft>
              <a:buClr>
                <a:srgbClr val="4D4D4D"/>
              </a:buClr>
              <a:buSzPts val="1600"/>
              <a:buFont typeface="Arial"/>
              <a:buChar char="–"/>
              <a:defRPr sz="1600" b="0" i="0" u="none" strike="noStrike" cap="none">
                <a:solidFill>
                  <a:srgbClr val="4D4D4D"/>
                </a:solidFill>
                <a:latin typeface="Arial"/>
                <a:ea typeface="Arial"/>
                <a:cs typeface="Arial"/>
                <a:sym typeface="Arial"/>
              </a:defRPr>
            </a:lvl3pPr>
            <a:lvl4pPr marL="1828800" marR="0" lvl="3" indent="-330200" algn="l" rtl="0">
              <a:spcBef>
                <a:spcPts val="400"/>
              </a:spcBef>
              <a:spcAft>
                <a:spcPts val="0"/>
              </a:spcAft>
              <a:buClr>
                <a:srgbClr val="4D4D4D"/>
              </a:buClr>
              <a:buSzPts val="1600"/>
              <a:buFont typeface="Arial"/>
              <a:buChar char="•"/>
              <a:defRPr sz="1600" b="0" i="0" u="none" strike="noStrike" cap="none">
                <a:solidFill>
                  <a:srgbClr val="4D4D4D"/>
                </a:solidFill>
                <a:latin typeface="Arial"/>
                <a:ea typeface="Arial"/>
                <a:cs typeface="Arial"/>
                <a:sym typeface="Arial"/>
              </a:defRPr>
            </a:lvl4pPr>
            <a:lvl5pPr marL="2286000" marR="0" lvl="4" indent="-330200" algn="l" rtl="0">
              <a:spcBef>
                <a:spcPts val="400"/>
              </a:spcBef>
              <a:spcAft>
                <a:spcPts val="0"/>
              </a:spcAft>
              <a:buClr>
                <a:srgbClr val="4D4D4D"/>
              </a:buClr>
              <a:buSzPts val="1600"/>
              <a:buFont typeface="Arial"/>
              <a:buChar char="–"/>
              <a:defRPr sz="1600" b="0" i="0" u="none" strike="noStrike" cap="none">
                <a:solidFill>
                  <a:srgbClr val="4D4D4D"/>
                </a:solidFill>
                <a:latin typeface="Arial"/>
                <a:ea typeface="Arial"/>
                <a:cs typeface="Arial"/>
                <a:sym typeface="Arial"/>
              </a:defRPr>
            </a:lvl5pPr>
            <a:lvl6pPr marL="2743200" marR="0" lvl="5" indent="-355600" algn="l" rtl="0">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25" name="Google Shape;25;p5"/>
          <p:cNvSpPr txBox="1">
            <a:spLocks noGrp="1"/>
          </p:cNvSpPr>
          <p:nvPr>
            <p:ph type="body" idx="2"/>
          </p:nvPr>
        </p:nvSpPr>
        <p:spPr>
          <a:xfrm>
            <a:off x="4720015" y="915566"/>
            <a:ext cx="3970784" cy="3798144"/>
          </a:xfrm>
          <a:prstGeom prst="rect">
            <a:avLst/>
          </a:prstGeom>
          <a:noFill/>
          <a:ln>
            <a:noFill/>
          </a:ln>
        </p:spPr>
        <p:txBody>
          <a:bodyPr spcFirstLastPara="1" wrap="square" lIns="91425" tIns="45700" rIns="91425" bIns="45700" anchor="t" anchorCtr="0"/>
          <a:lstStyle>
            <a:lvl1pPr marL="457200" marR="0" lvl="0" indent="-228600" algn="l" rtl="0">
              <a:spcBef>
                <a:spcPts val="900"/>
              </a:spcBef>
              <a:spcAft>
                <a:spcPts val="0"/>
              </a:spcAft>
              <a:buSzPts val="1400"/>
              <a:buNone/>
              <a:defRPr sz="1800" b="0" i="0" u="none" strike="noStrike" cap="none">
                <a:solidFill>
                  <a:srgbClr val="4D4D4D"/>
                </a:solidFill>
                <a:latin typeface="Arial"/>
                <a:ea typeface="Arial"/>
                <a:cs typeface="Arial"/>
                <a:sym typeface="Arial"/>
              </a:defRPr>
            </a:lvl1pPr>
            <a:lvl2pPr marL="914400" marR="0" lvl="1" indent="-342900" algn="l" rtl="0">
              <a:spcBef>
                <a:spcPts val="900"/>
              </a:spcBef>
              <a:spcAft>
                <a:spcPts val="0"/>
              </a:spcAft>
              <a:buClr>
                <a:srgbClr val="4D4D4D"/>
              </a:buClr>
              <a:buSzPts val="1800"/>
              <a:buFont typeface="Arial"/>
              <a:buChar char="•"/>
              <a:defRPr sz="1800" b="0" i="0" u="none" strike="noStrike" cap="none">
                <a:solidFill>
                  <a:srgbClr val="4D4D4D"/>
                </a:solidFill>
                <a:latin typeface="Arial"/>
                <a:ea typeface="Arial"/>
                <a:cs typeface="Arial"/>
                <a:sym typeface="Arial"/>
              </a:defRPr>
            </a:lvl2pPr>
            <a:lvl3pPr marL="1371600" marR="0" lvl="2" indent="-330200" algn="l" rtl="0">
              <a:spcBef>
                <a:spcPts val="400"/>
              </a:spcBef>
              <a:spcAft>
                <a:spcPts val="0"/>
              </a:spcAft>
              <a:buClr>
                <a:srgbClr val="4D4D4D"/>
              </a:buClr>
              <a:buSzPts val="1600"/>
              <a:buFont typeface="Arial"/>
              <a:buChar char="–"/>
              <a:defRPr sz="1600" b="0" i="0" u="none" strike="noStrike" cap="none">
                <a:solidFill>
                  <a:srgbClr val="4D4D4D"/>
                </a:solidFill>
                <a:latin typeface="Arial"/>
                <a:ea typeface="Arial"/>
                <a:cs typeface="Arial"/>
                <a:sym typeface="Arial"/>
              </a:defRPr>
            </a:lvl3pPr>
            <a:lvl4pPr marL="1828800" marR="0" lvl="3" indent="-330200" algn="l" rtl="0">
              <a:spcBef>
                <a:spcPts val="400"/>
              </a:spcBef>
              <a:spcAft>
                <a:spcPts val="0"/>
              </a:spcAft>
              <a:buClr>
                <a:srgbClr val="4D4D4D"/>
              </a:buClr>
              <a:buSzPts val="1600"/>
              <a:buFont typeface="Arial"/>
              <a:buChar char="•"/>
              <a:defRPr sz="1600" b="0" i="0" u="none" strike="noStrike" cap="none">
                <a:solidFill>
                  <a:srgbClr val="4D4D4D"/>
                </a:solidFill>
                <a:latin typeface="Arial"/>
                <a:ea typeface="Arial"/>
                <a:cs typeface="Arial"/>
                <a:sym typeface="Arial"/>
              </a:defRPr>
            </a:lvl4pPr>
            <a:lvl5pPr marL="2286000" marR="0" lvl="4" indent="-330200" algn="l" rtl="0">
              <a:spcBef>
                <a:spcPts val="400"/>
              </a:spcBef>
              <a:spcAft>
                <a:spcPts val="0"/>
              </a:spcAft>
              <a:buClr>
                <a:srgbClr val="4D4D4D"/>
              </a:buClr>
              <a:buSzPts val="1600"/>
              <a:buFont typeface="Arial"/>
              <a:buChar char="–"/>
              <a:defRPr sz="1600" b="0" i="0" u="none" strike="noStrike" cap="none">
                <a:solidFill>
                  <a:srgbClr val="4D4D4D"/>
                </a:solidFill>
                <a:latin typeface="Arial"/>
                <a:ea typeface="Arial"/>
                <a:cs typeface="Arial"/>
                <a:sym typeface="Arial"/>
              </a:defRPr>
            </a:lvl5pPr>
            <a:lvl6pPr marL="2743200" marR="0" lvl="5" indent="-355600" algn="l" rtl="0">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26" name="Google Shape;26;p5"/>
          <p:cNvSpPr txBox="1">
            <a:spLocks noGrp="1"/>
          </p:cNvSpPr>
          <p:nvPr>
            <p:ph type="ftr" idx="11"/>
          </p:nvPr>
        </p:nvSpPr>
        <p:spPr>
          <a:xfrm>
            <a:off x="457200" y="4733978"/>
            <a:ext cx="8229600" cy="234304"/>
          </a:xfrm>
          <a:prstGeom prst="rect">
            <a:avLst/>
          </a:prstGeom>
          <a:noFill/>
          <a:ln>
            <a:noFill/>
          </a:ln>
        </p:spPr>
        <p:txBody>
          <a:bodyPr spcFirstLastPara="1" wrap="square" lIns="36000" tIns="36000" rIns="36000" bIns="36000" anchor="t" anchorCtr="0"/>
          <a:lstStyle>
            <a:lvl1pPr marR="0" lvl="0" algn="r" rtl="0">
              <a:spcBef>
                <a:spcPts val="0"/>
              </a:spcBef>
              <a:spcAft>
                <a:spcPts val="0"/>
              </a:spcAft>
              <a:buSzPts val="1400"/>
              <a:buNone/>
              <a:defRPr sz="105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a:buClr>
                <a:srgbClr val="000000"/>
              </a:buClr>
              <a:buFont typeface="Arial"/>
              <a:buNone/>
            </a:pPr>
            <a:endParaRPr>
              <a:solidFill>
                <a:srgbClr val="FFFFFF"/>
              </a:solidFill>
            </a:endParaRPr>
          </a:p>
        </p:txBody>
      </p:sp>
    </p:spTree>
    <p:extLst>
      <p:ext uri="{BB962C8B-B14F-4D97-AF65-F5344CB8AC3E}">
        <p14:creationId xmlns:p14="http://schemas.microsoft.com/office/powerpoint/2010/main" val="1391027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8AD05-F336-4ACD-818F-687C3B008E23}"/>
              </a:ext>
            </a:extLst>
          </p:cNvPr>
          <p:cNvSpPr>
            <a:spLocks noGrp="1"/>
          </p:cNvSpPr>
          <p:nvPr>
            <p:ph type="title"/>
          </p:nvPr>
        </p:nvSpPr>
        <p:spPr/>
        <p:txBody>
          <a:bodyPr/>
          <a:lstStyle>
            <a:lvl1pPr>
              <a:defRPr b="1">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C5BE42-6B31-438B-8614-BFBF71BE0870}"/>
              </a:ext>
            </a:extLst>
          </p:cNvPr>
          <p:cNvSpPr>
            <a:spLocks noGrp="1"/>
          </p:cNvSpPr>
          <p:nvPr>
            <p:ph idx="1"/>
          </p:nvPr>
        </p:nvSpPr>
        <p:spPr>
          <a:xfrm>
            <a:off x="369277" y="1727691"/>
            <a:ext cx="3359443" cy="2149717"/>
          </a:xfrm>
        </p:spPr>
        <p:txBody>
          <a:bodyPr>
            <a:normAutofit/>
          </a:bodyPr>
          <a:lstStyle>
            <a:lvl1pPr marL="0" indent="0" algn="ctr">
              <a:spcBef>
                <a:spcPts val="0"/>
              </a:spcBef>
              <a:buNone/>
              <a:defRPr sz="2700"/>
            </a:lvl1pPr>
            <a:lvl2pPr marL="0" indent="0" algn="ctr">
              <a:spcBef>
                <a:spcPts val="0"/>
              </a:spcBef>
              <a:buNone/>
              <a:defRPr sz="2100"/>
            </a:lvl2pPr>
            <a:lvl3pPr marL="0" indent="0" algn="ctr">
              <a:spcBef>
                <a:spcPts val="0"/>
              </a:spcBef>
              <a:buNone/>
              <a:defRPr sz="1800"/>
            </a:lvl3pPr>
            <a:lvl4pPr marL="0" indent="0" algn="ctr">
              <a:spcBef>
                <a:spcPts val="0"/>
              </a:spcBef>
              <a:buNone/>
              <a:defRPr sz="1500"/>
            </a:lvl4pPr>
            <a:lvl5pPr marL="0" indent="0" algn="ctr">
              <a:spcBef>
                <a:spcPts val="0"/>
              </a:spcBef>
              <a:buNone/>
              <a:defRPr sz="15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CCFED951-872B-405E-A4CC-FFF7A95D4848}"/>
              </a:ext>
            </a:extLst>
          </p:cNvPr>
          <p:cNvSpPr>
            <a:spLocks noGrp="1"/>
          </p:cNvSpPr>
          <p:nvPr>
            <p:ph type="sldNum" sz="quarter" idx="12"/>
          </p:nvPr>
        </p:nvSpPr>
        <p:spPr/>
        <p:txBody>
          <a:bodyPr/>
          <a:lstStyle/>
          <a:p>
            <a:fld id="{4B2A2CA2-774C-49A6-B10F-EE0BD23888F2}" type="slidenum">
              <a:rPr lang="en-US" smtClean="0"/>
              <a:t>‹#›</a:t>
            </a:fld>
            <a:endParaRPr lang="en-US"/>
          </a:p>
        </p:txBody>
      </p:sp>
      <p:sp>
        <p:nvSpPr>
          <p:cNvPr id="5" name="Content Placeholder 2">
            <a:extLst>
              <a:ext uri="{FF2B5EF4-FFF2-40B4-BE49-F238E27FC236}">
                <a16:creationId xmlns:a16="http://schemas.microsoft.com/office/drawing/2014/main" id="{39A1C60A-B7B5-403C-A668-7E51F9B16252}"/>
              </a:ext>
            </a:extLst>
          </p:cNvPr>
          <p:cNvSpPr>
            <a:spLocks noGrp="1"/>
          </p:cNvSpPr>
          <p:nvPr>
            <p:ph idx="13"/>
          </p:nvPr>
        </p:nvSpPr>
        <p:spPr>
          <a:xfrm>
            <a:off x="4033520" y="892868"/>
            <a:ext cx="5026258" cy="4112144"/>
          </a:xfrm>
        </p:spPr>
        <p:txBody>
          <a:bodyPr>
            <a:normAutofit/>
          </a:bodyPr>
          <a:lstStyle>
            <a:lvl1pPr>
              <a:defRPr sz="2000"/>
            </a:lvl1pPr>
            <a:lvl2pPr>
              <a:defRPr sz="1600"/>
            </a:lvl2pPr>
            <a:lvl3pPr>
              <a:defRPr sz="1400"/>
            </a:lvl3pPr>
            <a:lvl4pPr>
              <a:defRPr sz="1200"/>
            </a:lvl4pPr>
            <a:lvl5pP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L-Shape 3">
            <a:extLst>
              <a:ext uri="{FF2B5EF4-FFF2-40B4-BE49-F238E27FC236}">
                <a16:creationId xmlns:a16="http://schemas.microsoft.com/office/drawing/2014/main" id="{122B5F61-D7CD-46C9-8011-B8B6D80E140C}"/>
              </a:ext>
            </a:extLst>
          </p:cNvPr>
          <p:cNvSpPr/>
          <p:nvPr userDrawn="1"/>
        </p:nvSpPr>
        <p:spPr>
          <a:xfrm>
            <a:off x="151670" y="3059725"/>
            <a:ext cx="1028700" cy="1028700"/>
          </a:xfrm>
          <a:prstGeom prst="corner">
            <a:avLst>
              <a:gd name="adj1" fmla="val 14559"/>
              <a:gd name="adj2" fmla="val 153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L-Shape 6">
            <a:extLst>
              <a:ext uri="{FF2B5EF4-FFF2-40B4-BE49-F238E27FC236}">
                <a16:creationId xmlns:a16="http://schemas.microsoft.com/office/drawing/2014/main" id="{8792C73B-BB10-488C-8B99-E337D72A6249}"/>
              </a:ext>
            </a:extLst>
          </p:cNvPr>
          <p:cNvSpPr/>
          <p:nvPr userDrawn="1"/>
        </p:nvSpPr>
        <p:spPr>
          <a:xfrm rot="10800000">
            <a:off x="2924959" y="1543588"/>
            <a:ext cx="1028700" cy="1028700"/>
          </a:xfrm>
          <a:prstGeom prst="corner">
            <a:avLst>
              <a:gd name="adj1" fmla="val 14559"/>
              <a:gd name="adj2" fmla="val 153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17774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8AD05-F336-4ACD-818F-687C3B008E23}"/>
              </a:ext>
            </a:extLst>
          </p:cNvPr>
          <p:cNvSpPr>
            <a:spLocks noGrp="1"/>
          </p:cNvSpPr>
          <p:nvPr>
            <p:ph type="title"/>
          </p:nvPr>
        </p:nvSpPr>
        <p:spPr/>
        <p:txBody>
          <a:bodyPr/>
          <a:lstStyle>
            <a:lvl1pPr>
              <a:defRPr b="1">
                <a:solidFill>
                  <a:schemeClr val="tx2"/>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CCFED951-872B-405E-A4CC-FFF7A95D4848}"/>
              </a:ext>
            </a:extLst>
          </p:cNvPr>
          <p:cNvSpPr>
            <a:spLocks noGrp="1"/>
          </p:cNvSpPr>
          <p:nvPr>
            <p:ph type="sldNum" sz="quarter" idx="12"/>
          </p:nvPr>
        </p:nvSpPr>
        <p:spPr/>
        <p:txBody>
          <a:bodyPr/>
          <a:lstStyle/>
          <a:p>
            <a:fld id="{4B2A2CA2-774C-49A6-B10F-EE0BD23888F2}" type="slidenum">
              <a:rPr lang="en-US" smtClean="0"/>
              <a:t>‹#›</a:t>
            </a:fld>
            <a:endParaRPr lang="en-US"/>
          </a:p>
        </p:txBody>
      </p:sp>
    </p:spTree>
    <p:extLst>
      <p:ext uri="{BB962C8B-B14F-4D97-AF65-F5344CB8AC3E}">
        <p14:creationId xmlns:p14="http://schemas.microsoft.com/office/powerpoint/2010/main" val="1139832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Finale">
    <p:bg>
      <p:bgPr>
        <a:blipFill dpi="0" rotWithShape="1">
          <a:blip r:embed="rId2">
            <a:lum/>
          </a:blip>
          <a:srcRect/>
          <a:stretch>
            <a:fillRect/>
          </a:stretch>
        </a:blipFill>
        <a:effectLst/>
      </p:bgPr>
    </p:bg>
    <p:spTree>
      <p:nvGrpSpPr>
        <p:cNvPr id="1" name="Shape 3230"/>
        <p:cNvGrpSpPr/>
        <p:nvPr/>
      </p:nvGrpSpPr>
      <p:grpSpPr>
        <a:xfrm>
          <a:off x="0" y="0"/>
          <a:ext cx="0" cy="0"/>
          <a:chOff x="0" y="0"/>
          <a:chExt cx="0" cy="0"/>
        </a:xfrm>
      </p:grpSpPr>
      <p:sp>
        <p:nvSpPr>
          <p:cNvPr id="240" name="Shape 10"/>
          <p:cNvSpPr txBox="1">
            <a:spLocks noGrp="1"/>
          </p:cNvSpPr>
          <p:nvPr>
            <p:ph type="ctrTitle"/>
          </p:nvPr>
        </p:nvSpPr>
        <p:spPr>
          <a:xfrm>
            <a:off x="731520" y="2743120"/>
            <a:ext cx="7680960" cy="1077387"/>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80BFB7"/>
              </a:buClr>
              <a:buSzPts val="6000"/>
              <a:buNone/>
              <a:defRPr sz="6000" b="1" cap="small" baseline="0">
                <a:solidFill>
                  <a:schemeClr val="accent2"/>
                </a:solidFill>
                <a:latin typeface="Candara" panose="020E0502030303020204" pitchFamily="34" charset="0"/>
              </a:defRPr>
            </a:lvl1pPr>
            <a:lvl2pPr lvl="1">
              <a:spcBef>
                <a:spcPts val="0"/>
              </a:spcBef>
              <a:spcAft>
                <a:spcPts val="0"/>
              </a:spcAft>
              <a:buClr>
                <a:srgbClr val="80BFB7"/>
              </a:buClr>
              <a:buSzPts val="6000"/>
              <a:buNone/>
              <a:defRPr sz="6000">
                <a:solidFill>
                  <a:srgbClr val="80BFB7"/>
                </a:solidFill>
              </a:defRPr>
            </a:lvl2pPr>
            <a:lvl3pPr lvl="2">
              <a:spcBef>
                <a:spcPts val="0"/>
              </a:spcBef>
              <a:spcAft>
                <a:spcPts val="0"/>
              </a:spcAft>
              <a:buClr>
                <a:srgbClr val="80BFB7"/>
              </a:buClr>
              <a:buSzPts val="6000"/>
              <a:buNone/>
              <a:defRPr sz="6000">
                <a:solidFill>
                  <a:srgbClr val="80BFB7"/>
                </a:solidFill>
              </a:defRPr>
            </a:lvl3pPr>
            <a:lvl4pPr lvl="3">
              <a:spcBef>
                <a:spcPts val="0"/>
              </a:spcBef>
              <a:spcAft>
                <a:spcPts val="0"/>
              </a:spcAft>
              <a:buClr>
                <a:srgbClr val="80BFB7"/>
              </a:buClr>
              <a:buSzPts val="6000"/>
              <a:buNone/>
              <a:defRPr sz="6000">
                <a:solidFill>
                  <a:srgbClr val="80BFB7"/>
                </a:solidFill>
              </a:defRPr>
            </a:lvl4pPr>
            <a:lvl5pPr lvl="4">
              <a:spcBef>
                <a:spcPts val="0"/>
              </a:spcBef>
              <a:spcAft>
                <a:spcPts val="0"/>
              </a:spcAft>
              <a:buClr>
                <a:srgbClr val="80BFB7"/>
              </a:buClr>
              <a:buSzPts val="6000"/>
              <a:buNone/>
              <a:defRPr sz="6000">
                <a:solidFill>
                  <a:srgbClr val="80BFB7"/>
                </a:solidFill>
              </a:defRPr>
            </a:lvl5pPr>
            <a:lvl6pPr lvl="5">
              <a:spcBef>
                <a:spcPts val="0"/>
              </a:spcBef>
              <a:spcAft>
                <a:spcPts val="0"/>
              </a:spcAft>
              <a:buClr>
                <a:srgbClr val="80BFB7"/>
              </a:buClr>
              <a:buSzPts val="6000"/>
              <a:buNone/>
              <a:defRPr sz="6000">
                <a:solidFill>
                  <a:srgbClr val="80BFB7"/>
                </a:solidFill>
              </a:defRPr>
            </a:lvl6pPr>
            <a:lvl7pPr lvl="6">
              <a:spcBef>
                <a:spcPts val="0"/>
              </a:spcBef>
              <a:spcAft>
                <a:spcPts val="0"/>
              </a:spcAft>
              <a:buClr>
                <a:srgbClr val="80BFB7"/>
              </a:buClr>
              <a:buSzPts val="6000"/>
              <a:buNone/>
              <a:defRPr sz="6000">
                <a:solidFill>
                  <a:srgbClr val="80BFB7"/>
                </a:solidFill>
              </a:defRPr>
            </a:lvl7pPr>
            <a:lvl8pPr lvl="7">
              <a:spcBef>
                <a:spcPts val="0"/>
              </a:spcBef>
              <a:spcAft>
                <a:spcPts val="0"/>
              </a:spcAft>
              <a:buClr>
                <a:srgbClr val="80BFB7"/>
              </a:buClr>
              <a:buSzPts val="6000"/>
              <a:buNone/>
              <a:defRPr sz="6000">
                <a:solidFill>
                  <a:srgbClr val="80BFB7"/>
                </a:solidFill>
              </a:defRPr>
            </a:lvl8pPr>
            <a:lvl9pPr lvl="8">
              <a:spcBef>
                <a:spcPts val="0"/>
              </a:spcBef>
              <a:spcAft>
                <a:spcPts val="0"/>
              </a:spcAft>
              <a:buClr>
                <a:srgbClr val="80BFB7"/>
              </a:buClr>
              <a:buSzPts val="6000"/>
              <a:buNone/>
              <a:defRPr sz="6000">
                <a:solidFill>
                  <a:srgbClr val="80BFB7"/>
                </a:solidFill>
              </a:defRPr>
            </a:lvl9pPr>
          </a:lstStyle>
          <a:p>
            <a:endParaRPr dirty="0"/>
          </a:p>
        </p:txBody>
      </p:sp>
      <p:sp>
        <p:nvSpPr>
          <p:cNvPr id="241" name="Picture Placeholder 2"/>
          <p:cNvSpPr>
            <a:spLocks noGrp="1" noChangeAspect="1"/>
          </p:cNvSpPr>
          <p:nvPr>
            <p:ph type="pic" sz="quarter" idx="10"/>
          </p:nvPr>
        </p:nvSpPr>
        <p:spPr>
          <a:xfrm>
            <a:off x="3234690" y="1185001"/>
            <a:ext cx="2674620" cy="1645920"/>
          </a:xfrm>
          <a:prstGeom prst="rect">
            <a:avLst/>
          </a:prstGeom>
          <a:effectLst>
            <a:outerShdw blurRad="25400" dist="38100" dir="2700000" algn="tl" rotWithShape="0">
              <a:srgbClr val="A3D3D5">
                <a:alpha val="10000"/>
              </a:srgbClr>
            </a:outerShdw>
          </a:effectLst>
        </p:spPr>
        <p:txBody>
          <a:bodyPr/>
          <a:lstStyle>
            <a:lvl1pPr>
              <a:defRPr>
                <a:latin typeface="Candara" panose="020E0502030303020204" pitchFamily="34" charset="0"/>
              </a:defRPr>
            </a:lvl1pPr>
          </a:lstStyle>
          <a:p>
            <a:endParaRPr lang="en-US" dirty="0"/>
          </a:p>
        </p:txBody>
      </p:sp>
      <p:sp>
        <p:nvSpPr>
          <p:cNvPr id="244" name="Shape 2678"/>
          <p:cNvSpPr txBox="1">
            <a:spLocks noGrp="1"/>
          </p:cNvSpPr>
          <p:nvPr>
            <p:ph type="body" idx="11"/>
          </p:nvPr>
        </p:nvSpPr>
        <p:spPr>
          <a:xfrm>
            <a:off x="731520" y="4448470"/>
            <a:ext cx="7680960" cy="519600"/>
          </a:xfrm>
          <a:prstGeom prst="rect">
            <a:avLst/>
          </a:prstGeom>
        </p:spPr>
        <p:txBody>
          <a:bodyPr spcFirstLastPara="1" wrap="square" lIns="91425" tIns="91425" rIns="91425" bIns="91425" anchor="t" anchorCtr="0"/>
          <a:lstStyle>
            <a:lvl1pPr marL="0" lvl="0" indent="0" algn="ctr">
              <a:spcBef>
                <a:spcPts val="360"/>
              </a:spcBef>
              <a:spcAft>
                <a:spcPts val="0"/>
              </a:spcAft>
              <a:buSzPts val="1800"/>
              <a:buNone/>
              <a:defRPr sz="1600">
                <a:solidFill>
                  <a:srgbClr val="A3D3D5"/>
                </a:solidFill>
                <a:latin typeface="Candara" panose="020E0502030303020204" pitchFamily="34" charset="0"/>
              </a:defRPr>
            </a:lvl1pPr>
          </a:lstStyle>
          <a:p>
            <a:endParaRPr dirty="0"/>
          </a:p>
        </p:txBody>
      </p:sp>
    </p:spTree>
    <p:extLst>
      <p:ext uri="{BB962C8B-B14F-4D97-AF65-F5344CB8AC3E}">
        <p14:creationId xmlns:p14="http://schemas.microsoft.com/office/powerpoint/2010/main" val="4159689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ctrTitle"/>
          </p:nvPr>
        </p:nvSpPr>
        <p:spPr>
          <a:xfrm>
            <a:off x="614363" y="1395413"/>
            <a:ext cx="7916862" cy="463846"/>
          </a:xfrm>
        </p:spPr>
        <p:txBody>
          <a:bodyPr lIns="90000" tIns="46800" rIns="90000" bIns="46800"/>
          <a:lstStyle>
            <a:lvl1pPr>
              <a:defRPr sz="2400">
                <a:solidFill>
                  <a:srgbClr val="4D4D4D"/>
                </a:solidFill>
              </a:defRPr>
            </a:lvl1pPr>
          </a:lstStyle>
          <a:p>
            <a:pPr lvl="0"/>
            <a:r>
              <a:rPr lang="en-AU" noProof="0" dirty="0"/>
              <a:t>Click to edit Master Title style</a:t>
            </a:r>
          </a:p>
        </p:txBody>
      </p:sp>
      <p:sp>
        <p:nvSpPr>
          <p:cNvPr id="386051" name="Rectangle 3"/>
          <p:cNvSpPr>
            <a:spLocks noGrp="1" noChangeArrowheads="1"/>
          </p:cNvSpPr>
          <p:nvPr>
            <p:ph type="subTitle" idx="1"/>
          </p:nvPr>
        </p:nvSpPr>
        <p:spPr>
          <a:xfrm>
            <a:off x="611188" y="1862138"/>
            <a:ext cx="7916862" cy="340735"/>
          </a:xfrm>
        </p:spPr>
        <p:txBody>
          <a:bodyPr lIns="90000" tIns="46800" rIns="90000" bIns="46800">
            <a:spAutoFit/>
          </a:bodyPr>
          <a:lstStyle>
            <a:lvl1pPr>
              <a:defRPr sz="1600">
                <a:solidFill>
                  <a:schemeClr val="tx1"/>
                </a:solidFill>
              </a:defRPr>
            </a:lvl1pPr>
          </a:lstStyle>
          <a:p>
            <a:pPr lvl="0"/>
            <a:r>
              <a:rPr lang="en-AU" noProof="0" dirty="0"/>
              <a:t>Click to edit Master Author style</a:t>
            </a:r>
          </a:p>
        </p:txBody>
      </p:sp>
    </p:spTree>
    <p:extLst>
      <p:ext uri="{BB962C8B-B14F-4D97-AF65-F5344CB8AC3E}">
        <p14:creationId xmlns:p14="http://schemas.microsoft.com/office/powerpoint/2010/main" val="2873023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B7A6321-5205-9E46-99AB-5D92D04F3342}"/>
              </a:ext>
            </a:extLst>
          </p:cNvPr>
          <p:cNvSpPr>
            <a:spLocks noGrp="1"/>
          </p:cNvSpPr>
          <p:nvPr>
            <p:ph type="body" sz="quarter" idx="10" hasCustomPrompt="1"/>
          </p:nvPr>
        </p:nvSpPr>
        <p:spPr>
          <a:xfrm>
            <a:off x="455513" y="3363838"/>
            <a:ext cx="3901158" cy="720428"/>
          </a:xfrm>
          <a:prstGeom prst="rect">
            <a:avLst/>
          </a:prstGeom>
        </p:spPr>
        <p:txBody>
          <a:bodyPr/>
          <a:lstStyle>
            <a:lvl1pPr>
              <a:spcBef>
                <a:spcPts val="120"/>
              </a:spcBef>
              <a:defRPr sz="1200"/>
            </a:lvl1pPr>
          </a:lstStyle>
          <a:p>
            <a:pPr lvl="0"/>
            <a:r>
              <a:rPr lang="en-US" dirty="0"/>
              <a:t>Web: </a:t>
            </a:r>
            <a:r>
              <a:rPr lang="en-US" dirty="0" err="1"/>
              <a:t>www.ausseabed.gov.au</a:t>
            </a:r>
            <a:endParaRPr lang="en-US" dirty="0"/>
          </a:p>
          <a:p>
            <a:pPr lvl="0"/>
            <a:r>
              <a:rPr lang="en-US" dirty="0"/>
              <a:t>Email: </a:t>
            </a:r>
            <a:r>
              <a:rPr lang="en-US" dirty="0" err="1"/>
              <a:t>ausseabed@ga.gov.au</a:t>
            </a:r>
            <a:endParaRPr lang="en-US" dirty="0"/>
          </a:p>
          <a:p>
            <a:pPr lvl="0"/>
            <a:r>
              <a:rPr lang="en-US" dirty="0"/>
              <a:t>Postal address:</a:t>
            </a:r>
          </a:p>
        </p:txBody>
      </p:sp>
      <p:sp>
        <p:nvSpPr>
          <p:cNvPr id="8" name="TextBox 7">
            <a:extLst>
              <a:ext uri="{FF2B5EF4-FFF2-40B4-BE49-F238E27FC236}">
                <a16:creationId xmlns:a16="http://schemas.microsoft.com/office/drawing/2014/main" id="{C87964DA-00AC-8846-8C74-543286F480DF}"/>
              </a:ext>
            </a:extLst>
          </p:cNvPr>
          <p:cNvSpPr txBox="1"/>
          <p:nvPr userDrawn="1"/>
        </p:nvSpPr>
        <p:spPr>
          <a:xfrm>
            <a:off x="467544" y="2954514"/>
            <a:ext cx="3312368" cy="400110"/>
          </a:xfrm>
          <a:prstGeom prst="rect">
            <a:avLst/>
          </a:prstGeom>
          <a:noFill/>
        </p:spPr>
        <p:txBody>
          <a:bodyPr wrap="square" rtlCol="0">
            <a:spAutoFit/>
          </a:bodyPr>
          <a:lstStyle/>
          <a:p>
            <a:r>
              <a:rPr lang="en-US" sz="2000" b="1" dirty="0">
                <a:solidFill>
                  <a:srgbClr val="FFFFFF"/>
                </a:solidFill>
              </a:rPr>
              <a:t>Further information</a:t>
            </a:r>
          </a:p>
        </p:txBody>
      </p:sp>
    </p:spTree>
    <p:extLst>
      <p:ext uri="{BB962C8B-B14F-4D97-AF65-F5344CB8AC3E}">
        <p14:creationId xmlns:p14="http://schemas.microsoft.com/office/powerpoint/2010/main" val="3916374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Footer Placeholder 3"/>
          <p:cNvSpPr>
            <a:spLocks noGrp="1"/>
          </p:cNvSpPr>
          <p:nvPr>
            <p:ph type="ftr" sz="quarter" idx="10"/>
          </p:nvPr>
        </p:nvSpPr>
        <p:spPr/>
        <p:txBody>
          <a:bodyPr/>
          <a:lstStyle>
            <a:lvl1pPr>
              <a:defRPr/>
            </a:lvl1pPr>
          </a:lstStyle>
          <a:p>
            <a:r>
              <a:rPr lang="en-AU"/>
              <a:t>Marine Geoscience Program - Briefing to Chief Scientist - 5 Feb 2019</a:t>
            </a:r>
            <a:endParaRPr lang="en-AU" dirty="0"/>
          </a:p>
        </p:txBody>
      </p:sp>
    </p:spTree>
    <p:extLst>
      <p:ext uri="{BB962C8B-B14F-4D97-AF65-F5344CB8AC3E}">
        <p14:creationId xmlns:p14="http://schemas.microsoft.com/office/powerpoint/2010/main" val="31002018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a:xfrm>
            <a:off x="457200" y="4767264"/>
            <a:ext cx="2133600" cy="273844"/>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r>
              <a:rPr lang="en-AU"/>
              <a:t>Marine Geoscience Program - Briefing to Chief Scientist - 5 Feb 2019</a:t>
            </a:r>
            <a:endParaRPr lang="en-US"/>
          </a:p>
        </p:txBody>
      </p:sp>
      <p:sp>
        <p:nvSpPr>
          <p:cNvPr id="5" name="Slide Number Placeholder 4"/>
          <p:cNvSpPr>
            <a:spLocks noGrp="1"/>
          </p:cNvSpPr>
          <p:nvPr>
            <p:ph type="sldNum" sz="quarter" idx="12"/>
          </p:nvPr>
        </p:nvSpPr>
        <p:spPr>
          <a:xfrm>
            <a:off x="6553200" y="4767264"/>
            <a:ext cx="2133600" cy="273844"/>
          </a:xfrm>
          <a:prstGeom prst="rect">
            <a:avLst/>
          </a:prstGeom>
        </p:spPr>
        <p:txBody>
          <a:bodyPr/>
          <a:lstStyle>
            <a:lvl1pPr>
              <a:defRPr/>
            </a:lvl1pPr>
          </a:lstStyle>
          <a:p>
            <a:fld id="{79452DC3-7ACC-4BE6-AD90-5577AAB235C3}" type="slidenum">
              <a:rPr lang="en-US"/>
              <a:pPr/>
              <a:t>‹#›</a:t>
            </a:fld>
            <a:endParaRPr lang="en-US"/>
          </a:p>
        </p:txBody>
      </p:sp>
    </p:spTree>
    <p:extLst>
      <p:ext uri="{BB962C8B-B14F-4D97-AF65-F5344CB8AC3E}">
        <p14:creationId xmlns:p14="http://schemas.microsoft.com/office/powerpoint/2010/main" val="2034445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AF85062-DD63-2142-B66A-B2B79B423BCB}"/>
              </a:ext>
            </a:extLst>
          </p:cNvPr>
          <p:cNvSpPr>
            <a:spLocks noGrp="1"/>
          </p:cNvSpPr>
          <p:nvPr>
            <p:ph type="pic" sz="quarter" idx="10" hasCustomPrompt="1"/>
          </p:nvPr>
        </p:nvSpPr>
        <p:spPr>
          <a:xfrm>
            <a:off x="0" y="0"/>
            <a:ext cx="9144000" cy="5143500"/>
          </a:xfrm>
        </p:spPr>
        <p:txBody>
          <a:bodyPr/>
          <a:lstStyle/>
          <a:p>
            <a:r>
              <a:rPr lang="en-US" dirty="0"/>
              <a:t>Drag picture here and see notes below</a:t>
            </a:r>
          </a:p>
        </p:txBody>
      </p:sp>
      <p:pic>
        <p:nvPicPr>
          <p:cNvPr id="7" name="Picture 6">
            <a:extLst>
              <a:ext uri="{FF2B5EF4-FFF2-40B4-BE49-F238E27FC236}">
                <a16:creationId xmlns:a16="http://schemas.microsoft.com/office/drawing/2014/main" id="{D1B65E94-2A0C-BA4D-B320-BC69C7FCBB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4258818"/>
            <a:ext cx="9144002" cy="884682"/>
          </a:xfrm>
          <a:prstGeom prst="rect">
            <a:avLst/>
          </a:prstGeom>
        </p:spPr>
      </p:pic>
    </p:spTree>
    <p:extLst>
      <p:ext uri="{BB962C8B-B14F-4D97-AF65-F5344CB8AC3E}">
        <p14:creationId xmlns:p14="http://schemas.microsoft.com/office/powerpoint/2010/main" val="503963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ctrTitle"/>
          </p:nvPr>
        </p:nvSpPr>
        <p:spPr>
          <a:xfrm>
            <a:off x="614363" y="1395413"/>
            <a:ext cx="7916862" cy="463846"/>
          </a:xfrm>
        </p:spPr>
        <p:txBody>
          <a:bodyPr lIns="90000" tIns="46800" rIns="90000" bIns="46800"/>
          <a:lstStyle>
            <a:lvl1pPr>
              <a:defRPr sz="2400">
                <a:solidFill>
                  <a:srgbClr val="4D4D4D"/>
                </a:solidFill>
              </a:defRPr>
            </a:lvl1pPr>
          </a:lstStyle>
          <a:p>
            <a:pPr lvl="0"/>
            <a:r>
              <a:rPr lang="en-AU" noProof="0" dirty="0"/>
              <a:t>Click to edit Master Title style</a:t>
            </a:r>
          </a:p>
        </p:txBody>
      </p:sp>
      <p:sp>
        <p:nvSpPr>
          <p:cNvPr id="386051" name="Rectangle 3"/>
          <p:cNvSpPr>
            <a:spLocks noGrp="1" noChangeArrowheads="1"/>
          </p:cNvSpPr>
          <p:nvPr>
            <p:ph type="subTitle" idx="1"/>
          </p:nvPr>
        </p:nvSpPr>
        <p:spPr>
          <a:xfrm>
            <a:off x="611188" y="1862138"/>
            <a:ext cx="7916862" cy="340735"/>
          </a:xfrm>
        </p:spPr>
        <p:txBody>
          <a:bodyPr lIns="90000" tIns="46800" rIns="90000" bIns="46800">
            <a:spAutoFit/>
          </a:bodyPr>
          <a:lstStyle>
            <a:lvl1pPr>
              <a:defRPr sz="1600">
                <a:solidFill>
                  <a:schemeClr val="tx1"/>
                </a:solidFill>
              </a:defRPr>
            </a:lvl1pPr>
          </a:lstStyle>
          <a:p>
            <a:pPr lvl="0"/>
            <a:r>
              <a:rPr lang="en-AU" noProof="0" dirty="0"/>
              <a:t>Click to edit Master Author style</a:t>
            </a:r>
          </a:p>
        </p:txBody>
      </p:sp>
    </p:spTree>
    <p:extLst>
      <p:ext uri="{BB962C8B-B14F-4D97-AF65-F5344CB8AC3E}">
        <p14:creationId xmlns:p14="http://schemas.microsoft.com/office/powerpoint/2010/main" val="37653301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Footer Placeholder 3"/>
          <p:cNvSpPr>
            <a:spLocks noGrp="1"/>
          </p:cNvSpPr>
          <p:nvPr>
            <p:ph type="ftr" sz="quarter" idx="10"/>
          </p:nvPr>
        </p:nvSpPr>
        <p:spPr/>
        <p:txBody>
          <a:bodyPr/>
          <a:lstStyle>
            <a:lvl1pPr>
              <a:defRPr/>
            </a:lvl1pPr>
          </a:lstStyle>
          <a:p>
            <a:r>
              <a:rPr lang="en-AU">
                <a:solidFill>
                  <a:srgbClr val="FFFFFF"/>
                </a:solidFill>
              </a:rPr>
              <a:t>GeoHab 2018 - Nichol et al. Perth Canyon</a:t>
            </a:r>
            <a:endParaRPr lang="en-AU" dirty="0">
              <a:solidFill>
                <a:srgbClr val="FFFFFF"/>
              </a:solidFill>
            </a:endParaRPr>
          </a:p>
        </p:txBody>
      </p:sp>
    </p:spTree>
    <p:extLst>
      <p:ext uri="{BB962C8B-B14F-4D97-AF65-F5344CB8AC3E}">
        <p14:creationId xmlns:p14="http://schemas.microsoft.com/office/powerpoint/2010/main" val="24174266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90500"/>
            <a:ext cx="7772400" cy="461665"/>
          </a:xfrm>
        </p:spPr>
        <p:txBody>
          <a:bodyPr/>
          <a:lstStyle/>
          <a:p>
            <a:r>
              <a:rPr lang="en-US"/>
              <a:t>Click to edit Master title style</a:t>
            </a:r>
            <a:endParaRPr lang="en-AU"/>
          </a:p>
        </p:txBody>
      </p:sp>
      <p:sp>
        <p:nvSpPr>
          <p:cNvPr id="3" name="Content Placeholder 2"/>
          <p:cNvSpPr>
            <a:spLocks noGrp="1"/>
          </p:cNvSpPr>
          <p:nvPr>
            <p:ph sz="half" idx="1"/>
          </p:nvPr>
        </p:nvSpPr>
        <p:spPr>
          <a:xfrm>
            <a:off x="762000" y="1219200"/>
            <a:ext cx="3810000" cy="345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quarter" idx="2"/>
          </p:nvPr>
        </p:nvSpPr>
        <p:spPr>
          <a:xfrm>
            <a:off x="4724400" y="1219200"/>
            <a:ext cx="3810000" cy="1671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Content Placeholder 4"/>
          <p:cNvSpPr>
            <a:spLocks noGrp="1"/>
          </p:cNvSpPr>
          <p:nvPr>
            <p:ph sz="quarter" idx="3"/>
          </p:nvPr>
        </p:nvSpPr>
        <p:spPr>
          <a:xfrm>
            <a:off x="4724400" y="3005137"/>
            <a:ext cx="3810000" cy="1671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759739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386050" name="Rectangle 2"/>
          <p:cNvSpPr>
            <a:spLocks noGrp="1" noChangeArrowheads="1"/>
          </p:cNvSpPr>
          <p:nvPr>
            <p:ph type="ctrTitle"/>
          </p:nvPr>
        </p:nvSpPr>
        <p:spPr>
          <a:xfrm>
            <a:off x="614363" y="1395413"/>
            <a:ext cx="7916862" cy="463846"/>
          </a:xfrm>
          <a:prstGeom prst="rect">
            <a:avLst/>
          </a:prstGeom>
        </p:spPr>
        <p:txBody>
          <a:bodyPr lIns="90000" tIns="46800" rIns="90000" bIns="46800"/>
          <a:lstStyle>
            <a:lvl1pPr>
              <a:defRPr sz="2400">
                <a:solidFill>
                  <a:srgbClr val="4D4D4D"/>
                </a:solidFill>
              </a:defRPr>
            </a:lvl1pPr>
          </a:lstStyle>
          <a:p>
            <a:pPr lvl="0"/>
            <a:r>
              <a:rPr lang="en-AU" noProof="0" dirty="0"/>
              <a:t>Click to edit Master Title style</a:t>
            </a:r>
          </a:p>
        </p:txBody>
      </p:sp>
      <p:sp>
        <p:nvSpPr>
          <p:cNvPr id="386051" name="Rectangle 3"/>
          <p:cNvSpPr>
            <a:spLocks noGrp="1" noChangeArrowheads="1"/>
          </p:cNvSpPr>
          <p:nvPr>
            <p:ph type="subTitle" idx="1"/>
          </p:nvPr>
        </p:nvSpPr>
        <p:spPr>
          <a:xfrm>
            <a:off x="611188" y="1862138"/>
            <a:ext cx="7916862" cy="340735"/>
          </a:xfrm>
          <a:prstGeom prst="rect">
            <a:avLst/>
          </a:prstGeom>
        </p:spPr>
        <p:txBody>
          <a:bodyPr lIns="90000" tIns="46800" rIns="90000" bIns="46800">
            <a:spAutoFit/>
          </a:bodyPr>
          <a:lstStyle>
            <a:lvl1pPr>
              <a:defRPr sz="1600">
                <a:solidFill>
                  <a:schemeClr val="tx1"/>
                </a:solidFill>
              </a:defRPr>
            </a:lvl1pPr>
          </a:lstStyle>
          <a:p>
            <a:pPr lvl="0"/>
            <a:r>
              <a:rPr lang="en-AU" noProof="0" dirty="0"/>
              <a:t>Click to edit Master Author style</a:t>
            </a:r>
          </a:p>
        </p:txBody>
      </p:sp>
    </p:spTree>
    <p:extLst>
      <p:ext uri="{BB962C8B-B14F-4D97-AF65-F5344CB8AC3E}">
        <p14:creationId xmlns:p14="http://schemas.microsoft.com/office/powerpoint/2010/main" val="337080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11944"/>
            <a:ext cx="8229600" cy="461665"/>
          </a:xfrm>
          <a:prstGeom prst="rect">
            <a:avLst/>
          </a:prstGeom>
        </p:spPr>
        <p:txBody>
          <a:bodyPr/>
          <a:lstStyle/>
          <a:p>
            <a:r>
              <a:rPr lang="en-US" dirty="0"/>
              <a:t>Click to edit Master title style</a:t>
            </a:r>
            <a:endParaRPr lang="en-AU" dirty="0"/>
          </a:p>
        </p:txBody>
      </p:sp>
      <p:sp>
        <p:nvSpPr>
          <p:cNvPr id="3" name="Content Placeholder 2"/>
          <p:cNvSpPr>
            <a:spLocks noGrp="1"/>
          </p:cNvSpPr>
          <p:nvPr>
            <p:ph idx="1"/>
          </p:nvPr>
        </p:nvSpPr>
        <p:spPr>
          <a:xfrm>
            <a:off x="457200" y="717822"/>
            <a:ext cx="8229600" cy="394216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Footer Placeholder 3"/>
          <p:cNvSpPr>
            <a:spLocks noGrp="1"/>
          </p:cNvSpPr>
          <p:nvPr>
            <p:ph type="ftr" sz="quarter" idx="10"/>
          </p:nvPr>
        </p:nvSpPr>
        <p:spPr>
          <a:xfrm>
            <a:off x="4284664" y="4844654"/>
            <a:ext cx="4751387" cy="310753"/>
          </a:xfrm>
          <a:prstGeom prst="rect">
            <a:avLst/>
          </a:prstGeom>
        </p:spPr>
        <p:txBody>
          <a:bodyPr/>
          <a:lstStyle>
            <a:lvl1pPr>
              <a:defRPr/>
            </a:lvl1pPr>
          </a:lstStyle>
          <a:p>
            <a:endParaRPr lang="en-AU" dirty="0">
              <a:solidFill>
                <a:srgbClr val="191919"/>
              </a:solidFill>
            </a:endParaRPr>
          </a:p>
        </p:txBody>
      </p:sp>
    </p:spTree>
    <p:extLst>
      <p:ext uri="{BB962C8B-B14F-4D97-AF65-F5344CB8AC3E}">
        <p14:creationId xmlns:p14="http://schemas.microsoft.com/office/powerpoint/2010/main" val="156302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 - 1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365672"/>
            <a:ext cx="8229600" cy="461665"/>
          </a:xfrm>
          <a:prstGeom prst="rect">
            <a:avLst/>
          </a:prstGeom>
        </p:spPr>
        <p:txBody>
          <a:bodyPr/>
          <a:lstStyle/>
          <a:p>
            <a:r>
              <a:rPr lang="en-US" dirty="0"/>
              <a:t>Click to edit Master title style</a:t>
            </a:r>
            <a:endParaRPr lang="en-AU" dirty="0"/>
          </a:p>
        </p:txBody>
      </p:sp>
      <p:sp>
        <p:nvSpPr>
          <p:cNvPr id="3" name="Content Placeholder 2"/>
          <p:cNvSpPr>
            <a:spLocks noGrp="1"/>
          </p:cNvSpPr>
          <p:nvPr>
            <p:ph idx="1"/>
          </p:nvPr>
        </p:nvSpPr>
        <p:spPr>
          <a:xfrm>
            <a:off x="457200" y="915566"/>
            <a:ext cx="8229600" cy="379814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Footer Placeholder 3"/>
          <p:cNvSpPr>
            <a:spLocks noGrp="1"/>
          </p:cNvSpPr>
          <p:nvPr>
            <p:ph type="ftr" sz="quarter" idx="10"/>
          </p:nvPr>
        </p:nvSpPr>
        <p:spPr>
          <a:xfrm>
            <a:off x="457200" y="4733978"/>
            <a:ext cx="8229600" cy="234304"/>
          </a:xfrm>
          <a:prstGeom prst="rect">
            <a:avLst/>
          </a:prstGeom>
        </p:spPr>
        <p:txBody>
          <a:bodyPr lIns="36000" tIns="36000" rIns="36000" bIns="36000"/>
          <a:lstStyle>
            <a:lvl1pPr algn="r">
              <a:defRPr sz="1050">
                <a:solidFill>
                  <a:schemeClr val="bg1"/>
                </a:solidFill>
              </a:defRPr>
            </a:lvl1pPr>
          </a:lstStyle>
          <a:p>
            <a:endParaRPr lang="en-AU" dirty="0">
              <a:solidFill>
                <a:srgbClr val="FFFFFF"/>
              </a:solidFill>
            </a:endParaRPr>
          </a:p>
        </p:txBody>
      </p:sp>
    </p:spTree>
    <p:extLst>
      <p:ext uri="{BB962C8B-B14F-4D97-AF65-F5344CB8AC3E}">
        <p14:creationId xmlns:p14="http://schemas.microsoft.com/office/powerpoint/2010/main" val="2403162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ntent - 2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365672"/>
            <a:ext cx="8229600" cy="461665"/>
          </a:xfrm>
          <a:prstGeom prst="rect">
            <a:avLst/>
          </a:prstGeom>
        </p:spPr>
        <p:txBody>
          <a:bodyPr/>
          <a:lstStyle/>
          <a:p>
            <a:r>
              <a:rPr lang="en-US" dirty="0"/>
              <a:t>Click to edit Master title style</a:t>
            </a:r>
            <a:endParaRPr lang="en-AU" dirty="0"/>
          </a:p>
        </p:txBody>
      </p:sp>
      <p:sp>
        <p:nvSpPr>
          <p:cNvPr id="3" name="Content Placeholder 2"/>
          <p:cNvSpPr>
            <a:spLocks noGrp="1"/>
          </p:cNvSpPr>
          <p:nvPr>
            <p:ph idx="1"/>
          </p:nvPr>
        </p:nvSpPr>
        <p:spPr>
          <a:xfrm>
            <a:off x="457200" y="915566"/>
            <a:ext cx="3970784" cy="379814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Content Placeholder 2">
            <a:extLst>
              <a:ext uri="{FF2B5EF4-FFF2-40B4-BE49-F238E27FC236}">
                <a16:creationId xmlns:a16="http://schemas.microsoft.com/office/drawing/2014/main" id="{F1A61281-C3C2-BA42-BCC0-071DD871627D}"/>
              </a:ext>
            </a:extLst>
          </p:cNvPr>
          <p:cNvSpPr>
            <a:spLocks noGrp="1"/>
          </p:cNvSpPr>
          <p:nvPr>
            <p:ph idx="11"/>
          </p:nvPr>
        </p:nvSpPr>
        <p:spPr>
          <a:xfrm>
            <a:off x="4720015" y="915566"/>
            <a:ext cx="3970784" cy="379814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3">
            <a:extLst>
              <a:ext uri="{FF2B5EF4-FFF2-40B4-BE49-F238E27FC236}">
                <a16:creationId xmlns:a16="http://schemas.microsoft.com/office/drawing/2014/main" id="{F8F65262-2840-5645-9BC3-FCD0CC67CCF4}"/>
              </a:ext>
            </a:extLst>
          </p:cNvPr>
          <p:cNvSpPr>
            <a:spLocks noGrp="1"/>
          </p:cNvSpPr>
          <p:nvPr>
            <p:ph type="ftr" sz="quarter" idx="10"/>
          </p:nvPr>
        </p:nvSpPr>
        <p:spPr>
          <a:xfrm>
            <a:off x="457200" y="4733978"/>
            <a:ext cx="8229600" cy="234304"/>
          </a:xfrm>
          <a:prstGeom prst="rect">
            <a:avLst/>
          </a:prstGeom>
        </p:spPr>
        <p:txBody>
          <a:bodyPr lIns="36000" tIns="36000" rIns="36000" bIns="36000"/>
          <a:lstStyle>
            <a:lvl1pPr algn="r">
              <a:defRPr sz="1050">
                <a:solidFill>
                  <a:schemeClr val="bg1"/>
                </a:solidFill>
              </a:defRPr>
            </a:lvl1pPr>
          </a:lstStyle>
          <a:p>
            <a:endParaRPr lang="en-AU" dirty="0">
              <a:solidFill>
                <a:srgbClr val="FFFFFF"/>
              </a:solidFill>
            </a:endParaRPr>
          </a:p>
        </p:txBody>
      </p:sp>
    </p:spTree>
    <p:extLst>
      <p:ext uri="{BB962C8B-B14F-4D97-AF65-F5344CB8AC3E}">
        <p14:creationId xmlns:p14="http://schemas.microsoft.com/office/powerpoint/2010/main" val="1331320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Full screen imag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2BEDC02-6551-3842-9296-189A568F783F}"/>
              </a:ext>
            </a:extLst>
          </p:cNvPr>
          <p:cNvSpPr>
            <a:spLocks noGrp="1"/>
          </p:cNvSpPr>
          <p:nvPr>
            <p:ph type="pic" sz="quarter" idx="10" hasCustomPrompt="1"/>
          </p:nvPr>
        </p:nvSpPr>
        <p:spPr>
          <a:xfrm>
            <a:off x="0" y="0"/>
            <a:ext cx="9144000" cy="5143500"/>
          </a:xfrm>
          <a:prstGeom prst="rect">
            <a:avLst/>
          </a:prstGeom>
          <a:solidFill>
            <a:schemeClr val="bg1">
              <a:lumMod val="85000"/>
            </a:schemeClr>
          </a:solidFill>
        </p:spPr>
        <p:txBody>
          <a:bodyPr lIns="720000" tIns="720000" rIns="720000" bIns="720000" anchor="ctr"/>
          <a:lstStyle>
            <a:lvl1pPr marL="0" marR="0" indent="0" algn="ctr" defTabSz="914400" rtl="0" eaLnBrk="1" fontAlgn="base" latinLnBrk="0" hangingPunct="1">
              <a:lnSpc>
                <a:spcPct val="100000"/>
              </a:lnSpc>
              <a:spcBef>
                <a:spcPct val="50000"/>
              </a:spcBef>
              <a:spcAft>
                <a:spcPct val="0"/>
              </a:spcAft>
              <a:buClrTx/>
              <a:buSzTx/>
              <a:buFontTx/>
              <a:buNone/>
              <a:tabLst/>
              <a:defRPr>
                <a:solidFill>
                  <a:srgbClr val="FF0000"/>
                </a:solidFill>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dirty="0"/>
              <a:t>Click icon to add full screen image—see NOTES below for instructions about sending image behind the header/belt frame.</a:t>
            </a:r>
          </a:p>
        </p:txBody>
      </p:sp>
    </p:spTree>
    <p:extLst>
      <p:ext uri="{BB962C8B-B14F-4D97-AF65-F5344CB8AC3E}">
        <p14:creationId xmlns:p14="http://schemas.microsoft.com/office/powerpoint/2010/main" val="2789284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57E69-4BF5-4BAE-872A-0C67482632FB}"/>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endParaRPr lang="en-AU"/>
          </a:p>
        </p:txBody>
      </p:sp>
      <p:sp>
        <p:nvSpPr>
          <p:cNvPr id="3" name="Subtitle 2">
            <a:extLst>
              <a:ext uri="{FF2B5EF4-FFF2-40B4-BE49-F238E27FC236}">
                <a16:creationId xmlns:a16="http://schemas.microsoft.com/office/drawing/2014/main" id="{968043FE-7543-4A99-A6E7-0B89AE504CA6}"/>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ED146C75-3416-4ECF-B886-D3FC26543464}"/>
              </a:ext>
            </a:extLst>
          </p:cNvPr>
          <p:cNvSpPr>
            <a:spLocks noGrp="1"/>
          </p:cNvSpPr>
          <p:nvPr>
            <p:ph type="dt" sz="half" idx="10"/>
          </p:nvPr>
        </p:nvSpPr>
        <p:spPr>
          <a:xfrm>
            <a:off x="628650" y="4767263"/>
            <a:ext cx="2057400" cy="273844"/>
          </a:xfrm>
          <a:prstGeom prst="rect">
            <a:avLst/>
          </a:prstGeom>
        </p:spPr>
        <p:txBody>
          <a:bodyPr/>
          <a:lstStyle/>
          <a:p>
            <a:fld id="{CC2CA514-DCFA-46C1-A644-D92646A6C724}" type="datetimeFigureOut">
              <a:rPr lang="en-AU" smtClean="0">
                <a:solidFill>
                  <a:prstClr val="black">
                    <a:tint val="75000"/>
                  </a:prstClr>
                </a:solidFill>
              </a:rPr>
              <a:pPr/>
              <a:t>16/09/2019</a:t>
            </a:fld>
            <a:endParaRPr lang="en-AU">
              <a:solidFill>
                <a:prstClr val="black">
                  <a:tint val="75000"/>
                </a:prstClr>
              </a:solidFill>
            </a:endParaRPr>
          </a:p>
        </p:txBody>
      </p:sp>
      <p:sp>
        <p:nvSpPr>
          <p:cNvPr id="5" name="Footer Placeholder 4">
            <a:extLst>
              <a:ext uri="{FF2B5EF4-FFF2-40B4-BE49-F238E27FC236}">
                <a16:creationId xmlns:a16="http://schemas.microsoft.com/office/drawing/2014/main" id="{D6817B66-637E-4477-B154-6B275DBBD74C}"/>
              </a:ext>
            </a:extLst>
          </p:cNvPr>
          <p:cNvSpPr>
            <a:spLocks noGrp="1"/>
          </p:cNvSpPr>
          <p:nvPr>
            <p:ph type="ftr" sz="quarter" idx="11"/>
          </p:nvPr>
        </p:nvSpPr>
        <p:spPr>
          <a:xfrm>
            <a:off x="3028950" y="4767263"/>
            <a:ext cx="3086100" cy="273844"/>
          </a:xfrm>
          <a:prstGeom prst="rect">
            <a:avLst/>
          </a:prstGeom>
        </p:spPr>
        <p:txBody>
          <a:bodyPr/>
          <a:lstStyle/>
          <a:p>
            <a:endParaRPr lang="en-AU">
              <a:solidFill>
                <a:prstClr val="black">
                  <a:tint val="75000"/>
                </a:prstClr>
              </a:solidFill>
            </a:endParaRPr>
          </a:p>
        </p:txBody>
      </p:sp>
      <p:sp>
        <p:nvSpPr>
          <p:cNvPr id="6" name="Slide Number Placeholder 5">
            <a:extLst>
              <a:ext uri="{FF2B5EF4-FFF2-40B4-BE49-F238E27FC236}">
                <a16:creationId xmlns:a16="http://schemas.microsoft.com/office/drawing/2014/main" id="{1E212F62-8A82-4598-BB80-A04E119A33C3}"/>
              </a:ext>
            </a:extLst>
          </p:cNvPr>
          <p:cNvSpPr>
            <a:spLocks noGrp="1"/>
          </p:cNvSpPr>
          <p:nvPr>
            <p:ph type="sldNum" sz="quarter" idx="12"/>
          </p:nvPr>
        </p:nvSpPr>
        <p:spPr>
          <a:xfrm>
            <a:off x="6457950" y="4767263"/>
            <a:ext cx="2057400" cy="273844"/>
          </a:xfrm>
          <a:prstGeom prst="rect">
            <a:avLst/>
          </a:prstGeom>
        </p:spPr>
        <p:txBody>
          <a:bodyPr/>
          <a:lstStyle/>
          <a:p>
            <a:fld id="{30790AF6-B9AC-49CD-9662-4AADF3160D05}"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175824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 Imag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00B3344-039F-CC4A-A113-862F9B4B5694}"/>
              </a:ext>
            </a:extLst>
          </p:cNvPr>
          <p:cNvSpPr>
            <a:spLocks noGrp="1"/>
          </p:cNvSpPr>
          <p:nvPr>
            <p:ph type="pic" sz="quarter" idx="12" hasCustomPrompt="1"/>
          </p:nvPr>
        </p:nvSpPr>
        <p:spPr>
          <a:xfrm>
            <a:off x="5508104" y="915566"/>
            <a:ext cx="3635896" cy="3744416"/>
          </a:xfrm>
          <a:prstGeom prst="rect">
            <a:avLst/>
          </a:prstGeom>
        </p:spPr>
        <p:txBody>
          <a:bodyPr lIns="720000" tIns="720000" rIns="720000" bIns="720000" anchor="ctr"/>
          <a:lstStyle>
            <a:lvl1pPr marL="0" marR="0" indent="0" algn="ctr" defTabSz="914400" rtl="0" eaLnBrk="1" fontAlgn="base" latinLnBrk="0" hangingPunct="1">
              <a:lnSpc>
                <a:spcPct val="100000"/>
              </a:lnSpc>
              <a:spcBef>
                <a:spcPct val="50000"/>
              </a:spcBef>
              <a:spcAft>
                <a:spcPct val="0"/>
              </a:spcAft>
              <a:buClrTx/>
              <a:buSzTx/>
              <a:buFontTx/>
              <a:buNone/>
              <a:tabLst/>
              <a:defRPr>
                <a:solidFill>
                  <a:srgbClr val="FF0000"/>
                </a:solidFill>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dirty="0"/>
              <a:t>Click icon to add image—see NOTES below for instructions about sending image behind the header/belt frame.</a:t>
            </a:r>
          </a:p>
        </p:txBody>
      </p:sp>
      <p:sp>
        <p:nvSpPr>
          <p:cNvPr id="10" name="Text Placeholder 2">
            <a:extLst>
              <a:ext uri="{FF2B5EF4-FFF2-40B4-BE49-F238E27FC236}">
                <a16:creationId xmlns:a16="http://schemas.microsoft.com/office/drawing/2014/main" id="{70F04122-F405-4D47-AB1D-7CC38BAF6F7A}"/>
              </a:ext>
            </a:extLst>
          </p:cNvPr>
          <p:cNvSpPr>
            <a:spLocks noGrp="1"/>
          </p:cNvSpPr>
          <p:nvPr>
            <p:ph type="body" sz="quarter" idx="11" hasCustomPrompt="1"/>
          </p:nvPr>
        </p:nvSpPr>
        <p:spPr>
          <a:xfrm>
            <a:off x="464369" y="3651870"/>
            <a:ext cx="2595563" cy="288031"/>
          </a:xfrm>
          <a:prstGeom prst="rect">
            <a:avLst/>
          </a:prstGeom>
        </p:spPr>
        <p:txBody>
          <a:bodyPr/>
          <a:lstStyle>
            <a:lvl1pPr>
              <a:defRPr sz="1200"/>
            </a:lvl1pPr>
          </a:lstStyle>
          <a:p>
            <a:pPr lvl="0"/>
            <a:r>
              <a:rPr lang="en-US" dirty="0"/>
              <a:t>Author</a:t>
            </a:r>
          </a:p>
        </p:txBody>
      </p:sp>
      <p:sp>
        <p:nvSpPr>
          <p:cNvPr id="12" name="Rectangle 2">
            <a:extLst>
              <a:ext uri="{FF2B5EF4-FFF2-40B4-BE49-F238E27FC236}">
                <a16:creationId xmlns:a16="http://schemas.microsoft.com/office/drawing/2014/main" id="{F8D3EB31-7806-3F4A-ACAA-DDD05CF68CAB}"/>
              </a:ext>
            </a:extLst>
          </p:cNvPr>
          <p:cNvSpPr>
            <a:spLocks noGrp="1" noChangeArrowheads="1"/>
          </p:cNvSpPr>
          <p:nvPr>
            <p:ph type="ctrTitle"/>
          </p:nvPr>
        </p:nvSpPr>
        <p:spPr>
          <a:xfrm>
            <a:off x="467545" y="1563638"/>
            <a:ext cx="4608512" cy="463846"/>
          </a:xfrm>
          <a:prstGeom prst="rect">
            <a:avLst/>
          </a:prstGeom>
        </p:spPr>
        <p:txBody>
          <a:bodyPr lIns="90000" tIns="46800" rIns="90000" bIns="46800"/>
          <a:lstStyle>
            <a:lvl1pPr>
              <a:defRPr sz="2400">
                <a:solidFill>
                  <a:schemeClr val="bg1"/>
                </a:solidFill>
              </a:defRPr>
            </a:lvl1pPr>
          </a:lstStyle>
          <a:p>
            <a:pPr lvl="0"/>
            <a:r>
              <a:rPr lang="en-US" noProof="0"/>
              <a:t>Click to edit Master title style</a:t>
            </a:r>
            <a:endParaRPr lang="en-AU" noProof="0" dirty="0"/>
          </a:p>
        </p:txBody>
      </p:sp>
      <p:sp>
        <p:nvSpPr>
          <p:cNvPr id="13" name="Rectangle 3">
            <a:extLst>
              <a:ext uri="{FF2B5EF4-FFF2-40B4-BE49-F238E27FC236}">
                <a16:creationId xmlns:a16="http://schemas.microsoft.com/office/drawing/2014/main" id="{CB7F1C16-2D12-064D-955A-BABA05A51176}"/>
              </a:ext>
            </a:extLst>
          </p:cNvPr>
          <p:cNvSpPr>
            <a:spLocks noGrp="1" noChangeArrowheads="1"/>
          </p:cNvSpPr>
          <p:nvPr>
            <p:ph type="subTitle" idx="1"/>
          </p:nvPr>
        </p:nvSpPr>
        <p:spPr>
          <a:xfrm>
            <a:off x="464369" y="2030363"/>
            <a:ext cx="4611547" cy="340735"/>
          </a:xfrm>
          <a:prstGeom prst="rect">
            <a:avLst/>
          </a:prstGeom>
        </p:spPr>
        <p:txBody>
          <a:bodyPr wrap="square" lIns="90000" tIns="46800" rIns="90000" bIns="46800">
            <a:spAutoFit/>
          </a:bodyPr>
          <a:lstStyle>
            <a:lvl1pPr>
              <a:defRPr sz="1600">
                <a:solidFill>
                  <a:schemeClr val="bg1"/>
                </a:solidFill>
              </a:defRPr>
            </a:lvl1pPr>
          </a:lstStyle>
          <a:p>
            <a:pPr lvl="0"/>
            <a:r>
              <a:rPr lang="en-US" noProof="0"/>
              <a:t>Click to edit Master subtitle style</a:t>
            </a:r>
            <a:endParaRPr lang="en-AU" noProof="0" dirty="0"/>
          </a:p>
        </p:txBody>
      </p:sp>
    </p:spTree>
    <p:extLst>
      <p:ext uri="{BB962C8B-B14F-4D97-AF65-F5344CB8AC3E}">
        <p14:creationId xmlns:p14="http://schemas.microsoft.com/office/powerpoint/2010/main" val="2513222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6"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heme" Target="../theme/theme2.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5.png"/><Relationship Id="rId5" Type="http://schemas.openxmlformats.org/officeDocument/2006/relationships/theme" Target="../theme/theme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55623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Lst>
  <p:hf sldNum="0" hdr="0" dt="0"/>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600" b="1">
          <a:solidFill>
            <a:srgbClr val="006983"/>
          </a:solidFill>
          <a:latin typeface="Arial" charset="0"/>
        </a:defRPr>
      </a:lvl2pPr>
      <a:lvl3pPr algn="l" rtl="0" eaLnBrk="1" fontAlgn="base" hangingPunct="1">
        <a:spcBef>
          <a:spcPct val="0"/>
        </a:spcBef>
        <a:spcAft>
          <a:spcPct val="0"/>
        </a:spcAft>
        <a:defRPr sz="2600" b="1">
          <a:solidFill>
            <a:srgbClr val="006983"/>
          </a:solidFill>
          <a:latin typeface="Arial" charset="0"/>
        </a:defRPr>
      </a:lvl3pPr>
      <a:lvl4pPr algn="l" rtl="0" eaLnBrk="1" fontAlgn="base" hangingPunct="1">
        <a:spcBef>
          <a:spcPct val="0"/>
        </a:spcBef>
        <a:spcAft>
          <a:spcPct val="0"/>
        </a:spcAft>
        <a:defRPr sz="2600" b="1">
          <a:solidFill>
            <a:srgbClr val="006983"/>
          </a:solidFill>
          <a:latin typeface="Arial" charset="0"/>
        </a:defRPr>
      </a:lvl4pPr>
      <a:lvl5pPr algn="l" rtl="0" eaLnBrk="1" fontAlgn="base" hangingPunct="1">
        <a:spcBef>
          <a:spcPct val="0"/>
        </a:spcBef>
        <a:spcAft>
          <a:spcPct val="0"/>
        </a:spcAft>
        <a:defRPr sz="2600" b="1">
          <a:solidFill>
            <a:srgbClr val="006983"/>
          </a:solidFill>
          <a:latin typeface="Arial" charset="0"/>
        </a:defRPr>
      </a:lvl5pPr>
      <a:lvl6pPr marL="457200" algn="l" rtl="0" eaLnBrk="1" fontAlgn="base" hangingPunct="1">
        <a:spcBef>
          <a:spcPct val="0"/>
        </a:spcBef>
        <a:spcAft>
          <a:spcPct val="0"/>
        </a:spcAft>
        <a:defRPr sz="2600" b="1">
          <a:solidFill>
            <a:srgbClr val="006983"/>
          </a:solidFill>
          <a:latin typeface="Arial" charset="0"/>
        </a:defRPr>
      </a:lvl6pPr>
      <a:lvl7pPr marL="914400" algn="l" rtl="0" eaLnBrk="1" fontAlgn="base" hangingPunct="1">
        <a:spcBef>
          <a:spcPct val="0"/>
        </a:spcBef>
        <a:spcAft>
          <a:spcPct val="0"/>
        </a:spcAft>
        <a:defRPr sz="2600" b="1">
          <a:solidFill>
            <a:srgbClr val="006983"/>
          </a:solidFill>
          <a:latin typeface="Arial" charset="0"/>
        </a:defRPr>
      </a:lvl7pPr>
      <a:lvl8pPr marL="1371600" algn="l" rtl="0" eaLnBrk="1" fontAlgn="base" hangingPunct="1">
        <a:spcBef>
          <a:spcPct val="0"/>
        </a:spcBef>
        <a:spcAft>
          <a:spcPct val="0"/>
        </a:spcAft>
        <a:defRPr sz="2600" b="1">
          <a:solidFill>
            <a:srgbClr val="006983"/>
          </a:solidFill>
          <a:latin typeface="Arial" charset="0"/>
        </a:defRPr>
      </a:lvl8pPr>
      <a:lvl9pPr marL="1828800" algn="l" rtl="0" eaLnBrk="1" fontAlgn="base" hangingPunct="1">
        <a:spcBef>
          <a:spcPct val="0"/>
        </a:spcBef>
        <a:spcAft>
          <a:spcPct val="0"/>
        </a:spcAft>
        <a:defRPr sz="2600" b="1">
          <a:solidFill>
            <a:srgbClr val="006983"/>
          </a:solidFill>
          <a:latin typeface="Arial" charset="0"/>
        </a:defRPr>
      </a:lvl9pPr>
    </p:titleStyle>
    <p:bodyStyle>
      <a:lvl1pPr algn="l" rtl="0" eaLnBrk="1" fontAlgn="base" hangingPunct="1">
        <a:spcBef>
          <a:spcPct val="50000"/>
        </a:spcBef>
        <a:spcAft>
          <a:spcPct val="0"/>
        </a:spcAft>
        <a:defRPr sz="1800">
          <a:solidFill>
            <a:schemeClr val="bg1"/>
          </a:solidFill>
          <a:latin typeface="+mn-lt"/>
          <a:ea typeface="+mn-ea"/>
          <a:cs typeface="+mn-cs"/>
        </a:defRPr>
      </a:lvl1pPr>
      <a:lvl2pPr marL="447675" indent="-268288" algn="l" rtl="0" eaLnBrk="1" fontAlgn="base" hangingPunct="1">
        <a:spcBef>
          <a:spcPct val="50000"/>
        </a:spcBef>
        <a:spcAft>
          <a:spcPct val="0"/>
        </a:spcAft>
        <a:buChar char="•"/>
        <a:defRPr sz="1800">
          <a:solidFill>
            <a:schemeClr val="bg1"/>
          </a:solidFill>
          <a:latin typeface="+mn-lt"/>
        </a:defRPr>
      </a:lvl2pPr>
      <a:lvl3pPr marL="895350" indent="-265113" algn="l" rtl="0" eaLnBrk="1" fontAlgn="base" hangingPunct="1">
        <a:spcBef>
          <a:spcPct val="25000"/>
        </a:spcBef>
        <a:spcAft>
          <a:spcPct val="0"/>
        </a:spcAft>
        <a:buFont typeface="Arial" charset="0"/>
        <a:buChar char="–"/>
        <a:defRPr sz="1600">
          <a:solidFill>
            <a:schemeClr val="bg1"/>
          </a:solidFill>
          <a:latin typeface="+mn-lt"/>
        </a:defRPr>
      </a:lvl3pPr>
      <a:lvl4pPr marL="1344613" indent="-268288" algn="l" rtl="0" eaLnBrk="1" fontAlgn="base" hangingPunct="1">
        <a:spcBef>
          <a:spcPct val="25000"/>
        </a:spcBef>
        <a:spcAft>
          <a:spcPct val="0"/>
        </a:spcAft>
        <a:buChar char="•"/>
        <a:defRPr sz="1600">
          <a:solidFill>
            <a:schemeClr val="bg1"/>
          </a:solidFill>
          <a:latin typeface="+mn-lt"/>
        </a:defRPr>
      </a:lvl4pPr>
      <a:lvl5pPr marL="1792288" indent="-268288" algn="l" rtl="0" eaLnBrk="1" fontAlgn="base" hangingPunct="1">
        <a:spcBef>
          <a:spcPct val="25000"/>
        </a:spcBef>
        <a:spcAft>
          <a:spcPct val="0"/>
        </a:spcAft>
        <a:buFont typeface="Arial" charset="0"/>
        <a:buChar char="–"/>
        <a:defRPr sz="1600">
          <a:solidFill>
            <a:schemeClr val="bg1"/>
          </a:solidFill>
          <a:latin typeface="+mn-lt"/>
        </a:defRPr>
      </a:lvl5pPr>
      <a:lvl6pPr marL="2249488" indent="-268288" algn="l" rtl="0" eaLnBrk="1" fontAlgn="base" hangingPunct="1">
        <a:spcBef>
          <a:spcPct val="25000"/>
        </a:spcBef>
        <a:spcAft>
          <a:spcPct val="0"/>
        </a:spcAft>
        <a:buFont typeface="Arial" charset="0"/>
        <a:buChar char="–"/>
        <a:defRPr sz="2000">
          <a:solidFill>
            <a:srgbClr val="4D4D4D"/>
          </a:solidFill>
          <a:latin typeface="+mn-lt"/>
        </a:defRPr>
      </a:lvl6pPr>
      <a:lvl7pPr marL="2706688" indent="-268288" algn="l" rtl="0" eaLnBrk="1" fontAlgn="base" hangingPunct="1">
        <a:spcBef>
          <a:spcPct val="25000"/>
        </a:spcBef>
        <a:spcAft>
          <a:spcPct val="0"/>
        </a:spcAft>
        <a:buFont typeface="Arial" charset="0"/>
        <a:buChar char="–"/>
        <a:defRPr sz="2000">
          <a:solidFill>
            <a:srgbClr val="4D4D4D"/>
          </a:solidFill>
          <a:latin typeface="+mn-lt"/>
        </a:defRPr>
      </a:lvl7pPr>
      <a:lvl8pPr marL="3163888" indent="-268288" algn="l" rtl="0" eaLnBrk="1" fontAlgn="base" hangingPunct="1">
        <a:spcBef>
          <a:spcPct val="25000"/>
        </a:spcBef>
        <a:spcAft>
          <a:spcPct val="0"/>
        </a:spcAft>
        <a:buFont typeface="Arial" charset="0"/>
        <a:buChar char="–"/>
        <a:defRPr sz="2000">
          <a:solidFill>
            <a:srgbClr val="4D4D4D"/>
          </a:solidFill>
          <a:latin typeface="+mn-lt"/>
        </a:defRPr>
      </a:lvl8pPr>
      <a:lvl9pPr marL="3621088" indent="-268288" algn="l" rtl="0" eaLnBrk="1" fontAlgn="base" hangingPunct="1">
        <a:spcBef>
          <a:spcPct val="25000"/>
        </a:spcBef>
        <a:spcAft>
          <a:spcPct val="0"/>
        </a:spcAft>
        <a:buFont typeface="Arial" charset="0"/>
        <a:buChar char="–"/>
        <a:defRPr sz="2000">
          <a:solidFill>
            <a:srgbClr val="4D4D4D"/>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02915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hf sldNum="0" hdr="0" dt="0"/>
  <p:txStyles>
    <p:titleStyle>
      <a:lvl1pPr algn="l" rtl="0" fontAlgn="base">
        <a:spcBef>
          <a:spcPct val="0"/>
        </a:spcBef>
        <a:spcAft>
          <a:spcPct val="0"/>
        </a:spcAft>
        <a:defRPr sz="2400" b="1">
          <a:solidFill>
            <a:srgbClr val="006BA6"/>
          </a:solidFill>
          <a:latin typeface="+mj-lt"/>
          <a:ea typeface="+mj-ea"/>
          <a:cs typeface="+mj-cs"/>
        </a:defRPr>
      </a:lvl1pPr>
      <a:lvl2pPr algn="l" rtl="0" fontAlgn="base">
        <a:spcBef>
          <a:spcPct val="0"/>
        </a:spcBef>
        <a:spcAft>
          <a:spcPct val="0"/>
        </a:spcAft>
        <a:defRPr sz="2600" b="1">
          <a:solidFill>
            <a:schemeClr val="bg1"/>
          </a:solidFill>
          <a:latin typeface="Arial" charset="0"/>
        </a:defRPr>
      </a:lvl2pPr>
      <a:lvl3pPr algn="l" rtl="0" fontAlgn="base">
        <a:spcBef>
          <a:spcPct val="0"/>
        </a:spcBef>
        <a:spcAft>
          <a:spcPct val="0"/>
        </a:spcAft>
        <a:defRPr sz="2600" b="1">
          <a:solidFill>
            <a:schemeClr val="bg1"/>
          </a:solidFill>
          <a:latin typeface="Arial" charset="0"/>
        </a:defRPr>
      </a:lvl3pPr>
      <a:lvl4pPr algn="l" rtl="0" fontAlgn="base">
        <a:spcBef>
          <a:spcPct val="0"/>
        </a:spcBef>
        <a:spcAft>
          <a:spcPct val="0"/>
        </a:spcAft>
        <a:defRPr sz="2600" b="1">
          <a:solidFill>
            <a:schemeClr val="bg1"/>
          </a:solidFill>
          <a:latin typeface="Arial" charset="0"/>
        </a:defRPr>
      </a:lvl4pPr>
      <a:lvl5pPr algn="l" rtl="0" fontAlgn="base">
        <a:spcBef>
          <a:spcPct val="0"/>
        </a:spcBef>
        <a:spcAft>
          <a:spcPct val="0"/>
        </a:spcAft>
        <a:defRPr sz="2600" b="1">
          <a:solidFill>
            <a:schemeClr val="bg1"/>
          </a:solidFill>
          <a:latin typeface="Arial" charset="0"/>
        </a:defRPr>
      </a:lvl5pPr>
      <a:lvl6pPr marL="457200" algn="l" rtl="0" fontAlgn="base">
        <a:spcBef>
          <a:spcPct val="0"/>
        </a:spcBef>
        <a:spcAft>
          <a:spcPct val="0"/>
        </a:spcAft>
        <a:defRPr sz="2600" b="1">
          <a:solidFill>
            <a:schemeClr val="bg1"/>
          </a:solidFill>
          <a:latin typeface="Arial" charset="0"/>
        </a:defRPr>
      </a:lvl6pPr>
      <a:lvl7pPr marL="914400" algn="l" rtl="0" fontAlgn="base">
        <a:spcBef>
          <a:spcPct val="0"/>
        </a:spcBef>
        <a:spcAft>
          <a:spcPct val="0"/>
        </a:spcAft>
        <a:defRPr sz="2600" b="1">
          <a:solidFill>
            <a:schemeClr val="bg1"/>
          </a:solidFill>
          <a:latin typeface="Arial" charset="0"/>
        </a:defRPr>
      </a:lvl7pPr>
      <a:lvl8pPr marL="1371600" algn="l" rtl="0" fontAlgn="base">
        <a:spcBef>
          <a:spcPct val="0"/>
        </a:spcBef>
        <a:spcAft>
          <a:spcPct val="0"/>
        </a:spcAft>
        <a:defRPr sz="2600" b="1">
          <a:solidFill>
            <a:schemeClr val="bg1"/>
          </a:solidFill>
          <a:latin typeface="Arial" charset="0"/>
        </a:defRPr>
      </a:lvl8pPr>
      <a:lvl9pPr marL="1828800" algn="l" rtl="0" fontAlgn="base">
        <a:spcBef>
          <a:spcPct val="0"/>
        </a:spcBef>
        <a:spcAft>
          <a:spcPct val="0"/>
        </a:spcAft>
        <a:defRPr sz="2600" b="1">
          <a:solidFill>
            <a:schemeClr val="bg1"/>
          </a:solidFill>
          <a:latin typeface="Arial" charset="0"/>
        </a:defRPr>
      </a:lvl9pPr>
    </p:titleStyle>
    <p:bodyStyle>
      <a:lvl1pPr algn="l" rtl="0" fontAlgn="base">
        <a:spcBef>
          <a:spcPct val="50000"/>
        </a:spcBef>
        <a:spcAft>
          <a:spcPct val="0"/>
        </a:spcAft>
        <a:defRPr sz="1800">
          <a:solidFill>
            <a:srgbClr val="4D4D4D"/>
          </a:solidFill>
          <a:latin typeface="+mn-lt"/>
          <a:ea typeface="+mn-ea"/>
          <a:cs typeface="+mn-cs"/>
        </a:defRPr>
      </a:lvl1pPr>
      <a:lvl2pPr marL="447675" indent="-268288" algn="l" rtl="0" fontAlgn="base">
        <a:spcBef>
          <a:spcPct val="50000"/>
        </a:spcBef>
        <a:spcAft>
          <a:spcPct val="0"/>
        </a:spcAft>
        <a:buChar char="•"/>
        <a:defRPr sz="1800">
          <a:solidFill>
            <a:srgbClr val="4D4D4D"/>
          </a:solidFill>
          <a:latin typeface="+mn-lt"/>
        </a:defRPr>
      </a:lvl2pPr>
      <a:lvl3pPr marL="895350" indent="-268288" algn="l" rtl="0" fontAlgn="base">
        <a:spcBef>
          <a:spcPct val="25000"/>
        </a:spcBef>
        <a:spcAft>
          <a:spcPct val="0"/>
        </a:spcAft>
        <a:buFont typeface="Arial" charset="0"/>
        <a:buChar char="–"/>
        <a:defRPr sz="1600">
          <a:solidFill>
            <a:srgbClr val="4D4D4D"/>
          </a:solidFill>
          <a:latin typeface="+mn-lt"/>
        </a:defRPr>
      </a:lvl3pPr>
      <a:lvl4pPr marL="1350963" indent="-271463" algn="l" rtl="0" fontAlgn="base">
        <a:spcBef>
          <a:spcPct val="25000"/>
        </a:spcBef>
        <a:spcAft>
          <a:spcPct val="0"/>
        </a:spcAft>
        <a:buChar char="•"/>
        <a:defRPr sz="1600">
          <a:solidFill>
            <a:srgbClr val="4D4D4D"/>
          </a:solidFill>
          <a:latin typeface="+mn-lt"/>
        </a:defRPr>
      </a:lvl4pPr>
      <a:lvl5pPr marL="1792288" indent="-261938" algn="l" rtl="0" fontAlgn="base">
        <a:spcBef>
          <a:spcPct val="25000"/>
        </a:spcBef>
        <a:spcAft>
          <a:spcPct val="0"/>
        </a:spcAft>
        <a:buFont typeface="Arial" charset="0"/>
        <a:buChar char="–"/>
        <a:defRPr sz="1600">
          <a:solidFill>
            <a:srgbClr val="4D4D4D"/>
          </a:solidFill>
          <a:latin typeface="+mn-lt"/>
        </a:defRPr>
      </a:lvl5pPr>
      <a:lvl6pPr marL="2249488" indent="-261938" algn="l" rtl="0" fontAlgn="base">
        <a:spcBef>
          <a:spcPct val="25000"/>
        </a:spcBef>
        <a:spcAft>
          <a:spcPct val="0"/>
        </a:spcAft>
        <a:buFont typeface="Arial" charset="0"/>
        <a:buChar char="–"/>
        <a:defRPr sz="2000">
          <a:solidFill>
            <a:schemeClr val="bg1"/>
          </a:solidFill>
          <a:latin typeface="+mn-lt"/>
        </a:defRPr>
      </a:lvl6pPr>
      <a:lvl7pPr marL="2706688" indent="-261938" algn="l" rtl="0" fontAlgn="base">
        <a:spcBef>
          <a:spcPct val="25000"/>
        </a:spcBef>
        <a:spcAft>
          <a:spcPct val="0"/>
        </a:spcAft>
        <a:buFont typeface="Arial" charset="0"/>
        <a:buChar char="–"/>
        <a:defRPr sz="2000">
          <a:solidFill>
            <a:schemeClr val="bg1"/>
          </a:solidFill>
          <a:latin typeface="+mn-lt"/>
        </a:defRPr>
      </a:lvl7pPr>
      <a:lvl8pPr marL="3163888" indent="-261938" algn="l" rtl="0" fontAlgn="base">
        <a:spcBef>
          <a:spcPct val="25000"/>
        </a:spcBef>
        <a:spcAft>
          <a:spcPct val="0"/>
        </a:spcAft>
        <a:buFont typeface="Arial" charset="0"/>
        <a:buChar char="–"/>
        <a:defRPr sz="2000">
          <a:solidFill>
            <a:schemeClr val="bg1"/>
          </a:solidFill>
          <a:latin typeface="+mn-lt"/>
        </a:defRPr>
      </a:lvl8pPr>
      <a:lvl9pPr marL="3621088" indent="-261938" algn="l" rtl="0" fontAlgn="base">
        <a:spcBef>
          <a:spcPct val="25000"/>
        </a:spcBef>
        <a:spcAft>
          <a:spcPct val="0"/>
        </a:spcAft>
        <a:buFont typeface="Arial" charset="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bwMode="auto">
          <a:xfrm>
            <a:off x="457200" y="311944"/>
            <a:ext cx="8229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AU" dirty="0"/>
              <a:t>Click to edit Master Title style</a:t>
            </a:r>
          </a:p>
        </p:txBody>
      </p:sp>
      <p:sp>
        <p:nvSpPr>
          <p:cNvPr id="385027" name="Rectangle 3"/>
          <p:cNvSpPr>
            <a:spLocks noGrp="1" noChangeArrowheads="1"/>
          </p:cNvSpPr>
          <p:nvPr>
            <p:ph type="body" idx="1"/>
          </p:nvPr>
        </p:nvSpPr>
        <p:spPr bwMode="auto">
          <a:xfrm>
            <a:off x="457200" y="717822"/>
            <a:ext cx="8229600" cy="3942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p>
        </p:txBody>
      </p:sp>
      <p:sp>
        <p:nvSpPr>
          <p:cNvPr id="385028" name="Rectangle 4"/>
          <p:cNvSpPr>
            <a:spLocks noGrp="1" noChangeArrowheads="1"/>
          </p:cNvSpPr>
          <p:nvPr>
            <p:ph type="ftr" sz="quarter" idx="3"/>
          </p:nvPr>
        </p:nvSpPr>
        <p:spPr bwMode="auto">
          <a:xfrm>
            <a:off x="4284664" y="4844654"/>
            <a:ext cx="4751387" cy="310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eaLnBrk="1" hangingPunct="1">
              <a:spcBef>
                <a:spcPct val="50000"/>
              </a:spcBef>
              <a:defRPr sz="800">
                <a:solidFill>
                  <a:schemeClr val="bg1"/>
                </a:solidFill>
              </a:defRPr>
            </a:lvl1pPr>
          </a:lstStyle>
          <a:p>
            <a:r>
              <a:rPr lang="en-AU"/>
              <a:t>Marine Geoscience Program - Briefing to Chief Scientist - 5 Feb 2019</a:t>
            </a:r>
            <a:endParaRPr lang="en-AU" dirty="0"/>
          </a:p>
        </p:txBody>
      </p:sp>
    </p:spTree>
    <p:extLst>
      <p:ext uri="{BB962C8B-B14F-4D97-AF65-F5344CB8AC3E}">
        <p14:creationId xmlns:p14="http://schemas.microsoft.com/office/powerpoint/2010/main" val="313344981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p:hf sldNum="0" hdr="0" dt="0"/>
  <p:txStyles>
    <p:titleStyle>
      <a:lvl1pPr algn="l" rtl="0" fontAlgn="base">
        <a:spcBef>
          <a:spcPct val="0"/>
        </a:spcBef>
        <a:spcAft>
          <a:spcPct val="0"/>
        </a:spcAft>
        <a:defRPr sz="2400" b="1">
          <a:solidFill>
            <a:srgbClr val="267485"/>
          </a:solidFill>
          <a:latin typeface="+mj-lt"/>
          <a:ea typeface="+mj-ea"/>
          <a:cs typeface="+mj-cs"/>
        </a:defRPr>
      </a:lvl1pPr>
      <a:lvl2pPr algn="l" rtl="0" fontAlgn="base">
        <a:spcBef>
          <a:spcPct val="0"/>
        </a:spcBef>
        <a:spcAft>
          <a:spcPct val="0"/>
        </a:spcAft>
        <a:defRPr sz="2600" b="1">
          <a:solidFill>
            <a:schemeClr val="bg1"/>
          </a:solidFill>
          <a:latin typeface="Arial" charset="0"/>
        </a:defRPr>
      </a:lvl2pPr>
      <a:lvl3pPr algn="l" rtl="0" fontAlgn="base">
        <a:spcBef>
          <a:spcPct val="0"/>
        </a:spcBef>
        <a:spcAft>
          <a:spcPct val="0"/>
        </a:spcAft>
        <a:defRPr sz="2600" b="1">
          <a:solidFill>
            <a:schemeClr val="bg1"/>
          </a:solidFill>
          <a:latin typeface="Arial" charset="0"/>
        </a:defRPr>
      </a:lvl3pPr>
      <a:lvl4pPr algn="l" rtl="0" fontAlgn="base">
        <a:spcBef>
          <a:spcPct val="0"/>
        </a:spcBef>
        <a:spcAft>
          <a:spcPct val="0"/>
        </a:spcAft>
        <a:defRPr sz="2600" b="1">
          <a:solidFill>
            <a:schemeClr val="bg1"/>
          </a:solidFill>
          <a:latin typeface="Arial" charset="0"/>
        </a:defRPr>
      </a:lvl4pPr>
      <a:lvl5pPr algn="l" rtl="0" fontAlgn="base">
        <a:spcBef>
          <a:spcPct val="0"/>
        </a:spcBef>
        <a:spcAft>
          <a:spcPct val="0"/>
        </a:spcAft>
        <a:defRPr sz="2600" b="1">
          <a:solidFill>
            <a:schemeClr val="bg1"/>
          </a:solidFill>
          <a:latin typeface="Arial" charset="0"/>
        </a:defRPr>
      </a:lvl5pPr>
      <a:lvl6pPr marL="457200" algn="l" rtl="0" fontAlgn="base">
        <a:spcBef>
          <a:spcPct val="0"/>
        </a:spcBef>
        <a:spcAft>
          <a:spcPct val="0"/>
        </a:spcAft>
        <a:defRPr sz="2600" b="1">
          <a:solidFill>
            <a:schemeClr val="bg1"/>
          </a:solidFill>
          <a:latin typeface="Arial" charset="0"/>
        </a:defRPr>
      </a:lvl6pPr>
      <a:lvl7pPr marL="914400" algn="l" rtl="0" fontAlgn="base">
        <a:spcBef>
          <a:spcPct val="0"/>
        </a:spcBef>
        <a:spcAft>
          <a:spcPct val="0"/>
        </a:spcAft>
        <a:defRPr sz="2600" b="1">
          <a:solidFill>
            <a:schemeClr val="bg1"/>
          </a:solidFill>
          <a:latin typeface="Arial" charset="0"/>
        </a:defRPr>
      </a:lvl7pPr>
      <a:lvl8pPr marL="1371600" algn="l" rtl="0" fontAlgn="base">
        <a:spcBef>
          <a:spcPct val="0"/>
        </a:spcBef>
        <a:spcAft>
          <a:spcPct val="0"/>
        </a:spcAft>
        <a:defRPr sz="2600" b="1">
          <a:solidFill>
            <a:schemeClr val="bg1"/>
          </a:solidFill>
          <a:latin typeface="Arial" charset="0"/>
        </a:defRPr>
      </a:lvl8pPr>
      <a:lvl9pPr marL="1828800" algn="l" rtl="0" fontAlgn="base">
        <a:spcBef>
          <a:spcPct val="0"/>
        </a:spcBef>
        <a:spcAft>
          <a:spcPct val="0"/>
        </a:spcAft>
        <a:defRPr sz="2600" b="1">
          <a:solidFill>
            <a:schemeClr val="bg1"/>
          </a:solidFill>
          <a:latin typeface="Arial" charset="0"/>
        </a:defRPr>
      </a:lvl9pPr>
    </p:titleStyle>
    <p:bodyStyle>
      <a:lvl1pPr algn="l" rtl="0" fontAlgn="base">
        <a:spcBef>
          <a:spcPct val="50000"/>
        </a:spcBef>
        <a:spcAft>
          <a:spcPct val="0"/>
        </a:spcAft>
        <a:defRPr sz="1800">
          <a:solidFill>
            <a:srgbClr val="4D4D4D"/>
          </a:solidFill>
          <a:latin typeface="+mn-lt"/>
          <a:ea typeface="+mn-ea"/>
          <a:cs typeface="+mn-cs"/>
        </a:defRPr>
      </a:lvl1pPr>
      <a:lvl2pPr marL="447675" indent="-268288" algn="l" rtl="0" fontAlgn="base">
        <a:spcBef>
          <a:spcPct val="50000"/>
        </a:spcBef>
        <a:spcAft>
          <a:spcPct val="0"/>
        </a:spcAft>
        <a:buChar char="•"/>
        <a:defRPr sz="1800">
          <a:solidFill>
            <a:srgbClr val="4D4D4D"/>
          </a:solidFill>
          <a:latin typeface="+mn-lt"/>
        </a:defRPr>
      </a:lvl2pPr>
      <a:lvl3pPr marL="895350" indent="-268288" algn="l" rtl="0" fontAlgn="base">
        <a:spcBef>
          <a:spcPct val="25000"/>
        </a:spcBef>
        <a:spcAft>
          <a:spcPct val="0"/>
        </a:spcAft>
        <a:buFont typeface="Arial" charset="0"/>
        <a:buChar char="–"/>
        <a:defRPr sz="1600">
          <a:solidFill>
            <a:srgbClr val="4D4D4D"/>
          </a:solidFill>
          <a:latin typeface="+mn-lt"/>
        </a:defRPr>
      </a:lvl3pPr>
      <a:lvl4pPr marL="1350963" indent="-271463" algn="l" rtl="0" fontAlgn="base">
        <a:spcBef>
          <a:spcPct val="25000"/>
        </a:spcBef>
        <a:spcAft>
          <a:spcPct val="0"/>
        </a:spcAft>
        <a:buChar char="•"/>
        <a:defRPr sz="1600">
          <a:solidFill>
            <a:srgbClr val="4D4D4D"/>
          </a:solidFill>
          <a:latin typeface="+mn-lt"/>
        </a:defRPr>
      </a:lvl4pPr>
      <a:lvl5pPr marL="1792288" indent="-261938" algn="l" rtl="0" fontAlgn="base">
        <a:spcBef>
          <a:spcPct val="25000"/>
        </a:spcBef>
        <a:spcAft>
          <a:spcPct val="0"/>
        </a:spcAft>
        <a:buFont typeface="Arial" charset="0"/>
        <a:buChar char="–"/>
        <a:defRPr sz="1600">
          <a:solidFill>
            <a:srgbClr val="4D4D4D"/>
          </a:solidFill>
          <a:latin typeface="+mn-lt"/>
        </a:defRPr>
      </a:lvl5pPr>
      <a:lvl6pPr marL="2249488" indent="-261938" algn="l" rtl="0" fontAlgn="base">
        <a:spcBef>
          <a:spcPct val="25000"/>
        </a:spcBef>
        <a:spcAft>
          <a:spcPct val="0"/>
        </a:spcAft>
        <a:buFont typeface="Arial" charset="0"/>
        <a:buChar char="–"/>
        <a:defRPr sz="2000">
          <a:solidFill>
            <a:schemeClr val="bg1"/>
          </a:solidFill>
          <a:latin typeface="+mn-lt"/>
        </a:defRPr>
      </a:lvl6pPr>
      <a:lvl7pPr marL="2706688" indent="-261938" algn="l" rtl="0" fontAlgn="base">
        <a:spcBef>
          <a:spcPct val="25000"/>
        </a:spcBef>
        <a:spcAft>
          <a:spcPct val="0"/>
        </a:spcAft>
        <a:buFont typeface="Arial" charset="0"/>
        <a:buChar char="–"/>
        <a:defRPr sz="2000">
          <a:solidFill>
            <a:schemeClr val="bg1"/>
          </a:solidFill>
          <a:latin typeface="+mn-lt"/>
        </a:defRPr>
      </a:lvl7pPr>
      <a:lvl8pPr marL="3163888" indent="-261938" algn="l" rtl="0" fontAlgn="base">
        <a:spcBef>
          <a:spcPct val="25000"/>
        </a:spcBef>
        <a:spcAft>
          <a:spcPct val="0"/>
        </a:spcAft>
        <a:buFont typeface="Arial" charset="0"/>
        <a:buChar char="–"/>
        <a:defRPr sz="2000">
          <a:solidFill>
            <a:schemeClr val="bg1"/>
          </a:solidFill>
          <a:latin typeface="+mn-lt"/>
        </a:defRPr>
      </a:lvl8pPr>
      <a:lvl9pPr marL="3621088" indent="-261938" algn="l" rtl="0" fontAlgn="base">
        <a:spcBef>
          <a:spcPct val="25000"/>
        </a:spcBef>
        <a:spcAft>
          <a:spcPct val="0"/>
        </a:spcAft>
        <a:buFont typeface="Arial" charset="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bwMode="auto">
          <a:xfrm>
            <a:off x="457200" y="311944"/>
            <a:ext cx="8229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AU" dirty="0"/>
              <a:t>Click to edit Master Title style</a:t>
            </a:r>
          </a:p>
        </p:txBody>
      </p:sp>
      <p:sp>
        <p:nvSpPr>
          <p:cNvPr id="385027" name="Rectangle 3"/>
          <p:cNvSpPr>
            <a:spLocks noGrp="1" noChangeArrowheads="1"/>
          </p:cNvSpPr>
          <p:nvPr>
            <p:ph type="body" idx="1"/>
          </p:nvPr>
        </p:nvSpPr>
        <p:spPr bwMode="auto">
          <a:xfrm>
            <a:off x="457200" y="717822"/>
            <a:ext cx="8229600" cy="3942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p>
        </p:txBody>
      </p:sp>
      <p:sp>
        <p:nvSpPr>
          <p:cNvPr id="385028" name="Rectangle 4"/>
          <p:cNvSpPr>
            <a:spLocks noGrp="1" noChangeArrowheads="1"/>
          </p:cNvSpPr>
          <p:nvPr>
            <p:ph type="ftr" sz="quarter" idx="3"/>
          </p:nvPr>
        </p:nvSpPr>
        <p:spPr bwMode="auto">
          <a:xfrm>
            <a:off x="4284664" y="4844654"/>
            <a:ext cx="4751387" cy="310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eaLnBrk="1" hangingPunct="1">
              <a:spcBef>
                <a:spcPct val="50000"/>
              </a:spcBef>
              <a:defRPr sz="800">
                <a:solidFill>
                  <a:schemeClr val="bg1"/>
                </a:solidFill>
              </a:defRPr>
            </a:lvl1pPr>
          </a:lstStyle>
          <a:p>
            <a:r>
              <a:rPr lang="en-AU">
                <a:solidFill>
                  <a:srgbClr val="FFFFFF"/>
                </a:solidFill>
              </a:rPr>
              <a:t>GeoHab 2018 - Nichol et al. Perth Canyon</a:t>
            </a:r>
            <a:endParaRPr lang="en-AU" dirty="0">
              <a:solidFill>
                <a:srgbClr val="FFFFFF"/>
              </a:solidFill>
            </a:endParaRPr>
          </a:p>
        </p:txBody>
      </p:sp>
    </p:spTree>
    <p:extLst>
      <p:ext uri="{BB962C8B-B14F-4D97-AF65-F5344CB8AC3E}">
        <p14:creationId xmlns:p14="http://schemas.microsoft.com/office/powerpoint/2010/main" val="134062184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Lst>
  <p:hf sldNum="0" hdr="0" dt="0"/>
  <p:txStyles>
    <p:titleStyle>
      <a:lvl1pPr algn="l" rtl="0" fontAlgn="base">
        <a:spcBef>
          <a:spcPct val="0"/>
        </a:spcBef>
        <a:spcAft>
          <a:spcPct val="0"/>
        </a:spcAft>
        <a:defRPr sz="2400" b="1">
          <a:solidFill>
            <a:srgbClr val="267485"/>
          </a:solidFill>
          <a:latin typeface="+mj-lt"/>
          <a:ea typeface="+mj-ea"/>
          <a:cs typeface="+mj-cs"/>
        </a:defRPr>
      </a:lvl1pPr>
      <a:lvl2pPr algn="l" rtl="0" fontAlgn="base">
        <a:spcBef>
          <a:spcPct val="0"/>
        </a:spcBef>
        <a:spcAft>
          <a:spcPct val="0"/>
        </a:spcAft>
        <a:defRPr sz="2600" b="1">
          <a:solidFill>
            <a:schemeClr val="bg1"/>
          </a:solidFill>
          <a:latin typeface="Arial" charset="0"/>
        </a:defRPr>
      </a:lvl2pPr>
      <a:lvl3pPr algn="l" rtl="0" fontAlgn="base">
        <a:spcBef>
          <a:spcPct val="0"/>
        </a:spcBef>
        <a:spcAft>
          <a:spcPct val="0"/>
        </a:spcAft>
        <a:defRPr sz="2600" b="1">
          <a:solidFill>
            <a:schemeClr val="bg1"/>
          </a:solidFill>
          <a:latin typeface="Arial" charset="0"/>
        </a:defRPr>
      </a:lvl3pPr>
      <a:lvl4pPr algn="l" rtl="0" fontAlgn="base">
        <a:spcBef>
          <a:spcPct val="0"/>
        </a:spcBef>
        <a:spcAft>
          <a:spcPct val="0"/>
        </a:spcAft>
        <a:defRPr sz="2600" b="1">
          <a:solidFill>
            <a:schemeClr val="bg1"/>
          </a:solidFill>
          <a:latin typeface="Arial" charset="0"/>
        </a:defRPr>
      </a:lvl4pPr>
      <a:lvl5pPr algn="l" rtl="0" fontAlgn="base">
        <a:spcBef>
          <a:spcPct val="0"/>
        </a:spcBef>
        <a:spcAft>
          <a:spcPct val="0"/>
        </a:spcAft>
        <a:defRPr sz="2600" b="1">
          <a:solidFill>
            <a:schemeClr val="bg1"/>
          </a:solidFill>
          <a:latin typeface="Arial" charset="0"/>
        </a:defRPr>
      </a:lvl5pPr>
      <a:lvl6pPr marL="457200" algn="l" rtl="0" fontAlgn="base">
        <a:spcBef>
          <a:spcPct val="0"/>
        </a:spcBef>
        <a:spcAft>
          <a:spcPct val="0"/>
        </a:spcAft>
        <a:defRPr sz="2600" b="1">
          <a:solidFill>
            <a:schemeClr val="bg1"/>
          </a:solidFill>
          <a:latin typeface="Arial" charset="0"/>
        </a:defRPr>
      </a:lvl6pPr>
      <a:lvl7pPr marL="914400" algn="l" rtl="0" fontAlgn="base">
        <a:spcBef>
          <a:spcPct val="0"/>
        </a:spcBef>
        <a:spcAft>
          <a:spcPct val="0"/>
        </a:spcAft>
        <a:defRPr sz="2600" b="1">
          <a:solidFill>
            <a:schemeClr val="bg1"/>
          </a:solidFill>
          <a:latin typeface="Arial" charset="0"/>
        </a:defRPr>
      </a:lvl7pPr>
      <a:lvl8pPr marL="1371600" algn="l" rtl="0" fontAlgn="base">
        <a:spcBef>
          <a:spcPct val="0"/>
        </a:spcBef>
        <a:spcAft>
          <a:spcPct val="0"/>
        </a:spcAft>
        <a:defRPr sz="2600" b="1">
          <a:solidFill>
            <a:schemeClr val="bg1"/>
          </a:solidFill>
          <a:latin typeface="Arial" charset="0"/>
        </a:defRPr>
      </a:lvl8pPr>
      <a:lvl9pPr marL="1828800" algn="l" rtl="0" fontAlgn="base">
        <a:spcBef>
          <a:spcPct val="0"/>
        </a:spcBef>
        <a:spcAft>
          <a:spcPct val="0"/>
        </a:spcAft>
        <a:defRPr sz="2600" b="1">
          <a:solidFill>
            <a:schemeClr val="bg1"/>
          </a:solidFill>
          <a:latin typeface="Arial" charset="0"/>
        </a:defRPr>
      </a:lvl9pPr>
    </p:titleStyle>
    <p:bodyStyle>
      <a:lvl1pPr algn="l" rtl="0" fontAlgn="base">
        <a:spcBef>
          <a:spcPct val="50000"/>
        </a:spcBef>
        <a:spcAft>
          <a:spcPct val="0"/>
        </a:spcAft>
        <a:defRPr sz="1800">
          <a:solidFill>
            <a:srgbClr val="4D4D4D"/>
          </a:solidFill>
          <a:latin typeface="+mn-lt"/>
          <a:ea typeface="+mn-ea"/>
          <a:cs typeface="+mn-cs"/>
        </a:defRPr>
      </a:lvl1pPr>
      <a:lvl2pPr marL="447675" indent="-268288" algn="l" rtl="0" fontAlgn="base">
        <a:spcBef>
          <a:spcPct val="50000"/>
        </a:spcBef>
        <a:spcAft>
          <a:spcPct val="0"/>
        </a:spcAft>
        <a:buChar char="•"/>
        <a:defRPr sz="1800">
          <a:solidFill>
            <a:srgbClr val="4D4D4D"/>
          </a:solidFill>
          <a:latin typeface="+mn-lt"/>
        </a:defRPr>
      </a:lvl2pPr>
      <a:lvl3pPr marL="895350" indent="-268288" algn="l" rtl="0" fontAlgn="base">
        <a:spcBef>
          <a:spcPct val="25000"/>
        </a:spcBef>
        <a:spcAft>
          <a:spcPct val="0"/>
        </a:spcAft>
        <a:buFont typeface="Arial" charset="0"/>
        <a:buChar char="–"/>
        <a:defRPr sz="1600">
          <a:solidFill>
            <a:srgbClr val="4D4D4D"/>
          </a:solidFill>
          <a:latin typeface="+mn-lt"/>
        </a:defRPr>
      </a:lvl3pPr>
      <a:lvl4pPr marL="1350963" indent="-271463" algn="l" rtl="0" fontAlgn="base">
        <a:spcBef>
          <a:spcPct val="25000"/>
        </a:spcBef>
        <a:spcAft>
          <a:spcPct val="0"/>
        </a:spcAft>
        <a:buChar char="•"/>
        <a:defRPr sz="1600">
          <a:solidFill>
            <a:srgbClr val="4D4D4D"/>
          </a:solidFill>
          <a:latin typeface="+mn-lt"/>
        </a:defRPr>
      </a:lvl4pPr>
      <a:lvl5pPr marL="1792288" indent="-261938" algn="l" rtl="0" fontAlgn="base">
        <a:spcBef>
          <a:spcPct val="25000"/>
        </a:spcBef>
        <a:spcAft>
          <a:spcPct val="0"/>
        </a:spcAft>
        <a:buFont typeface="Arial" charset="0"/>
        <a:buChar char="–"/>
        <a:defRPr sz="1600">
          <a:solidFill>
            <a:srgbClr val="4D4D4D"/>
          </a:solidFill>
          <a:latin typeface="+mn-lt"/>
        </a:defRPr>
      </a:lvl5pPr>
      <a:lvl6pPr marL="2249488" indent="-261938" algn="l" rtl="0" fontAlgn="base">
        <a:spcBef>
          <a:spcPct val="25000"/>
        </a:spcBef>
        <a:spcAft>
          <a:spcPct val="0"/>
        </a:spcAft>
        <a:buFont typeface="Arial" charset="0"/>
        <a:buChar char="–"/>
        <a:defRPr sz="2000">
          <a:solidFill>
            <a:schemeClr val="bg1"/>
          </a:solidFill>
          <a:latin typeface="+mn-lt"/>
        </a:defRPr>
      </a:lvl6pPr>
      <a:lvl7pPr marL="2706688" indent="-261938" algn="l" rtl="0" fontAlgn="base">
        <a:spcBef>
          <a:spcPct val="25000"/>
        </a:spcBef>
        <a:spcAft>
          <a:spcPct val="0"/>
        </a:spcAft>
        <a:buFont typeface="Arial" charset="0"/>
        <a:buChar char="–"/>
        <a:defRPr sz="2000">
          <a:solidFill>
            <a:schemeClr val="bg1"/>
          </a:solidFill>
          <a:latin typeface="+mn-lt"/>
        </a:defRPr>
      </a:lvl7pPr>
      <a:lvl8pPr marL="3163888" indent="-261938" algn="l" rtl="0" fontAlgn="base">
        <a:spcBef>
          <a:spcPct val="25000"/>
        </a:spcBef>
        <a:spcAft>
          <a:spcPct val="0"/>
        </a:spcAft>
        <a:buFont typeface="Arial" charset="0"/>
        <a:buChar char="–"/>
        <a:defRPr sz="2000">
          <a:solidFill>
            <a:schemeClr val="bg1"/>
          </a:solidFill>
          <a:latin typeface="+mn-lt"/>
        </a:defRPr>
      </a:lvl8pPr>
      <a:lvl9pPr marL="3621088" indent="-261938" algn="l" rtl="0" fontAlgn="base">
        <a:spcBef>
          <a:spcPct val="25000"/>
        </a:spcBef>
        <a:spcAft>
          <a:spcPct val="0"/>
        </a:spcAft>
        <a:buFont typeface="Arial" charset="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3.png"/><Relationship Id="rId18" Type="http://schemas.openxmlformats.org/officeDocument/2006/relationships/image" Target="../media/image25.emf"/><Relationship Id="rId26" Type="http://schemas.openxmlformats.org/officeDocument/2006/relationships/image" Target="../media/image63.jpeg"/><Relationship Id="rId3" Type="http://schemas.openxmlformats.org/officeDocument/2006/relationships/slideLayout" Target="../slideLayouts/slideLayout6.xml"/><Relationship Id="rId21" Type="http://schemas.openxmlformats.org/officeDocument/2006/relationships/image" Target="../media/image59.jpeg"/><Relationship Id="rId7" Type="http://schemas.openxmlformats.org/officeDocument/2006/relationships/image" Target="../media/image31.png"/><Relationship Id="rId12" Type="http://schemas.openxmlformats.org/officeDocument/2006/relationships/image" Target="../media/image33.jpeg"/><Relationship Id="rId17" Type="http://schemas.openxmlformats.org/officeDocument/2006/relationships/image" Target="../media/image56.png"/><Relationship Id="rId25" Type="http://schemas.microsoft.com/office/2007/relationships/hdphoto" Target="../media/hdphoto3.wdp"/><Relationship Id="rId2" Type="http://schemas.openxmlformats.org/officeDocument/2006/relationships/video" Target="../media/media1.wmv"/><Relationship Id="rId16" Type="http://schemas.openxmlformats.org/officeDocument/2006/relationships/image" Target="../media/image55.png"/><Relationship Id="rId20" Type="http://schemas.openxmlformats.org/officeDocument/2006/relationships/image" Target="../media/image58.png"/><Relationship Id="rId1" Type="http://schemas.microsoft.com/office/2007/relationships/media" Target="../media/media1.wmv"/><Relationship Id="rId6" Type="http://schemas.openxmlformats.org/officeDocument/2006/relationships/image" Target="../media/image30.png"/><Relationship Id="rId11" Type="http://schemas.openxmlformats.org/officeDocument/2006/relationships/image" Target="../media/image39.png"/><Relationship Id="rId24" Type="http://schemas.openxmlformats.org/officeDocument/2006/relationships/image" Target="../media/image62.png"/><Relationship Id="rId5" Type="http://schemas.openxmlformats.org/officeDocument/2006/relationships/image" Target="../media/image29.png"/><Relationship Id="rId15" Type="http://schemas.openxmlformats.org/officeDocument/2006/relationships/image" Target="../media/image54.png"/><Relationship Id="rId23" Type="http://schemas.openxmlformats.org/officeDocument/2006/relationships/image" Target="../media/image61.jpeg"/><Relationship Id="rId10" Type="http://schemas.openxmlformats.org/officeDocument/2006/relationships/image" Target="../media/image52.png"/><Relationship Id="rId19" Type="http://schemas.openxmlformats.org/officeDocument/2006/relationships/image" Target="../media/image57.png"/><Relationship Id="rId4" Type="http://schemas.openxmlformats.org/officeDocument/2006/relationships/notesSlide" Target="../notesSlides/notesSlide5.xml"/><Relationship Id="rId9" Type="http://schemas.openxmlformats.org/officeDocument/2006/relationships/image" Target="../media/image51.png"/><Relationship Id="rId14" Type="http://schemas.microsoft.com/office/2007/relationships/hdphoto" Target="../media/hdphoto2.wdp"/><Relationship Id="rId22" Type="http://schemas.openxmlformats.org/officeDocument/2006/relationships/image" Target="../media/image60.jpeg"/><Relationship Id="rId27"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chart" Target="../charts/chart1.xml"/><Relationship Id="rId7" Type="http://schemas.microsoft.com/office/2007/relationships/hdphoto" Target="../media/hdphoto4.wdp"/><Relationship Id="rId2"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34.png"/><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 Id="rId5" Type="http://schemas.openxmlformats.org/officeDocument/2006/relationships/image" Target="../media/image75.png"/><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 Id="rId5" Type="http://schemas.openxmlformats.org/officeDocument/2006/relationships/image" Target="../media/image83.png"/><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microsoft.com/office/2007/relationships/hdphoto" Target="../media/hdphoto5.wdp"/><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image" Target="../media/image84.png"/><Relationship Id="rId1" Type="http://schemas.openxmlformats.org/officeDocument/2006/relationships/slideLayout" Target="../slideLayouts/slideLayout6.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34.png"/><Relationship Id="rId10" Type="http://schemas.openxmlformats.org/officeDocument/2006/relationships/image" Target="../media/image89.png"/><Relationship Id="rId4" Type="http://schemas.openxmlformats.org/officeDocument/2006/relationships/image" Target="../media/image32.png"/><Relationship Id="rId9" Type="http://schemas.openxmlformats.org/officeDocument/2006/relationships/image" Target="../media/image88.png"/></Relationships>
</file>

<file path=ppt/slides/_rels/slide2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94.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hyperlink" Target="http://www.ausseabed.gov.au/"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mailto:ausseabed@ga.gov.au"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96.png"/></Relationships>
</file>

<file path=ppt/slides/_rels/slide2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6.xml"/><Relationship Id="rId5" Type="http://schemas.microsoft.com/office/2007/relationships/hdphoto" Target="../media/hdphoto7.wdp"/><Relationship Id="rId4" Type="http://schemas.openxmlformats.org/officeDocument/2006/relationships/image" Target="../media/image9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32.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3.png"/><Relationship Id="rId18" Type="http://schemas.openxmlformats.org/officeDocument/2006/relationships/image" Target="../media/image57.png"/><Relationship Id="rId26" Type="http://schemas.openxmlformats.org/officeDocument/2006/relationships/image" Target="../media/image64.png"/><Relationship Id="rId3" Type="http://schemas.openxmlformats.org/officeDocument/2006/relationships/slideLayout" Target="../slideLayouts/slideLayout6.xml"/><Relationship Id="rId21" Type="http://schemas.openxmlformats.org/officeDocument/2006/relationships/image" Target="../media/image60.jpeg"/><Relationship Id="rId7" Type="http://schemas.openxmlformats.org/officeDocument/2006/relationships/image" Target="../media/image31.png"/><Relationship Id="rId12" Type="http://schemas.openxmlformats.org/officeDocument/2006/relationships/image" Target="../media/image33.jpeg"/><Relationship Id="rId17" Type="http://schemas.openxmlformats.org/officeDocument/2006/relationships/image" Target="../media/image25.emf"/><Relationship Id="rId25" Type="http://schemas.openxmlformats.org/officeDocument/2006/relationships/image" Target="../media/image63.jpeg"/><Relationship Id="rId2" Type="http://schemas.openxmlformats.org/officeDocument/2006/relationships/video" Target="../media/media1.wmv"/><Relationship Id="rId16" Type="http://schemas.openxmlformats.org/officeDocument/2006/relationships/image" Target="../media/image56.png"/><Relationship Id="rId20" Type="http://schemas.openxmlformats.org/officeDocument/2006/relationships/image" Target="../media/image59.jpeg"/><Relationship Id="rId1" Type="http://schemas.microsoft.com/office/2007/relationships/media" Target="../media/media1.wmv"/><Relationship Id="rId6" Type="http://schemas.openxmlformats.org/officeDocument/2006/relationships/image" Target="../media/image30.png"/><Relationship Id="rId11" Type="http://schemas.openxmlformats.org/officeDocument/2006/relationships/image" Target="../media/image39.png"/><Relationship Id="rId24" Type="http://schemas.microsoft.com/office/2007/relationships/hdphoto" Target="../media/hdphoto3.wdp"/><Relationship Id="rId5" Type="http://schemas.openxmlformats.org/officeDocument/2006/relationships/image" Target="../media/image29.png"/><Relationship Id="rId15" Type="http://schemas.openxmlformats.org/officeDocument/2006/relationships/image" Target="../media/image55.png"/><Relationship Id="rId23" Type="http://schemas.openxmlformats.org/officeDocument/2006/relationships/image" Target="../media/image62.png"/><Relationship Id="rId10" Type="http://schemas.openxmlformats.org/officeDocument/2006/relationships/image" Target="../media/image52.png"/><Relationship Id="rId19" Type="http://schemas.openxmlformats.org/officeDocument/2006/relationships/image" Target="../media/image58.png"/><Relationship Id="rId4" Type="http://schemas.openxmlformats.org/officeDocument/2006/relationships/notesSlide" Target="../notesSlides/notesSlide10.xml"/><Relationship Id="rId9" Type="http://schemas.openxmlformats.org/officeDocument/2006/relationships/image" Target="../media/image51.png"/><Relationship Id="rId14" Type="http://schemas.openxmlformats.org/officeDocument/2006/relationships/image" Target="../media/image54.png"/><Relationship Id="rId22"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103.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113.png"/><Relationship Id="rId18" Type="http://schemas.openxmlformats.org/officeDocument/2006/relationships/image" Target="../media/image117.jpg"/><Relationship Id="rId26" Type="http://schemas.openxmlformats.org/officeDocument/2006/relationships/image" Target="../media/image124.png"/><Relationship Id="rId3" Type="http://schemas.openxmlformats.org/officeDocument/2006/relationships/image" Target="../media/image104.png"/><Relationship Id="rId21" Type="http://schemas.openxmlformats.org/officeDocument/2006/relationships/image" Target="../media/image119.png"/><Relationship Id="rId7" Type="http://schemas.openxmlformats.org/officeDocument/2006/relationships/image" Target="../media/image108.png"/><Relationship Id="rId12" Type="http://schemas.openxmlformats.org/officeDocument/2006/relationships/image" Target="../media/image112.png"/><Relationship Id="rId17" Type="http://schemas.openxmlformats.org/officeDocument/2006/relationships/image" Target="../media/image116.png"/><Relationship Id="rId25" Type="http://schemas.openxmlformats.org/officeDocument/2006/relationships/image" Target="../media/image123.png"/><Relationship Id="rId2" Type="http://schemas.openxmlformats.org/officeDocument/2006/relationships/notesSlide" Target="../notesSlides/notesSlide12.xml"/><Relationship Id="rId16" Type="http://schemas.openxmlformats.org/officeDocument/2006/relationships/image" Target="../media/image115.png"/><Relationship Id="rId20" Type="http://schemas.openxmlformats.org/officeDocument/2006/relationships/image" Target="../media/image118.png"/><Relationship Id="rId29" Type="http://schemas.openxmlformats.org/officeDocument/2006/relationships/image" Target="../media/image22.png"/><Relationship Id="rId1" Type="http://schemas.openxmlformats.org/officeDocument/2006/relationships/slideLayout" Target="../slideLayouts/slideLayout8.xml"/><Relationship Id="rId6" Type="http://schemas.openxmlformats.org/officeDocument/2006/relationships/image" Target="../media/image107.png"/><Relationship Id="rId11" Type="http://schemas.openxmlformats.org/officeDocument/2006/relationships/image" Target="../media/image111.png"/><Relationship Id="rId24" Type="http://schemas.openxmlformats.org/officeDocument/2006/relationships/image" Target="../media/image122.png"/><Relationship Id="rId5" Type="http://schemas.openxmlformats.org/officeDocument/2006/relationships/image" Target="../media/image106.png"/><Relationship Id="rId15" Type="http://schemas.openxmlformats.org/officeDocument/2006/relationships/image" Target="../media/image54.png"/><Relationship Id="rId23" Type="http://schemas.openxmlformats.org/officeDocument/2006/relationships/image" Target="../media/image121.png"/><Relationship Id="rId28" Type="http://schemas.openxmlformats.org/officeDocument/2006/relationships/image" Target="../media/image126.png"/><Relationship Id="rId10" Type="http://schemas.openxmlformats.org/officeDocument/2006/relationships/image" Target="../media/image110.png"/><Relationship Id="rId19" Type="http://schemas.openxmlformats.org/officeDocument/2006/relationships/image" Target="../media/image29.png"/><Relationship Id="rId31" Type="http://schemas.openxmlformats.org/officeDocument/2006/relationships/image" Target="../media/image128.png"/><Relationship Id="rId4" Type="http://schemas.openxmlformats.org/officeDocument/2006/relationships/image" Target="../media/image105.png"/><Relationship Id="rId9" Type="http://schemas.openxmlformats.org/officeDocument/2006/relationships/image" Target="../media/image109.png"/><Relationship Id="rId14" Type="http://schemas.openxmlformats.org/officeDocument/2006/relationships/image" Target="../media/image114.png"/><Relationship Id="rId22" Type="http://schemas.openxmlformats.org/officeDocument/2006/relationships/image" Target="../media/image120.png"/><Relationship Id="rId27" Type="http://schemas.openxmlformats.org/officeDocument/2006/relationships/image" Target="../media/image125.png"/><Relationship Id="rId30" Type="http://schemas.openxmlformats.org/officeDocument/2006/relationships/image" Target="../media/image127.png"/></Relationships>
</file>

<file path=ppt/slides/_rels/slide31.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130.png"/><Relationship Id="rId5" Type="http://schemas.openxmlformats.org/officeDocument/2006/relationships/image" Target="../media/image8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130.png"/><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32.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34.png"/><Relationship Id="rId7" Type="http://schemas.openxmlformats.org/officeDocument/2006/relationships/image" Target="../media/image132.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135.png"/><Relationship Id="rId4" Type="http://schemas.openxmlformats.org/officeDocument/2006/relationships/image" Target="../media/image133.png"/></Relationships>
</file>

<file path=ppt/slides/_rels/slide3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2.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138.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140.png"/><Relationship Id="rId4" Type="http://schemas.openxmlformats.org/officeDocument/2006/relationships/image" Target="../media/image139.png"/></Relationships>
</file>

<file path=ppt/slides/_rels/slide39.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40.png"/><Relationship Id="rId7" Type="http://schemas.openxmlformats.org/officeDocument/2006/relationships/image" Target="../media/image143.pn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139.png"/><Relationship Id="rId5" Type="http://schemas.openxmlformats.org/officeDocument/2006/relationships/image" Target="../media/image142.png"/><Relationship Id="rId4" Type="http://schemas.openxmlformats.org/officeDocument/2006/relationships/image" Target="../media/image141.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image" Target="../media/image146.png"/><Relationship Id="rId4" Type="http://schemas.openxmlformats.org/officeDocument/2006/relationships/image" Target="../media/image145.png"/></Relationships>
</file>

<file path=ppt/slides/_rels/slide4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hyperlink" Target="http://icsm.gov.au/what-we-do/aushydroid" TargetMode="Externa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0.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155.jpeg"/><Relationship Id="rId7" Type="http://schemas.openxmlformats.org/officeDocument/2006/relationships/image" Target="../media/image159.jpg"/><Relationship Id="rId2" Type="http://schemas.openxmlformats.org/officeDocument/2006/relationships/image" Target="../media/image154.jpeg"/><Relationship Id="rId1" Type="http://schemas.openxmlformats.org/officeDocument/2006/relationships/slideLayout" Target="../slideLayouts/slideLayout5.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g"/></Relationships>
</file>

<file path=ppt/slides/_rels/slide6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5.xml"/><Relationship Id="rId4" Type="http://schemas.openxmlformats.org/officeDocument/2006/relationships/image" Target="../media/image166.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4.xml"/><Relationship Id="rId16"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25.emf"/><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peg"/><Relationship Id="rId14" Type="http://schemas.openxmlformats.org/officeDocument/2006/relationships/image" Target="../media/image33.jpe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45.jpeg"/><Relationship Id="rId5" Type="http://schemas.openxmlformats.org/officeDocument/2006/relationships/image" Target="../media/image39.png"/><Relationship Id="rId15" Type="http://schemas.openxmlformats.org/officeDocument/2006/relationships/image" Target="../media/image49.jpe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eg"/><Relationship Id="rId1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9565" r="9565"/>
          <a:stretch>
            <a:fillRect/>
          </a:stretch>
        </p:blipFill>
        <p:spPr/>
      </p:pic>
      <p:sp>
        <p:nvSpPr>
          <p:cNvPr id="4" name="Text Placeholder 3"/>
          <p:cNvSpPr>
            <a:spLocks noGrp="1"/>
          </p:cNvSpPr>
          <p:nvPr>
            <p:ph type="body" sz="quarter" idx="11"/>
          </p:nvPr>
        </p:nvSpPr>
        <p:spPr>
          <a:xfrm>
            <a:off x="467544" y="1923678"/>
            <a:ext cx="5115743" cy="1080120"/>
          </a:xfrm>
        </p:spPr>
        <p:txBody>
          <a:bodyPr/>
          <a:lstStyle/>
          <a:p>
            <a:r>
              <a:rPr lang="en-AU" b="1" dirty="0" smtClean="0"/>
              <a:t>12 July, 2019 AMSA, Perth</a:t>
            </a:r>
            <a:endParaRPr lang="en-AU" b="1" dirty="0"/>
          </a:p>
          <a:p>
            <a:endParaRPr lang="en-AU" dirty="0"/>
          </a:p>
        </p:txBody>
      </p:sp>
      <p:sp>
        <p:nvSpPr>
          <p:cNvPr id="382978" name="Rectangle 2"/>
          <p:cNvSpPr>
            <a:spLocks noGrp="1" noChangeArrowheads="1"/>
          </p:cNvSpPr>
          <p:nvPr>
            <p:ph type="ctrTitle"/>
          </p:nvPr>
        </p:nvSpPr>
        <p:spPr>
          <a:xfrm>
            <a:off x="467544" y="1635646"/>
            <a:ext cx="5184575" cy="576064"/>
          </a:xfrm>
          <a:noFill/>
        </p:spPr>
        <p:txBody>
          <a:bodyPr vert="horz" lIns="91440" tIns="45720" rIns="91440" bIns="45720" rtlCol="0" anchor="b">
            <a:noAutofit/>
          </a:bodyPr>
          <a:lstStyle/>
          <a:p>
            <a:pPr>
              <a:lnSpc>
                <a:spcPct val="90000"/>
              </a:lnSpc>
            </a:pPr>
            <a:r>
              <a:rPr lang="en-AU" kern="1200" dirty="0" err="1" smtClean="0"/>
              <a:t>AusSeabed</a:t>
            </a:r>
            <a:r>
              <a:rPr lang="en-AU" kern="1200" dirty="0"/>
              <a:t> - Workshop</a:t>
            </a:r>
            <a:r>
              <a:rPr lang="en-AU" dirty="0"/>
              <a:t/>
            </a:r>
            <a:br>
              <a:rPr lang="en-AU" dirty="0"/>
            </a:br>
            <a:endParaRPr lang="en-US" i="1" kern="1200" dirty="0"/>
          </a:p>
        </p:txBody>
      </p:sp>
      <p:pic>
        <p:nvPicPr>
          <p:cNvPr id="12" name="Picture 11">
            <a:extLst>
              <a:ext uri="{FF2B5EF4-FFF2-40B4-BE49-F238E27FC236}">
                <a16:creationId xmlns:a16="http://schemas.microsoft.com/office/drawing/2014/main" id="{84B8BC2F-87E3-0D4A-9AE1-3D4B4DFF7E8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36096" y="0"/>
            <a:ext cx="3707904" cy="5143500"/>
          </a:xfrm>
          <a:prstGeom prst="rect">
            <a:avLst/>
          </a:prstGeom>
        </p:spPr>
      </p:pic>
      <p:grpSp>
        <p:nvGrpSpPr>
          <p:cNvPr id="7" name="Group 6">
            <a:extLst>
              <a:ext uri="{FF2B5EF4-FFF2-40B4-BE49-F238E27FC236}">
                <a16:creationId xmlns:a16="http://schemas.microsoft.com/office/drawing/2014/main" id="{3B3A735D-2972-4AA7-A8E5-278286F4545C}"/>
              </a:ext>
            </a:extLst>
          </p:cNvPr>
          <p:cNvGrpSpPr/>
          <p:nvPr/>
        </p:nvGrpSpPr>
        <p:grpSpPr>
          <a:xfrm>
            <a:off x="251520" y="2931790"/>
            <a:ext cx="5184576" cy="1224136"/>
            <a:chOff x="2051720" y="1275606"/>
            <a:chExt cx="6854944" cy="1584175"/>
          </a:xfrm>
        </p:grpSpPr>
        <p:sp>
          <p:nvSpPr>
            <p:cNvPr id="8" name="Rectangle 7">
              <a:extLst>
                <a:ext uri="{FF2B5EF4-FFF2-40B4-BE49-F238E27FC236}">
                  <a16:creationId xmlns:a16="http://schemas.microsoft.com/office/drawing/2014/main" id="{F5E35C16-162E-49A8-86A4-F79741B4A6F3}"/>
                </a:ext>
              </a:extLst>
            </p:cNvPr>
            <p:cNvSpPr/>
            <p:nvPr/>
          </p:nvSpPr>
          <p:spPr bwMode="auto">
            <a:xfrm>
              <a:off x="2051720" y="1275606"/>
              <a:ext cx="6854944" cy="158417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dirty="0">
                <a:ln>
                  <a:noFill/>
                </a:ln>
                <a:solidFill>
                  <a:schemeClr val="tx1"/>
                </a:solidFill>
                <a:effectLst/>
                <a:latin typeface="Arial" charset="0"/>
              </a:endParaRPr>
            </a:p>
          </p:txBody>
        </p:sp>
        <p:pic>
          <p:nvPicPr>
            <p:cNvPr id="9" name="Picture 8">
              <a:extLst>
                <a:ext uri="{FF2B5EF4-FFF2-40B4-BE49-F238E27FC236}">
                  <a16:creationId xmlns:a16="http://schemas.microsoft.com/office/drawing/2014/main" id="{706FD1E9-CDB3-4C93-9D1C-D22A34D5AEDD}"/>
                </a:ext>
              </a:extLst>
            </p:cNvPr>
            <p:cNvPicPr>
              <a:picLocks noChangeAspect="1"/>
            </p:cNvPicPr>
            <p:nvPr/>
          </p:nvPicPr>
          <p:blipFill>
            <a:blip r:embed="rId4"/>
            <a:stretch>
              <a:fillRect/>
            </a:stretch>
          </p:blipFill>
          <p:spPr>
            <a:xfrm>
              <a:off x="2051720" y="1275606"/>
              <a:ext cx="6854944" cy="1584175"/>
            </a:xfrm>
            <a:prstGeom prst="rect">
              <a:avLst/>
            </a:prstGeom>
            <a:ln>
              <a:solidFill>
                <a:schemeClr val="tx2">
                  <a:lumMod val="40000"/>
                  <a:lumOff val="60000"/>
                </a:schemeClr>
              </a:solidFill>
            </a:ln>
          </p:spPr>
        </p:pic>
      </p:grpSp>
    </p:spTree>
    <p:extLst>
      <p:ext uri="{BB962C8B-B14F-4D97-AF65-F5344CB8AC3E}">
        <p14:creationId xmlns:p14="http://schemas.microsoft.com/office/powerpoint/2010/main" val="24204030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Steering Committee meeting - </a:t>
            </a:r>
            <a:r>
              <a:rPr lang="en-AU" dirty="0" err="1" smtClean="0"/>
              <a:t>ToR</a:t>
            </a:r>
            <a:endParaRPr lang="en-AU" dirty="0"/>
          </a:p>
        </p:txBody>
      </p:sp>
      <p:sp>
        <p:nvSpPr>
          <p:cNvPr id="3" name="Content Placeholder 2"/>
          <p:cNvSpPr>
            <a:spLocks noGrp="1"/>
          </p:cNvSpPr>
          <p:nvPr>
            <p:ph idx="1"/>
          </p:nvPr>
        </p:nvSpPr>
        <p:spPr>
          <a:xfrm>
            <a:off x="457200" y="915566"/>
            <a:ext cx="8147248" cy="3798144"/>
          </a:xfrm>
        </p:spPr>
        <p:txBody>
          <a:bodyPr/>
          <a:lstStyle/>
          <a:p>
            <a:r>
              <a:rPr lang="en-AU" dirty="0" err="1" smtClean="0"/>
              <a:t>ToR</a:t>
            </a:r>
            <a:r>
              <a:rPr lang="en-AU" dirty="0" smtClean="0"/>
              <a:t> - </a:t>
            </a:r>
            <a:r>
              <a:rPr lang="en-AU" dirty="0"/>
              <a:t>Endorse changes </a:t>
            </a:r>
            <a:endParaRPr lang="en-AU" dirty="0" smtClean="0"/>
          </a:p>
          <a:p>
            <a:pPr marL="285750" indent="-285750">
              <a:buFont typeface="Arial" panose="020B0604020202020204" pitchFamily="34" charset="0"/>
              <a:buChar char="•"/>
            </a:pPr>
            <a:r>
              <a:rPr lang="en-AU" sz="1400" dirty="0" smtClean="0"/>
              <a:t>Chair will be one of the standing members</a:t>
            </a:r>
          </a:p>
          <a:p>
            <a:pPr marL="285750" indent="-285750">
              <a:buFont typeface="Arial" panose="020B0604020202020204" pitchFamily="34" charset="0"/>
              <a:buChar char="•"/>
            </a:pPr>
            <a:r>
              <a:rPr lang="en-AU" sz="1400" dirty="0" smtClean="0"/>
              <a:t>Three meetings per year </a:t>
            </a:r>
          </a:p>
          <a:p>
            <a:pPr marL="619125" lvl="1" indent="-171450"/>
            <a:r>
              <a:rPr lang="en-AU" sz="1200" dirty="0" smtClean="0"/>
              <a:t>(Jul, Nov/Dec, March)</a:t>
            </a:r>
          </a:p>
          <a:p>
            <a:pPr marL="285750" indent="-285750">
              <a:buFont typeface="Arial" panose="020B0604020202020204" pitchFamily="34" charset="0"/>
              <a:buChar char="•"/>
            </a:pPr>
            <a:r>
              <a:rPr lang="en-AU" sz="1400" dirty="0" smtClean="0"/>
              <a:t>Vice-chair additional tasks (prior with Secretary role):</a:t>
            </a:r>
          </a:p>
          <a:p>
            <a:pPr marL="619125" lvl="1" indent="-171450"/>
            <a:r>
              <a:rPr lang="en-AU" sz="1200" dirty="0"/>
              <a:t>Help the Chair to plan meetings </a:t>
            </a:r>
          </a:p>
          <a:p>
            <a:pPr marL="619125" lvl="1" indent="-171450"/>
            <a:r>
              <a:rPr lang="en-AU" sz="1200" dirty="0"/>
              <a:t>Organise logistics of the meetings</a:t>
            </a:r>
          </a:p>
          <a:p>
            <a:pPr marL="285750" lvl="0" indent="-285750">
              <a:buFont typeface="Arial" panose="020B0604020202020204" pitchFamily="34" charset="0"/>
              <a:buChar char="•"/>
            </a:pPr>
            <a:r>
              <a:rPr lang="en-AU" sz="1400" dirty="0" smtClean="0"/>
              <a:t>Quorum on voting for Chair &amp; vice-chair role:</a:t>
            </a:r>
          </a:p>
          <a:p>
            <a:pPr marL="619125" lvl="1" indent="-171450"/>
            <a:r>
              <a:rPr lang="en-AU" sz="1200" dirty="0" smtClean="0"/>
              <a:t>Chair vote is deciding vote in tie-break</a:t>
            </a:r>
          </a:p>
          <a:p>
            <a:pPr marL="619125" lvl="1" indent="-171450"/>
            <a:r>
              <a:rPr lang="en-AU" sz="1200" dirty="0" smtClean="0"/>
              <a:t>For Chair role, tie-break resolve with quorum of standing members</a:t>
            </a:r>
          </a:p>
          <a:p>
            <a:pPr marL="619125" lvl="1" indent="-171450"/>
            <a:endParaRPr lang="en-AU" sz="1200" dirty="0"/>
          </a:p>
          <a:p>
            <a:pPr lvl="1" indent="0">
              <a:buNone/>
            </a:pPr>
            <a:r>
              <a:rPr lang="en-AU" sz="1600" b="1" dirty="0" smtClean="0">
                <a:solidFill>
                  <a:schemeClr val="accent1">
                    <a:lumMod val="50000"/>
                  </a:schemeClr>
                </a:solidFill>
              </a:rPr>
              <a:t>Endorsement by community?</a:t>
            </a:r>
            <a:endParaRPr lang="en-AU" sz="1600" b="1" dirty="0">
              <a:solidFill>
                <a:schemeClr val="accent1">
                  <a:lumMod val="50000"/>
                </a:schemeClr>
              </a:solidFill>
            </a:endParaRPr>
          </a:p>
          <a:p>
            <a:pPr marL="733425" lvl="1" indent="-285750">
              <a:buFontTx/>
              <a:buChar char="-"/>
            </a:pPr>
            <a:endParaRPr lang="en-AU" sz="1400" dirty="0"/>
          </a:p>
        </p:txBody>
      </p:sp>
      <p:sp>
        <p:nvSpPr>
          <p:cNvPr id="5" name="Footer Placeholder 4"/>
          <p:cNvSpPr>
            <a:spLocks noGrp="1"/>
          </p:cNvSpPr>
          <p:nvPr>
            <p:ph type="ftr" sz="quarter" idx="10"/>
          </p:nvPr>
        </p:nvSpPr>
        <p:spPr/>
        <p:txBody>
          <a:bodyPr/>
          <a:lstStyle/>
          <a:p>
            <a:endParaRPr lang="en-AU" dirty="0">
              <a:solidFill>
                <a:srgbClr val="FFFFFF"/>
              </a:solidFill>
            </a:endParaRPr>
          </a:p>
        </p:txBody>
      </p:sp>
    </p:spTree>
    <p:extLst>
      <p:ext uri="{BB962C8B-B14F-4D97-AF65-F5344CB8AC3E}">
        <p14:creationId xmlns:p14="http://schemas.microsoft.com/office/powerpoint/2010/main" val="13306448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53D5152-CEA9-4DD7-ACD3-D481FB4CD38C}"/>
              </a:ext>
            </a:extLst>
          </p:cNvPr>
          <p:cNvSpPr/>
          <p:nvPr/>
        </p:nvSpPr>
        <p:spPr>
          <a:xfrm>
            <a:off x="1433236" y="985187"/>
            <a:ext cx="6222814" cy="819519"/>
          </a:xfrm>
          <a:prstGeom prst="rect">
            <a:avLst/>
          </a:prstGeom>
          <a:solidFill>
            <a:srgbClr val="006699"/>
          </a:solidFill>
          <a:ln w="12700"/>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t" anchorCtr="0"/>
          <a:lstStyle/>
          <a:p>
            <a:pPr algn="ctr" defTabSz="685766" eaLnBrk="1" fontAlgn="auto" hangingPunct="1">
              <a:spcBef>
                <a:spcPts val="0"/>
              </a:spcBef>
              <a:spcAft>
                <a:spcPts val="0"/>
              </a:spcAft>
            </a:pPr>
            <a:r>
              <a:rPr lang="en-AU" sz="1400" dirty="0">
                <a:solidFill>
                  <a:prstClr val="white"/>
                </a:solidFill>
              </a:rPr>
              <a:t>AusSeabed Executive Board</a:t>
            </a:r>
          </a:p>
        </p:txBody>
      </p:sp>
      <p:sp>
        <p:nvSpPr>
          <p:cNvPr id="26" name="Rectangle 25">
            <a:extLst>
              <a:ext uri="{FF2B5EF4-FFF2-40B4-BE49-F238E27FC236}">
                <a16:creationId xmlns:a16="http://schemas.microsoft.com/office/drawing/2014/main" id="{821BB7FB-EE50-4997-B829-754486DA50B6}"/>
              </a:ext>
            </a:extLst>
          </p:cNvPr>
          <p:cNvSpPr/>
          <p:nvPr/>
        </p:nvSpPr>
        <p:spPr>
          <a:xfrm>
            <a:off x="2449656" y="1267978"/>
            <a:ext cx="804518" cy="424344"/>
          </a:xfrm>
          <a:prstGeom prst="rect">
            <a:avLst/>
          </a:prstGeom>
          <a:solidFill>
            <a:srgbClr val="3392D9"/>
          </a:solidFill>
          <a:ln w="12700"/>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66" eaLnBrk="1" fontAlgn="auto" hangingPunct="1">
              <a:spcBef>
                <a:spcPts val="0"/>
              </a:spcBef>
              <a:spcAft>
                <a:spcPts val="0"/>
              </a:spcAft>
            </a:pPr>
            <a:r>
              <a:rPr lang="en-AU" sz="900" dirty="0">
                <a:solidFill>
                  <a:prstClr val="white"/>
                </a:solidFill>
              </a:rPr>
              <a:t>CSIRO</a:t>
            </a:r>
          </a:p>
        </p:txBody>
      </p:sp>
      <p:cxnSp>
        <p:nvCxnSpPr>
          <p:cNvPr id="23" name="Elbow Connector 22"/>
          <p:cNvCxnSpPr>
            <a:cxnSpLocks/>
            <a:endCxn id="16" idx="0"/>
          </p:cNvCxnSpPr>
          <p:nvPr/>
        </p:nvCxnSpPr>
        <p:spPr>
          <a:xfrm rot="5400000">
            <a:off x="3844124" y="3510511"/>
            <a:ext cx="379662" cy="1112695"/>
          </a:xfrm>
          <a:prstGeom prst="bentConnector3">
            <a:avLst>
              <a:gd name="adj1" fmla="val 50000"/>
            </a:avLst>
          </a:prstGeom>
          <a:ln w="22225"/>
        </p:spPr>
        <p:style>
          <a:lnRef idx="1">
            <a:schemeClr val="accent1"/>
          </a:lnRef>
          <a:fillRef idx="0">
            <a:schemeClr val="accent1"/>
          </a:fillRef>
          <a:effectRef idx="0">
            <a:schemeClr val="accent1"/>
          </a:effectRef>
          <a:fontRef idx="minor">
            <a:schemeClr val="tx1"/>
          </a:fontRef>
        </p:style>
      </p:cxnSp>
      <p:cxnSp>
        <p:nvCxnSpPr>
          <p:cNvPr id="25" name="Elbow Connector 24"/>
          <p:cNvCxnSpPr>
            <a:cxnSpLocks/>
            <a:endCxn id="19" idx="0"/>
          </p:cNvCxnSpPr>
          <p:nvPr/>
        </p:nvCxnSpPr>
        <p:spPr>
          <a:xfrm rot="16200000" flipH="1">
            <a:off x="4400472" y="4066855"/>
            <a:ext cx="379662" cy="2"/>
          </a:xfrm>
          <a:prstGeom prst="bentConnector3">
            <a:avLst/>
          </a:prstGeom>
          <a:ln w="22225"/>
        </p:spPr>
        <p:style>
          <a:lnRef idx="1">
            <a:schemeClr val="accent1"/>
          </a:lnRef>
          <a:fillRef idx="0">
            <a:schemeClr val="accent1"/>
          </a:fillRef>
          <a:effectRef idx="0">
            <a:schemeClr val="accent1"/>
          </a:effectRef>
          <a:fontRef idx="minor">
            <a:schemeClr val="tx1"/>
          </a:fontRef>
        </p:style>
      </p:cxnSp>
      <p:cxnSp>
        <p:nvCxnSpPr>
          <p:cNvPr id="27" name="Elbow Connector 26"/>
          <p:cNvCxnSpPr>
            <a:cxnSpLocks/>
            <a:endCxn id="20" idx="0"/>
          </p:cNvCxnSpPr>
          <p:nvPr/>
        </p:nvCxnSpPr>
        <p:spPr>
          <a:xfrm rot="16200000" flipH="1">
            <a:off x="4959670" y="3507659"/>
            <a:ext cx="379662" cy="1118397"/>
          </a:xfrm>
          <a:prstGeom prst="bentConnector3">
            <a:avLst>
              <a:gd name="adj1" fmla="val 50000"/>
            </a:avLst>
          </a:prstGeom>
          <a:ln w="22225"/>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159143" y="1921612"/>
            <a:ext cx="2862318" cy="1993745"/>
          </a:xfrm>
          <a:prstGeom prst="rect">
            <a:avLst/>
          </a:prstGeom>
          <a:solidFill>
            <a:srgbClr val="006699"/>
          </a:solidFill>
          <a:ln w="12700"/>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t" anchorCtr="0"/>
          <a:lstStyle/>
          <a:p>
            <a:pPr algn="ctr" defTabSz="685766" eaLnBrk="1" fontAlgn="auto" hangingPunct="1">
              <a:spcBef>
                <a:spcPts val="0"/>
              </a:spcBef>
              <a:spcAft>
                <a:spcPts val="0"/>
              </a:spcAft>
            </a:pPr>
            <a:r>
              <a:rPr lang="en-AU" sz="1400" dirty="0" err="1">
                <a:solidFill>
                  <a:prstClr val="white"/>
                </a:solidFill>
              </a:rPr>
              <a:t>AusSeabed</a:t>
            </a:r>
            <a:r>
              <a:rPr lang="en-AU" sz="1400" dirty="0">
                <a:solidFill>
                  <a:prstClr val="white"/>
                </a:solidFill>
              </a:rPr>
              <a:t> Steering Committee</a:t>
            </a:r>
          </a:p>
        </p:txBody>
      </p:sp>
      <p:sp>
        <p:nvSpPr>
          <p:cNvPr id="5" name="Rectangle 4"/>
          <p:cNvSpPr/>
          <p:nvPr/>
        </p:nvSpPr>
        <p:spPr>
          <a:xfrm>
            <a:off x="2661229" y="2265676"/>
            <a:ext cx="1782198" cy="270030"/>
          </a:xfrm>
          <a:prstGeom prst="rect">
            <a:avLst/>
          </a:prstGeom>
          <a:solidFill>
            <a:srgbClr val="3392D9"/>
          </a:solidFill>
          <a:ln w="12700"/>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66" eaLnBrk="1" fontAlgn="auto" hangingPunct="1">
              <a:spcBef>
                <a:spcPts val="0"/>
              </a:spcBef>
              <a:spcAft>
                <a:spcPts val="0"/>
              </a:spcAft>
            </a:pPr>
            <a:r>
              <a:rPr lang="en-AU" sz="900" dirty="0">
                <a:solidFill>
                  <a:prstClr val="white"/>
                </a:solidFill>
              </a:rPr>
              <a:t>AHO</a:t>
            </a:r>
          </a:p>
        </p:txBody>
      </p:sp>
      <p:sp>
        <p:nvSpPr>
          <p:cNvPr id="7" name="Rectangle 6"/>
          <p:cNvSpPr/>
          <p:nvPr/>
        </p:nvSpPr>
        <p:spPr>
          <a:xfrm>
            <a:off x="2661229" y="2568676"/>
            <a:ext cx="1782198" cy="270030"/>
          </a:xfrm>
          <a:prstGeom prst="rect">
            <a:avLst/>
          </a:prstGeom>
          <a:solidFill>
            <a:srgbClr val="3392D9"/>
          </a:solidFill>
          <a:ln w="12700"/>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66" eaLnBrk="1" fontAlgn="auto" hangingPunct="1">
              <a:spcBef>
                <a:spcPts val="0"/>
              </a:spcBef>
              <a:spcAft>
                <a:spcPts val="0"/>
              </a:spcAft>
            </a:pPr>
            <a:r>
              <a:rPr lang="en-AU" sz="900" dirty="0">
                <a:solidFill>
                  <a:prstClr val="white"/>
                </a:solidFill>
              </a:rPr>
              <a:t>GA</a:t>
            </a:r>
          </a:p>
        </p:txBody>
      </p:sp>
      <p:sp>
        <p:nvSpPr>
          <p:cNvPr id="8" name="Rectangle 7"/>
          <p:cNvSpPr/>
          <p:nvPr/>
        </p:nvSpPr>
        <p:spPr>
          <a:xfrm>
            <a:off x="2661229" y="2877743"/>
            <a:ext cx="1782198" cy="270030"/>
          </a:xfrm>
          <a:prstGeom prst="rect">
            <a:avLst/>
          </a:prstGeom>
          <a:solidFill>
            <a:srgbClr val="3392D9"/>
          </a:solidFill>
          <a:ln w="12700"/>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66" eaLnBrk="1" fontAlgn="auto" hangingPunct="1">
              <a:spcBef>
                <a:spcPts val="0"/>
              </a:spcBef>
              <a:spcAft>
                <a:spcPts val="0"/>
              </a:spcAft>
            </a:pPr>
            <a:r>
              <a:rPr lang="en-AU" sz="900" dirty="0">
                <a:solidFill>
                  <a:prstClr val="white"/>
                </a:solidFill>
              </a:rPr>
              <a:t>CSIRO</a:t>
            </a:r>
          </a:p>
        </p:txBody>
      </p:sp>
      <p:sp>
        <p:nvSpPr>
          <p:cNvPr id="9" name="Rectangle 8"/>
          <p:cNvSpPr/>
          <p:nvPr/>
        </p:nvSpPr>
        <p:spPr>
          <a:xfrm>
            <a:off x="4671311" y="3306681"/>
            <a:ext cx="1782198" cy="270030"/>
          </a:xfrm>
          <a:prstGeom prst="rect">
            <a:avLst/>
          </a:prstGeom>
          <a:solidFill>
            <a:srgbClr val="33CCFF"/>
          </a:solidFill>
          <a:ln w="12700"/>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66" eaLnBrk="1" fontAlgn="auto" hangingPunct="1">
              <a:spcBef>
                <a:spcPts val="0"/>
              </a:spcBef>
              <a:spcAft>
                <a:spcPts val="0"/>
              </a:spcAft>
            </a:pPr>
            <a:r>
              <a:rPr lang="en-AU" sz="900" dirty="0">
                <a:solidFill>
                  <a:prstClr val="white"/>
                </a:solidFill>
              </a:rPr>
              <a:t>International Representative</a:t>
            </a:r>
          </a:p>
        </p:txBody>
      </p:sp>
      <p:sp>
        <p:nvSpPr>
          <p:cNvPr id="10" name="Rectangle 9"/>
          <p:cNvSpPr/>
          <p:nvPr/>
        </p:nvSpPr>
        <p:spPr>
          <a:xfrm>
            <a:off x="4671311" y="2394546"/>
            <a:ext cx="1782198" cy="270030"/>
          </a:xfrm>
          <a:prstGeom prst="rect">
            <a:avLst/>
          </a:prstGeom>
          <a:solidFill>
            <a:srgbClr val="33CCFF"/>
          </a:solidFill>
          <a:ln w="12700"/>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66" eaLnBrk="1" fontAlgn="auto" hangingPunct="1">
              <a:spcBef>
                <a:spcPts val="0"/>
              </a:spcBef>
              <a:spcAft>
                <a:spcPts val="0"/>
              </a:spcAft>
            </a:pPr>
            <a:r>
              <a:rPr lang="en-AU" sz="900" dirty="0">
                <a:solidFill>
                  <a:prstClr val="white"/>
                </a:solidFill>
              </a:rPr>
              <a:t>Government Representatives</a:t>
            </a:r>
          </a:p>
        </p:txBody>
      </p:sp>
      <p:sp>
        <p:nvSpPr>
          <p:cNvPr id="11" name="Rectangle 10"/>
          <p:cNvSpPr/>
          <p:nvPr/>
        </p:nvSpPr>
        <p:spPr>
          <a:xfrm>
            <a:off x="4671311" y="2703613"/>
            <a:ext cx="1782198" cy="270030"/>
          </a:xfrm>
          <a:prstGeom prst="rect">
            <a:avLst/>
          </a:prstGeom>
          <a:solidFill>
            <a:srgbClr val="33CCFF"/>
          </a:solidFill>
          <a:ln w="12700"/>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66" eaLnBrk="1" fontAlgn="auto" hangingPunct="1">
              <a:spcBef>
                <a:spcPts val="0"/>
              </a:spcBef>
              <a:spcAft>
                <a:spcPts val="0"/>
              </a:spcAft>
            </a:pPr>
            <a:r>
              <a:rPr lang="en-AU" sz="900" dirty="0">
                <a:solidFill>
                  <a:prstClr val="white"/>
                </a:solidFill>
              </a:rPr>
              <a:t>Academic Representatives</a:t>
            </a:r>
          </a:p>
        </p:txBody>
      </p:sp>
      <p:sp>
        <p:nvSpPr>
          <p:cNvPr id="12" name="Rectangle 11"/>
          <p:cNvSpPr/>
          <p:nvPr/>
        </p:nvSpPr>
        <p:spPr>
          <a:xfrm>
            <a:off x="4671311" y="3009648"/>
            <a:ext cx="1782198" cy="270030"/>
          </a:xfrm>
          <a:prstGeom prst="rect">
            <a:avLst/>
          </a:prstGeom>
          <a:solidFill>
            <a:srgbClr val="33CCFF"/>
          </a:solidFill>
          <a:ln w="12700"/>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66" eaLnBrk="1" fontAlgn="auto" hangingPunct="1">
              <a:spcBef>
                <a:spcPts val="0"/>
              </a:spcBef>
              <a:spcAft>
                <a:spcPts val="0"/>
              </a:spcAft>
            </a:pPr>
            <a:r>
              <a:rPr lang="en-AU" sz="900" dirty="0">
                <a:solidFill>
                  <a:prstClr val="white"/>
                </a:solidFill>
              </a:rPr>
              <a:t>Private Sector Representatives</a:t>
            </a:r>
          </a:p>
        </p:txBody>
      </p:sp>
      <p:sp>
        <p:nvSpPr>
          <p:cNvPr id="6" name="Left Bracket 5"/>
          <p:cNvSpPr/>
          <p:nvPr/>
        </p:nvSpPr>
        <p:spPr>
          <a:xfrm>
            <a:off x="2606727" y="2221631"/>
            <a:ext cx="162018" cy="1612145"/>
          </a:xfrm>
          <a:prstGeom prst="leftBracket">
            <a:avLst/>
          </a:prstGeom>
          <a:ln w="22225"/>
        </p:spPr>
        <p:style>
          <a:lnRef idx="1">
            <a:schemeClr val="accent1"/>
          </a:lnRef>
          <a:fillRef idx="0">
            <a:schemeClr val="accent1"/>
          </a:fillRef>
          <a:effectRef idx="0">
            <a:schemeClr val="accent1"/>
          </a:effectRef>
          <a:fontRef idx="minor">
            <a:schemeClr val="tx1"/>
          </a:fontRef>
        </p:style>
        <p:txBody>
          <a:bodyPr lIns="68579" tIns="34289" rIns="68579" bIns="34289" rtlCol="0" anchor="ctr"/>
          <a:lstStyle/>
          <a:p>
            <a:pPr algn="ctr" defTabSz="685766" eaLnBrk="1" fontAlgn="auto" hangingPunct="1">
              <a:spcBef>
                <a:spcPts val="0"/>
              </a:spcBef>
              <a:spcAft>
                <a:spcPts val="0"/>
              </a:spcAft>
            </a:pPr>
            <a:endParaRPr lang="en-AU" sz="1400" dirty="0">
              <a:solidFill>
                <a:prstClr val="black"/>
              </a:solidFill>
            </a:endParaRPr>
          </a:p>
        </p:txBody>
      </p:sp>
      <p:sp>
        <p:nvSpPr>
          <p:cNvPr id="13" name="Right Bracket 12"/>
          <p:cNvSpPr/>
          <p:nvPr/>
        </p:nvSpPr>
        <p:spPr>
          <a:xfrm>
            <a:off x="6399503" y="2314415"/>
            <a:ext cx="108012" cy="1377261"/>
          </a:xfrm>
          <a:prstGeom prst="rightBracket">
            <a:avLst/>
          </a:prstGeom>
          <a:ln w="22225"/>
        </p:spPr>
        <p:style>
          <a:lnRef idx="1">
            <a:schemeClr val="accent1"/>
          </a:lnRef>
          <a:fillRef idx="0">
            <a:schemeClr val="accent1"/>
          </a:fillRef>
          <a:effectRef idx="0">
            <a:schemeClr val="accent1"/>
          </a:effectRef>
          <a:fontRef idx="minor">
            <a:schemeClr val="tx1"/>
          </a:fontRef>
        </p:style>
        <p:txBody>
          <a:bodyPr lIns="68579" tIns="34289" rIns="68579" bIns="34289" rtlCol="0" anchor="ctr"/>
          <a:lstStyle/>
          <a:p>
            <a:pPr algn="ctr" defTabSz="685766" eaLnBrk="1" fontAlgn="auto" hangingPunct="1">
              <a:spcBef>
                <a:spcPts val="0"/>
              </a:spcBef>
              <a:spcAft>
                <a:spcPts val="0"/>
              </a:spcAft>
            </a:pPr>
            <a:endParaRPr lang="en-AU" sz="1400">
              <a:solidFill>
                <a:prstClr val="black"/>
              </a:solidFill>
            </a:endParaRPr>
          </a:p>
        </p:txBody>
      </p:sp>
      <p:sp>
        <p:nvSpPr>
          <p:cNvPr id="15" name="TextBox 14"/>
          <p:cNvSpPr txBox="1"/>
          <p:nvPr/>
        </p:nvSpPr>
        <p:spPr>
          <a:xfrm>
            <a:off x="1987072" y="2786570"/>
            <a:ext cx="618199" cy="450123"/>
          </a:xfrm>
          <a:prstGeom prst="rect">
            <a:avLst/>
          </a:prstGeom>
          <a:noFill/>
        </p:spPr>
        <p:txBody>
          <a:bodyPr wrap="none" lIns="68579" tIns="34289" rIns="68579" bIns="34289" rtlCol="0">
            <a:spAutoFit/>
          </a:bodyPr>
          <a:lstStyle/>
          <a:p>
            <a:pPr algn="r" defTabSz="685766" eaLnBrk="1" fontAlgn="auto" hangingPunct="1">
              <a:spcBef>
                <a:spcPts val="0"/>
              </a:spcBef>
              <a:spcAft>
                <a:spcPts val="0"/>
              </a:spcAft>
            </a:pPr>
            <a:r>
              <a:rPr lang="en-AU" sz="800" dirty="0">
                <a:solidFill>
                  <a:srgbClr val="CC00CC"/>
                </a:solidFill>
                <a:latin typeface="Calibri"/>
              </a:rPr>
              <a:t>Standing </a:t>
            </a:r>
          </a:p>
          <a:p>
            <a:pPr algn="r" defTabSz="685766" eaLnBrk="1" fontAlgn="auto" hangingPunct="1">
              <a:spcBef>
                <a:spcPts val="0"/>
              </a:spcBef>
              <a:spcAft>
                <a:spcPts val="0"/>
              </a:spcAft>
            </a:pPr>
            <a:r>
              <a:rPr lang="en-AU" sz="800" dirty="0">
                <a:solidFill>
                  <a:srgbClr val="CC00CC"/>
                </a:solidFill>
                <a:latin typeface="Calibri"/>
              </a:rPr>
              <a:t>Committee</a:t>
            </a:r>
          </a:p>
          <a:p>
            <a:pPr algn="r" defTabSz="685766" eaLnBrk="1" fontAlgn="auto" hangingPunct="1">
              <a:spcBef>
                <a:spcPts val="0"/>
              </a:spcBef>
              <a:spcAft>
                <a:spcPts val="0"/>
              </a:spcAft>
            </a:pPr>
            <a:r>
              <a:rPr lang="en-AU" sz="800" dirty="0">
                <a:solidFill>
                  <a:srgbClr val="CC00CC"/>
                </a:solidFill>
                <a:latin typeface="Calibri"/>
              </a:rPr>
              <a:t>Members</a:t>
            </a:r>
          </a:p>
        </p:txBody>
      </p:sp>
      <p:sp>
        <p:nvSpPr>
          <p:cNvPr id="17" name="TextBox 16"/>
          <p:cNvSpPr txBox="1"/>
          <p:nvPr/>
        </p:nvSpPr>
        <p:spPr>
          <a:xfrm>
            <a:off x="6510430" y="2777984"/>
            <a:ext cx="642244" cy="450123"/>
          </a:xfrm>
          <a:prstGeom prst="rect">
            <a:avLst/>
          </a:prstGeom>
          <a:noFill/>
        </p:spPr>
        <p:txBody>
          <a:bodyPr wrap="none" lIns="68579" tIns="34289" rIns="68579" bIns="34289" rtlCol="0">
            <a:spAutoFit/>
          </a:bodyPr>
          <a:lstStyle/>
          <a:p>
            <a:pPr defTabSz="685766" eaLnBrk="1" fontAlgn="auto" hangingPunct="1">
              <a:spcBef>
                <a:spcPts val="0"/>
              </a:spcBef>
              <a:spcAft>
                <a:spcPts val="0"/>
              </a:spcAft>
            </a:pPr>
            <a:r>
              <a:rPr lang="en-AU" sz="800" dirty="0">
                <a:solidFill>
                  <a:srgbClr val="CC00CC"/>
                </a:solidFill>
                <a:latin typeface="Calibri"/>
              </a:rPr>
              <a:t>General </a:t>
            </a:r>
          </a:p>
          <a:p>
            <a:pPr defTabSz="685766" eaLnBrk="1" fontAlgn="auto" hangingPunct="1">
              <a:spcBef>
                <a:spcPts val="0"/>
              </a:spcBef>
              <a:spcAft>
                <a:spcPts val="0"/>
              </a:spcAft>
            </a:pPr>
            <a:r>
              <a:rPr lang="en-AU" sz="800" dirty="0">
                <a:solidFill>
                  <a:srgbClr val="CC00CC"/>
                </a:solidFill>
                <a:latin typeface="Calibri"/>
              </a:rPr>
              <a:t>Committee </a:t>
            </a:r>
          </a:p>
          <a:p>
            <a:pPr defTabSz="685766" eaLnBrk="1" fontAlgn="auto" hangingPunct="1">
              <a:spcBef>
                <a:spcPts val="0"/>
              </a:spcBef>
              <a:spcAft>
                <a:spcPts val="0"/>
              </a:spcAft>
            </a:pPr>
            <a:r>
              <a:rPr lang="en-AU" sz="800" dirty="0">
                <a:solidFill>
                  <a:srgbClr val="CC00CC"/>
                </a:solidFill>
                <a:latin typeface="Calibri"/>
              </a:rPr>
              <a:t>Members</a:t>
            </a:r>
          </a:p>
        </p:txBody>
      </p:sp>
      <p:sp>
        <p:nvSpPr>
          <p:cNvPr id="16" name="Rectangle 15"/>
          <p:cNvSpPr/>
          <p:nvPr/>
        </p:nvSpPr>
        <p:spPr>
          <a:xfrm>
            <a:off x="2997127" y="4293758"/>
            <a:ext cx="960965" cy="540060"/>
          </a:xfrm>
          <a:prstGeom prst="rect">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66" eaLnBrk="1" fontAlgn="auto" hangingPunct="1">
              <a:spcBef>
                <a:spcPts val="0"/>
              </a:spcBef>
              <a:spcAft>
                <a:spcPts val="0"/>
              </a:spcAft>
            </a:pPr>
            <a:r>
              <a:rPr lang="en-AU" sz="800" dirty="0">
                <a:solidFill>
                  <a:prstClr val="white"/>
                </a:solidFill>
              </a:rPr>
              <a:t>Tools, Guidelines, and Standards</a:t>
            </a:r>
          </a:p>
          <a:p>
            <a:pPr algn="ctr" defTabSz="685766" eaLnBrk="1" fontAlgn="auto" hangingPunct="1">
              <a:spcBef>
                <a:spcPts val="0"/>
              </a:spcBef>
              <a:spcAft>
                <a:spcPts val="0"/>
              </a:spcAft>
            </a:pPr>
            <a:r>
              <a:rPr lang="en-AU" sz="800" dirty="0">
                <a:solidFill>
                  <a:prstClr val="white"/>
                </a:solidFill>
              </a:rPr>
              <a:t>Working Group</a:t>
            </a:r>
          </a:p>
        </p:txBody>
      </p:sp>
      <p:sp>
        <p:nvSpPr>
          <p:cNvPr id="19" name="Rectangle 18"/>
          <p:cNvSpPr/>
          <p:nvPr/>
        </p:nvSpPr>
        <p:spPr>
          <a:xfrm>
            <a:off x="4109823" y="4293758"/>
            <a:ext cx="960965" cy="540060"/>
          </a:xfrm>
          <a:prstGeom prst="rect">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66" eaLnBrk="1" fontAlgn="auto" hangingPunct="1">
              <a:spcBef>
                <a:spcPts val="0"/>
              </a:spcBef>
              <a:spcAft>
                <a:spcPts val="0"/>
              </a:spcAft>
            </a:pPr>
            <a:r>
              <a:rPr lang="en-AU" sz="800" dirty="0">
                <a:solidFill>
                  <a:prstClr val="white"/>
                </a:solidFill>
              </a:rPr>
              <a:t>AusSeabed </a:t>
            </a:r>
          </a:p>
          <a:p>
            <a:pPr algn="ctr" defTabSz="685766" eaLnBrk="1" fontAlgn="auto" hangingPunct="1">
              <a:spcBef>
                <a:spcPts val="0"/>
              </a:spcBef>
              <a:spcAft>
                <a:spcPts val="0"/>
              </a:spcAft>
            </a:pPr>
            <a:r>
              <a:rPr lang="en-AU" sz="800" dirty="0" err="1">
                <a:solidFill>
                  <a:prstClr val="white"/>
                </a:solidFill>
              </a:rPr>
              <a:t>Datahub</a:t>
            </a:r>
            <a:endParaRPr lang="en-AU" sz="800" dirty="0">
              <a:solidFill>
                <a:prstClr val="white"/>
              </a:solidFill>
            </a:endParaRPr>
          </a:p>
          <a:p>
            <a:pPr algn="ctr" defTabSz="685766" eaLnBrk="1" fontAlgn="auto" hangingPunct="1">
              <a:spcBef>
                <a:spcPts val="0"/>
              </a:spcBef>
              <a:spcAft>
                <a:spcPts val="0"/>
              </a:spcAft>
            </a:pPr>
            <a:r>
              <a:rPr lang="en-AU" sz="800" dirty="0">
                <a:solidFill>
                  <a:prstClr val="white"/>
                </a:solidFill>
              </a:rPr>
              <a:t>Working Group</a:t>
            </a:r>
          </a:p>
        </p:txBody>
      </p:sp>
      <p:sp>
        <p:nvSpPr>
          <p:cNvPr id="20" name="Rectangle 19"/>
          <p:cNvSpPr/>
          <p:nvPr/>
        </p:nvSpPr>
        <p:spPr>
          <a:xfrm>
            <a:off x="5228216" y="4293758"/>
            <a:ext cx="960966" cy="540060"/>
          </a:xfrm>
          <a:prstGeom prst="rect">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66" eaLnBrk="1" fontAlgn="auto" hangingPunct="1">
              <a:spcBef>
                <a:spcPts val="0"/>
              </a:spcBef>
              <a:spcAft>
                <a:spcPts val="0"/>
              </a:spcAft>
            </a:pPr>
            <a:r>
              <a:rPr lang="en-AU" sz="800" dirty="0">
                <a:solidFill>
                  <a:prstClr val="white"/>
                </a:solidFill>
              </a:rPr>
              <a:t>Outreach, Education, and Training      Working Group</a:t>
            </a:r>
          </a:p>
        </p:txBody>
      </p:sp>
      <p:sp>
        <p:nvSpPr>
          <p:cNvPr id="33" name="TextBox 32"/>
          <p:cNvSpPr txBox="1"/>
          <p:nvPr/>
        </p:nvSpPr>
        <p:spPr>
          <a:xfrm>
            <a:off x="3591114" y="3987919"/>
            <a:ext cx="2014013" cy="196208"/>
          </a:xfrm>
          <a:prstGeom prst="rect">
            <a:avLst/>
          </a:prstGeom>
          <a:solidFill>
            <a:schemeClr val="bg1"/>
          </a:solidFill>
        </p:spPr>
        <p:txBody>
          <a:bodyPr wrap="none" lIns="68579" tIns="34289" rIns="68579" bIns="34289" rtlCol="0">
            <a:spAutoFit/>
          </a:bodyPr>
          <a:lstStyle/>
          <a:p>
            <a:pPr algn="r" defTabSz="685766" eaLnBrk="1" fontAlgn="auto" hangingPunct="1">
              <a:spcBef>
                <a:spcPts val="0"/>
              </a:spcBef>
              <a:spcAft>
                <a:spcPts val="0"/>
              </a:spcAft>
            </a:pPr>
            <a:r>
              <a:rPr lang="en-AU" sz="800" dirty="0">
                <a:solidFill>
                  <a:srgbClr val="CC00CC"/>
                </a:solidFill>
                <a:latin typeface="Calibri"/>
              </a:rPr>
              <a:t>Advises and contributes to program themes</a:t>
            </a:r>
          </a:p>
        </p:txBody>
      </p:sp>
      <p:sp>
        <p:nvSpPr>
          <p:cNvPr id="22" name="Rectangle 21">
            <a:extLst>
              <a:ext uri="{FF2B5EF4-FFF2-40B4-BE49-F238E27FC236}">
                <a16:creationId xmlns:a16="http://schemas.microsoft.com/office/drawing/2014/main" id="{19B03333-6017-4F22-AF23-9C4817B5DFCA}"/>
              </a:ext>
            </a:extLst>
          </p:cNvPr>
          <p:cNvSpPr/>
          <p:nvPr/>
        </p:nvSpPr>
        <p:spPr>
          <a:xfrm>
            <a:off x="3314499" y="1267978"/>
            <a:ext cx="804518" cy="424344"/>
          </a:xfrm>
          <a:prstGeom prst="rect">
            <a:avLst/>
          </a:prstGeom>
          <a:solidFill>
            <a:srgbClr val="3392D9"/>
          </a:solidFill>
          <a:ln w="12700"/>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66" eaLnBrk="1" fontAlgn="auto" hangingPunct="1">
              <a:spcBef>
                <a:spcPts val="0"/>
              </a:spcBef>
              <a:spcAft>
                <a:spcPts val="0"/>
              </a:spcAft>
            </a:pPr>
            <a:r>
              <a:rPr lang="en-AU" sz="900" dirty="0">
                <a:solidFill>
                  <a:prstClr val="white"/>
                </a:solidFill>
              </a:rPr>
              <a:t>AHO</a:t>
            </a:r>
          </a:p>
        </p:txBody>
      </p:sp>
      <p:sp>
        <p:nvSpPr>
          <p:cNvPr id="24" name="Rectangle 23">
            <a:extLst>
              <a:ext uri="{FF2B5EF4-FFF2-40B4-BE49-F238E27FC236}">
                <a16:creationId xmlns:a16="http://schemas.microsoft.com/office/drawing/2014/main" id="{71DDC07B-994E-408D-B567-E8E7CCB67225}"/>
              </a:ext>
            </a:extLst>
          </p:cNvPr>
          <p:cNvSpPr/>
          <p:nvPr/>
        </p:nvSpPr>
        <p:spPr>
          <a:xfrm>
            <a:off x="1584813" y="1267978"/>
            <a:ext cx="804518" cy="424344"/>
          </a:xfrm>
          <a:prstGeom prst="rect">
            <a:avLst/>
          </a:prstGeom>
          <a:solidFill>
            <a:srgbClr val="3392D9"/>
          </a:solidFill>
          <a:ln w="12700"/>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66" eaLnBrk="1" fontAlgn="auto" hangingPunct="1">
              <a:spcBef>
                <a:spcPts val="0"/>
              </a:spcBef>
              <a:spcAft>
                <a:spcPts val="0"/>
              </a:spcAft>
            </a:pPr>
            <a:r>
              <a:rPr lang="en-AU" sz="900" dirty="0">
                <a:solidFill>
                  <a:prstClr val="white"/>
                </a:solidFill>
              </a:rPr>
              <a:t>GA</a:t>
            </a:r>
          </a:p>
        </p:txBody>
      </p:sp>
      <p:sp>
        <p:nvSpPr>
          <p:cNvPr id="28" name="Rectangle 27">
            <a:extLst>
              <a:ext uri="{FF2B5EF4-FFF2-40B4-BE49-F238E27FC236}">
                <a16:creationId xmlns:a16="http://schemas.microsoft.com/office/drawing/2014/main" id="{9675DB1F-36A1-478F-8EEB-890059E4F66B}"/>
              </a:ext>
            </a:extLst>
          </p:cNvPr>
          <p:cNvSpPr/>
          <p:nvPr/>
        </p:nvSpPr>
        <p:spPr>
          <a:xfrm>
            <a:off x="4179342" y="1267978"/>
            <a:ext cx="804518" cy="424344"/>
          </a:xfrm>
          <a:prstGeom prst="rect">
            <a:avLst/>
          </a:prstGeom>
          <a:solidFill>
            <a:srgbClr val="3392D9"/>
          </a:solidFill>
          <a:ln w="12700"/>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66" eaLnBrk="1" fontAlgn="auto" hangingPunct="1">
              <a:spcBef>
                <a:spcPts val="0"/>
              </a:spcBef>
              <a:spcAft>
                <a:spcPts val="0"/>
              </a:spcAft>
            </a:pPr>
            <a:r>
              <a:rPr lang="en-AU" sz="900" dirty="0">
                <a:solidFill>
                  <a:prstClr val="white"/>
                </a:solidFill>
              </a:rPr>
              <a:t>AIMS</a:t>
            </a:r>
          </a:p>
        </p:txBody>
      </p:sp>
      <p:sp>
        <p:nvSpPr>
          <p:cNvPr id="29" name="Rectangle 28">
            <a:extLst>
              <a:ext uri="{FF2B5EF4-FFF2-40B4-BE49-F238E27FC236}">
                <a16:creationId xmlns:a16="http://schemas.microsoft.com/office/drawing/2014/main" id="{6FFDD720-9A84-4C01-9710-ECCDE102555D}"/>
              </a:ext>
            </a:extLst>
          </p:cNvPr>
          <p:cNvSpPr/>
          <p:nvPr/>
        </p:nvSpPr>
        <p:spPr>
          <a:xfrm>
            <a:off x="5044185" y="1267978"/>
            <a:ext cx="804518" cy="424344"/>
          </a:xfrm>
          <a:prstGeom prst="rect">
            <a:avLst/>
          </a:prstGeom>
          <a:solidFill>
            <a:srgbClr val="3392D9"/>
          </a:solidFill>
          <a:ln w="12700"/>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66" eaLnBrk="1" fontAlgn="auto" hangingPunct="1">
              <a:spcBef>
                <a:spcPts val="0"/>
              </a:spcBef>
              <a:spcAft>
                <a:spcPts val="0"/>
              </a:spcAft>
            </a:pPr>
            <a:r>
              <a:rPr lang="en-AU" sz="900" dirty="0">
                <a:solidFill>
                  <a:prstClr val="white"/>
                </a:solidFill>
              </a:rPr>
              <a:t>AAD</a:t>
            </a:r>
          </a:p>
        </p:txBody>
      </p:sp>
      <p:sp>
        <p:nvSpPr>
          <p:cNvPr id="30" name="Rectangle 29"/>
          <p:cNvSpPr/>
          <p:nvPr/>
        </p:nvSpPr>
        <p:spPr>
          <a:xfrm>
            <a:off x="2661229" y="3203486"/>
            <a:ext cx="1782198" cy="270030"/>
          </a:xfrm>
          <a:prstGeom prst="rect">
            <a:avLst/>
          </a:prstGeom>
          <a:solidFill>
            <a:srgbClr val="3392D9"/>
          </a:solidFill>
          <a:ln w="12700"/>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66" eaLnBrk="1" fontAlgn="auto" hangingPunct="1">
              <a:spcBef>
                <a:spcPts val="0"/>
              </a:spcBef>
              <a:spcAft>
                <a:spcPts val="0"/>
              </a:spcAft>
            </a:pPr>
            <a:r>
              <a:rPr lang="en-AU" sz="900" dirty="0">
                <a:solidFill>
                  <a:prstClr val="white"/>
                </a:solidFill>
              </a:rPr>
              <a:t>AIMS</a:t>
            </a:r>
          </a:p>
        </p:txBody>
      </p:sp>
      <p:sp>
        <p:nvSpPr>
          <p:cNvPr id="31" name="Rectangle 30"/>
          <p:cNvSpPr/>
          <p:nvPr/>
        </p:nvSpPr>
        <p:spPr>
          <a:xfrm>
            <a:off x="2661229" y="3524369"/>
            <a:ext cx="1782198" cy="270030"/>
          </a:xfrm>
          <a:prstGeom prst="rect">
            <a:avLst/>
          </a:prstGeom>
          <a:solidFill>
            <a:srgbClr val="3392D9"/>
          </a:solidFill>
          <a:ln w="12700"/>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66" eaLnBrk="1" fontAlgn="auto" hangingPunct="1">
              <a:spcBef>
                <a:spcPts val="0"/>
              </a:spcBef>
              <a:spcAft>
                <a:spcPts val="0"/>
              </a:spcAft>
            </a:pPr>
            <a:r>
              <a:rPr lang="en-AU" sz="900" dirty="0">
                <a:solidFill>
                  <a:prstClr val="white"/>
                </a:solidFill>
              </a:rPr>
              <a:t>AAD</a:t>
            </a:r>
          </a:p>
        </p:txBody>
      </p:sp>
      <p:sp>
        <p:nvSpPr>
          <p:cNvPr id="34" name="Rectangle 33">
            <a:extLst>
              <a:ext uri="{FF2B5EF4-FFF2-40B4-BE49-F238E27FC236}">
                <a16:creationId xmlns:a16="http://schemas.microsoft.com/office/drawing/2014/main" id="{6FFDD720-9A84-4C01-9710-ECCDE102555D}"/>
              </a:ext>
            </a:extLst>
          </p:cNvPr>
          <p:cNvSpPr/>
          <p:nvPr/>
        </p:nvSpPr>
        <p:spPr>
          <a:xfrm>
            <a:off x="6773873" y="1267978"/>
            <a:ext cx="804518" cy="424344"/>
          </a:xfrm>
          <a:prstGeom prst="rect">
            <a:avLst/>
          </a:prstGeom>
          <a:solidFill>
            <a:schemeClr val="accent4">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66" eaLnBrk="1" fontAlgn="auto" hangingPunct="1">
              <a:spcBef>
                <a:spcPts val="0"/>
              </a:spcBef>
              <a:spcAft>
                <a:spcPts val="0"/>
              </a:spcAft>
            </a:pPr>
            <a:r>
              <a:rPr lang="en-AU" sz="800" dirty="0">
                <a:solidFill>
                  <a:prstClr val="white"/>
                </a:solidFill>
              </a:rPr>
              <a:t>Independent Industry Body</a:t>
            </a:r>
          </a:p>
          <a:p>
            <a:pPr algn="ctr" defTabSz="685766" eaLnBrk="1" fontAlgn="auto" hangingPunct="1">
              <a:spcBef>
                <a:spcPts val="0"/>
              </a:spcBef>
              <a:spcAft>
                <a:spcPts val="0"/>
              </a:spcAft>
            </a:pPr>
            <a:r>
              <a:rPr lang="en-AU" sz="800" dirty="0">
                <a:solidFill>
                  <a:prstClr val="white"/>
                </a:solidFill>
              </a:rPr>
              <a:t>Adviser</a:t>
            </a:r>
          </a:p>
        </p:txBody>
      </p:sp>
      <p:sp>
        <p:nvSpPr>
          <p:cNvPr id="32" name="Rectangle 31">
            <a:extLst>
              <a:ext uri="{FF2B5EF4-FFF2-40B4-BE49-F238E27FC236}">
                <a16:creationId xmlns:a16="http://schemas.microsoft.com/office/drawing/2014/main" id="{19B03333-6017-4F22-AF23-9C4817B5DFCA}"/>
              </a:ext>
            </a:extLst>
          </p:cNvPr>
          <p:cNvSpPr/>
          <p:nvPr/>
        </p:nvSpPr>
        <p:spPr>
          <a:xfrm>
            <a:off x="5909028" y="1267978"/>
            <a:ext cx="804518" cy="424344"/>
          </a:xfrm>
          <a:prstGeom prst="rect">
            <a:avLst/>
          </a:prstGeom>
          <a:solidFill>
            <a:srgbClr val="3392D9"/>
          </a:solidFill>
          <a:ln w="12700"/>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66" eaLnBrk="1" fontAlgn="auto" hangingPunct="1">
              <a:spcBef>
                <a:spcPts val="0"/>
              </a:spcBef>
              <a:spcAft>
                <a:spcPts val="0"/>
              </a:spcAft>
            </a:pPr>
            <a:r>
              <a:rPr lang="en-AU" sz="900" dirty="0">
                <a:solidFill>
                  <a:prstClr val="white"/>
                </a:solidFill>
              </a:rPr>
              <a:t>Others</a:t>
            </a:r>
          </a:p>
        </p:txBody>
      </p:sp>
      <p:sp>
        <p:nvSpPr>
          <p:cNvPr id="2" name="Title 1"/>
          <p:cNvSpPr>
            <a:spLocks noGrp="1"/>
          </p:cNvSpPr>
          <p:nvPr>
            <p:ph type="title"/>
          </p:nvPr>
        </p:nvSpPr>
        <p:spPr/>
        <p:txBody>
          <a:bodyPr/>
          <a:lstStyle/>
          <a:p>
            <a:r>
              <a:rPr lang="en-AU" dirty="0" smtClean="0"/>
              <a:t>Business Case for Executive Board</a:t>
            </a:r>
            <a:endParaRPr lang="en-AU" dirty="0"/>
          </a:p>
        </p:txBody>
      </p:sp>
    </p:spTree>
    <p:extLst>
      <p:ext uri="{BB962C8B-B14F-4D97-AF65-F5344CB8AC3E}">
        <p14:creationId xmlns:p14="http://schemas.microsoft.com/office/powerpoint/2010/main" val="28334630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Role of (proposed) Executive Board</a:t>
            </a:r>
            <a:endParaRPr lang="en-AU" dirty="0"/>
          </a:p>
        </p:txBody>
      </p:sp>
      <p:sp>
        <p:nvSpPr>
          <p:cNvPr id="3" name="Content Placeholder 2"/>
          <p:cNvSpPr>
            <a:spLocks noGrp="1"/>
          </p:cNvSpPr>
          <p:nvPr>
            <p:ph idx="1"/>
          </p:nvPr>
        </p:nvSpPr>
        <p:spPr>
          <a:xfrm>
            <a:off x="457200" y="915566"/>
            <a:ext cx="8229600" cy="4032447"/>
          </a:xfrm>
        </p:spPr>
        <p:txBody>
          <a:bodyPr>
            <a:normAutofit/>
          </a:bodyPr>
          <a:lstStyle/>
          <a:p>
            <a:r>
              <a:rPr lang="en-AU" sz="1600" dirty="0"/>
              <a:t>Endorse SC direction and </a:t>
            </a:r>
            <a:r>
              <a:rPr lang="en-AU" sz="1600" dirty="0" err="1"/>
              <a:t>workplan</a:t>
            </a:r>
            <a:endParaRPr lang="en-AU" sz="1600" dirty="0"/>
          </a:p>
          <a:p>
            <a:r>
              <a:rPr lang="en-AU" sz="1600" dirty="0"/>
              <a:t>Approve their contributions to the budget (BAU plus project based funding)</a:t>
            </a:r>
          </a:p>
          <a:p>
            <a:r>
              <a:rPr lang="en-AU" sz="1600" dirty="0" smtClean="0"/>
              <a:t>Funder of the program through (in-kind/resources) (requirement for membership)</a:t>
            </a:r>
            <a:endParaRPr lang="en-AU" sz="1600" dirty="0"/>
          </a:p>
          <a:p>
            <a:r>
              <a:rPr lang="en-AU" sz="1600" dirty="0"/>
              <a:t>Contribute to building the infrastructure or any ASB deliverable</a:t>
            </a:r>
          </a:p>
          <a:p>
            <a:r>
              <a:rPr lang="en-AU" sz="1600" dirty="0"/>
              <a:t>ASB will not be collecting data (commissioning surveys)</a:t>
            </a:r>
          </a:p>
          <a:p>
            <a:r>
              <a:rPr lang="en-AU" sz="1600" dirty="0" smtClean="0"/>
              <a:t>Ensure </a:t>
            </a:r>
            <a:r>
              <a:rPr lang="en-AU" sz="1600" dirty="0"/>
              <a:t>the strategy of ASB </a:t>
            </a:r>
            <a:r>
              <a:rPr lang="en-AU" sz="1600" dirty="0" smtClean="0"/>
              <a:t>aligns </a:t>
            </a:r>
            <a:r>
              <a:rPr lang="en-AU" sz="1600" dirty="0"/>
              <a:t>with the strategy of the agency and vice-versa.</a:t>
            </a:r>
          </a:p>
          <a:p>
            <a:r>
              <a:rPr lang="en-AU" sz="1600" dirty="0" smtClean="0"/>
              <a:t>The EB </a:t>
            </a:r>
            <a:r>
              <a:rPr lang="en-AU" sz="1600" dirty="0"/>
              <a:t>will </a:t>
            </a:r>
            <a:r>
              <a:rPr lang="en-AU" sz="1600" dirty="0" smtClean="0"/>
              <a:t>made of a commonwealth core and </a:t>
            </a:r>
            <a:r>
              <a:rPr lang="en-AU" sz="1600" dirty="0"/>
              <a:t>will be expandable to other governments. Other sectors voice or contribution will be through the </a:t>
            </a:r>
            <a:r>
              <a:rPr lang="en-AU" sz="1600" dirty="0" smtClean="0"/>
              <a:t>SC.</a:t>
            </a:r>
          </a:p>
          <a:p>
            <a:r>
              <a:rPr lang="en-AU" sz="1600" dirty="0"/>
              <a:t>Meet twice a year for traffic light on budget tracking</a:t>
            </a:r>
          </a:p>
          <a:p>
            <a:r>
              <a:rPr lang="en-AU" sz="1600" dirty="0" smtClean="0"/>
              <a:t>Idea: The EB will have an Independent Industry Body Advisor</a:t>
            </a:r>
            <a:endParaRPr lang="en-AU" sz="1600" dirty="0"/>
          </a:p>
          <a:p>
            <a:pPr marL="0" indent="0">
              <a:buNone/>
            </a:pPr>
            <a:endParaRPr lang="en-AU" sz="1600" dirty="0"/>
          </a:p>
          <a:p>
            <a:endParaRPr lang="en-AU" sz="1600" dirty="0"/>
          </a:p>
        </p:txBody>
      </p:sp>
    </p:spTree>
    <p:extLst>
      <p:ext uri="{BB962C8B-B14F-4D97-AF65-F5344CB8AC3E}">
        <p14:creationId xmlns:p14="http://schemas.microsoft.com/office/powerpoint/2010/main" val="31756725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ounded Rectangle 84"/>
          <p:cNvSpPr/>
          <p:nvPr/>
        </p:nvSpPr>
        <p:spPr bwMode="auto">
          <a:xfrm>
            <a:off x="3188495" y="3874295"/>
            <a:ext cx="2085925" cy="657632"/>
          </a:xfrm>
          <a:prstGeom prst="roundRect">
            <a:avLst/>
          </a:prstGeom>
          <a:solidFill>
            <a:schemeClr val="bg1">
              <a:lumMod val="95000"/>
            </a:schemeClr>
          </a:solidFill>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75">
              <a:solidFill>
                <a:srgbClr val="FFFFFF"/>
              </a:solidFill>
              <a:latin typeface="Arial"/>
            </a:endParaRPr>
          </a:p>
        </p:txBody>
      </p:sp>
      <p:sp>
        <p:nvSpPr>
          <p:cNvPr id="2" name="Title 1">
            <a:extLst>
              <a:ext uri="{FF2B5EF4-FFF2-40B4-BE49-F238E27FC236}">
                <a16:creationId xmlns:a16="http://schemas.microsoft.com/office/drawing/2014/main" id="{611B080C-FCAD-4911-9DC6-52954A119CDF}"/>
              </a:ext>
            </a:extLst>
          </p:cNvPr>
          <p:cNvSpPr>
            <a:spLocks noGrp="1"/>
          </p:cNvSpPr>
          <p:nvPr>
            <p:ph type="title"/>
          </p:nvPr>
        </p:nvSpPr>
        <p:spPr>
          <a:xfrm>
            <a:off x="457200" y="365672"/>
            <a:ext cx="8686800" cy="461665"/>
          </a:xfrm>
        </p:spPr>
        <p:txBody>
          <a:bodyPr/>
          <a:lstStyle/>
          <a:p>
            <a:r>
              <a:rPr lang="en-AU" dirty="0" smtClean="0"/>
              <a:t>Data Hub: A distributed open access cloud-based platform</a:t>
            </a:r>
            <a:endParaRPr lang="en-AU" dirty="0"/>
          </a:p>
        </p:txBody>
      </p:sp>
      <p:grpSp>
        <p:nvGrpSpPr>
          <p:cNvPr id="19" name="Group 18"/>
          <p:cNvGrpSpPr/>
          <p:nvPr/>
        </p:nvGrpSpPr>
        <p:grpSpPr>
          <a:xfrm>
            <a:off x="2901300" y="2023307"/>
            <a:ext cx="2617128" cy="1633301"/>
            <a:chOff x="3092619" y="5139247"/>
            <a:chExt cx="839266" cy="541739"/>
          </a:xfrm>
        </p:grpSpPr>
        <p:pic>
          <p:nvPicPr>
            <p:cNvPr id="21" name="Picture 42" descr="Image result for CLOUD distributed database icon BLACK">
              <a:extLst>
                <a:ext uri="{FF2B5EF4-FFF2-40B4-BE49-F238E27FC236}">
                  <a16:creationId xmlns:a16="http://schemas.microsoft.com/office/drawing/2014/main" id="{030FF11B-3DCF-4F42-AEA7-8F6C744974F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92619" y="5139247"/>
              <a:ext cx="839266" cy="54173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Image result for database icon">
              <a:extLst>
                <a:ext uri="{FF2B5EF4-FFF2-40B4-BE49-F238E27FC236}">
                  <a16:creationId xmlns:a16="http://schemas.microsoft.com/office/drawing/2014/main" id="{3CF9C8E5-33C7-46D9-BBC9-7C676060B52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387925" y="5404773"/>
              <a:ext cx="250865" cy="25086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Image result for database icon">
              <a:extLst>
                <a:ext uri="{FF2B5EF4-FFF2-40B4-BE49-F238E27FC236}">
                  <a16:creationId xmlns:a16="http://schemas.microsoft.com/office/drawing/2014/main" id="{524DCCB3-5C7B-4739-AF2E-979981A51EF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614027" y="5237435"/>
              <a:ext cx="157679" cy="15767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4" descr="Image result for database icon">
              <a:extLst>
                <a:ext uri="{FF2B5EF4-FFF2-40B4-BE49-F238E27FC236}">
                  <a16:creationId xmlns:a16="http://schemas.microsoft.com/office/drawing/2014/main" id="{BAAC1996-D021-40A3-A1B5-70D756344EC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79018" y="5369209"/>
              <a:ext cx="157679" cy="15767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Image result for database icon">
              <a:extLst>
                <a:ext uri="{FF2B5EF4-FFF2-40B4-BE49-F238E27FC236}">
                  <a16:creationId xmlns:a16="http://schemas.microsoft.com/office/drawing/2014/main" id="{D50B2336-9757-41AA-950A-55464FAF0C1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62966" y="5188662"/>
              <a:ext cx="157679" cy="157679"/>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a:extLst>
                <a:ext uri="{FF2B5EF4-FFF2-40B4-BE49-F238E27FC236}">
                  <a16:creationId xmlns:a16="http://schemas.microsoft.com/office/drawing/2014/main" id="{D4DC7935-4BE8-421D-95EB-56B2623DD724}"/>
                </a:ext>
              </a:extLst>
            </p:cNvPr>
            <p:cNvCxnSpPr/>
            <p:nvPr/>
          </p:nvCxnSpPr>
          <p:spPr>
            <a:xfrm>
              <a:off x="3336697" y="5470725"/>
              <a:ext cx="40216" cy="11473"/>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9AF44DBC-0B9C-4550-866E-2E693E9517F8}"/>
                </a:ext>
              </a:extLst>
            </p:cNvPr>
            <p:cNvCxnSpPr>
              <a:cxnSpLocks/>
            </p:cNvCxnSpPr>
            <p:nvPr/>
          </p:nvCxnSpPr>
          <p:spPr>
            <a:xfrm>
              <a:off x="3484513" y="5351058"/>
              <a:ext cx="23722" cy="45982"/>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EFA8D73-0A3E-419E-A8F7-D944ABB6F49A}"/>
                </a:ext>
              </a:extLst>
            </p:cNvPr>
            <p:cNvCxnSpPr>
              <a:cxnSpLocks/>
            </p:cNvCxnSpPr>
            <p:nvPr/>
          </p:nvCxnSpPr>
          <p:spPr>
            <a:xfrm flipH="1">
              <a:off x="3606564" y="5397040"/>
              <a:ext cx="40216" cy="26014"/>
            </a:xfrm>
            <a:prstGeom prst="line">
              <a:avLst/>
            </a:prstGeom>
          </p:spPr>
          <p:style>
            <a:lnRef idx="1">
              <a:schemeClr val="dk1"/>
            </a:lnRef>
            <a:fillRef idx="0">
              <a:schemeClr val="dk1"/>
            </a:fillRef>
            <a:effectRef idx="0">
              <a:schemeClr val="dk1"/>
            </a:effectRef>
            <a:fontRef idx="minor">
              <a:schemeClr val="tx1"/>
            </a:fontRef>
          </p:style>
        </p:cxnSp>
      </p:grpSp>
      <p:cxnSp>
        <p:nvCxnSpPr>
          <p:cNvPr id="8" name="Straight Arrow Connector 7"/>
          <p:cNvCxnSpPr>
            <a:stCxn id="15" idx="2"/>
            <a:endCxn id="25" idx="0"/>
          </p:cNvCxnSpPr>
          <p:nvPr/>
        </p:nvCxnSpPr>
        <p:spPr bwMode="auto">
          <a:xfrm>
            <a:off x="3527777" y="1739597"/>
            <a:ext cx="462410" cy="432692"/>
          </a:xfrm>
          <a:prstGeom prst="straightConnector1">
            <a:avLst/>
          </a:prstGeom>
          <a:ln>
            <a:solidFill>
              <a:schemeClr val="tx1">
                <a:lumMod val="50000"/>
              </a:schemeClr>
            </a:solidFill>
            <a:headEnd type="none" w="med" len="med"/>
            <a:tailEnd type="triangle"/>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11" name="Straight Arrow Connector 10"/>
          <p:cNvCxnSpPr>
            <a:stCxn id="61" idx="3"/>
          </p:cNvCxnSpPr>
          <p:nvPr/>
        </p:nvCxnSpPr>
        <p:spPr bwMode="auto">
          <a:xfrm>
            <a:off x="3003844" y="2235970"/>
            <a:ext cx="481581" cy="623812"/>
          </a:xfrm>
          <a:prstGeom prst="straightConnector1">
            <a:avLst/>
          </a:prstGeom>
          <a:ln>
            <a:solidFill>
              <a:schemeClr val="tx1">
                <a:lumMod val="50000"/>
              </a:schemeClr>
            </a:solidFill>
            <a:headEnd type="none" w="med" len="med"/>
            <a:tailEnd type="triangle"/>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10831" y="1158812"/>
            <a:ext cx="833892" cy="580785"/>
          </a:xfrm>
          <a:prstGeom prst="rect">
            <a:avLst/>
          </a:prstGeom>
          <a:ln>
            <a:noFill/>
          </a:ln>
        </p:spPr>
      </p:pic>
      <p:cxnSp>
        <p:nvCxnSpPr>
          <p:cNvPr id="43" name="Straight Arrow Connector 42"/>
          <p:cNvCxnSpPr>
            <a:stCxn id="67" idx="2"/>
          </p:cNvCxnSpPr>
          <p:nvPr/>
        </p:nvCxnSpPr>
        <p:spPr bwMode="auto">
          <a:xfrm>
            <a:off x="4760085" y="1930296"/>
            <a:ext cx="0" cy="527831"/>
          </a:xfrm>
          <a:prstGeom prst="straightConnector1">
            <a:avLst/>
          </a:prstGeom>
          <a:ln>
            <a:solidFill>
              <a:schemeClr val="tx1">
                <a:lumMod val="50000"/>
              </a:schemeClr>
            </a:solidFill>
            <a:headEnd type="none" w="med" len="med"/>
            <a:tailEnd type="triangle"/>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39" name="TextBox 38"/>
          <p:cNvSpPr txBox="1"/>
          <p:nvPr/>
        </p:nvSpPr>
        <p:spPr>
          <a:xfrm>
            <a:off x="2125384" y="1658753"/>
            <a:ext cx="1045339" cy="307777"/>
          </a:xfrm>
          <a:prstGeom prst="rect">
            <a:avLst/>
          </a:prstGeom>
          <a:noFill/>
        </p:spPr>
        <p:txBody>
          <a:bodyPr wrap="square" rtlCol="0">
            <a:spAutoFit/>
          </a:bodyPr>
          <a:lstStyle/>
          <a:p>
            <a:r>
              <a:rPr lang="en-AU" sz="1400" dirty="0" smtClean="0">
                <a:solidFill>
                  <a:srgbClr val="004B6D"/>
                </a:solidFill>
              </a:rPr>
              <a:t>Local hub</a:t>
            </a:r>
            <a:endParaRPr lang="en-AU" sz="1400" dirty="0">
              <a:solidFill>
                <a:srgbClr val="004B6D"/>
              </a:solidFill>
            </a:endParaRPr>
          </a:p>
        </p:txBody>
      </p:sp>
      <p:grpSp>
        <p:nvGrpSpPr>
          <p:cNvPr id="33" name="Group 32"/>
          <p:cNvGrpSpPr/>
          <p:nvPr/>
        </p:nvGrpSpPr>
        <p:grpSpPr>
          <a:xfrm>
            <a:off x="3944723" y="3169021"/>
            <a:ext cx="563904" cy="436246"/>
            <a:chOff x="3979880" y="3179251"/>
            <a:chExt cx="611840" cy="488768"/>
          </a:xfrm>
        </p:grpSpPr>
        <p:pic>
          <p:nvPicPr>
            <p:cNvPr id="57" name="Picture 56">
              <a:extLst>
                <a:ext uri="{FF2B5EF4-FFF2-40B4-BE49-F238E27FC236}">
                  <a16:creationId xmlns:a16="http://schemas.microsoft.com/office/drawing/2014/main" id="{42A1DC8D-7A2C-4FE1-A830-064A59FEC264}"/>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79880" y="3179251"/>
              <a:ext cx="611840" cy="488768"/>
            </a:xfrm>
            <a:prstGeom prst="rect">
              <a:avLst/>
            </a:prstGeom>
          </p:spPr>
        </p:pic>
        <p:sp>
          <p:nvSpPr>
            <p:cNvPr id="32" name="Freeform 31"/>
            <p:cNvSpPr/>
            <p:nvPr/>
          </p:nvSpPr>
          <p:spPr bwMode="auto">
            <a:xfrm>
              <a:off x="4064000" y="3228975"/>
              <a:ext cx="403225" cy="330200"/>
            </a:xfrm>
            <a:custGeom>
              <a:avLst/>
              <a:gdLst>
                <a:gd name="connsiteX0" fmla="*/ 0 w 403225"/>
                <a:gd name="connsiteY0" fmla="*/ 120650 h 330200"/>
                <a:gd name="connsiteX1" fmla="*/ 161925 w 403225"/>
                <a:gd name="connsiteY1" fmla="*/ 12700 h 330200"/>
                <a:gd name="connsiteX2" fmla="*/ 273050 w 403225"/>
                <a:gd name="connsiteY2" fmla="*/ 76200 h 330200"/>
                <a:gd name="connsiteX3" fmla="*/ 311150 w 403225"/>
                <a:gd name="connsiteY3" fmla="*/ 0 h 330200"/>
                <a:gd name="connsiteX4" fmla="*/ 403225 w 403225"/>
                <a:gd name="connsiteY4" fmla="*/ 177800 h 330200"/>
                <a:gd name="connsiteX5" fmla="*/ 339725 w 403225"/>
                <a:gd name="connsiteY5" fmla="*/ 330200 h 330200"/>
                <a:gd name="connsiteX6" fmla="*/ 177800 w 403225"/>
                <a:gd name="connsiteY6" fmla="*/ 209550 h 330200"/>
                <a:gd name="connsiteX7" fmla="*/ 73025 w 403225"/>
                <a:gd name="connsiteY7" fmla="*/ 314325 h 330200"/>
                <a:gd name="connsiteX8" fmla="*/ 0 w 403225"/>
                <a:gd name="connsiteY8" fmla="*/ 12065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225" h="330200">
                  <a:moveTo>
                    <a:pt x="0" y="120650"/>
                  </a:moveTo>
                  <a:lnTo>
                    <a:pt x="161925" y="12700"/>
                  </a:lnTo>
                  <a:lnTo>
                    <a:pt x="273050" y="76200"/>
                  </a:lnTo>
                  <a:lnTo>
                    <a:pt x="311150" y="0"/>
                  </a:lnTo>
                  <a:lnTo>
                    <a:pt x="403225" y="177800"/>
                  </a:lnTo>
                  <a:lnTo>
                    <a:pt x="339725" y="330200"/>
                  </a:lnTo>
                  <a:lnTo>
                    <a:pt x="177800" y="209550"/>
                  </a:lnTo>
                  <a:lnTo>
                    <a:pt x="73025" y="314325"/>
                  </a:lnTo>
                  <a:lnTo>
                    <a:pt x="0" y="120650"/>
                  </a:lnTo>
                  <a:close/>
                </a:path>
              </a:pathLst>
            </a:custGeom>
            <a:solidFill>
              <a:schemeClr val="bg1"/>
            </a:solidFill>
            <a:ln w="9525" cap="flat" cmpd="sng" algn="ctr">
              <a:no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rial" charset="0"/>
              </a:endParaRPr>
            </a:p>
          </p:txBody>
        </p:sp>
      </p:grpSp>
      <p:grpSp>
        <p:nvGrpSpPr>
          <p:cNvPr id="65" name="Group 64"/>
          <p:cNvGrpSpPr/>
          <p:nvPr/>
        </p:nvGrpSpPr>
        <p:grpSpPr>
          <a:xfrm>
            <a:off x="2195735" y="1914908"/>
            <a:ext cx="808109" cy="642123"/>
            <a:chOff x="3397422" y="1275605"/>
            <a:chExt cx="1187624" cy="868743"/>
          </a:xfrm>
        </p:grpSpPr>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70007" y="1871602"/>
              <a:ext cx="1067145" cy="235748"/>
            </a:xfrm>
            <a:prstGeom prst="rect">
              <a:avLst/>
            </a:prstGeom>
            <a:ln>
              <a:noFill/>
            </a:ln>
          </p:spPr>
        </p:pic>
        <p:pic>
          <p:nvPicPr>
            <p:cNvPr id="40" name="Picture 39">
              <a:extLst>
                <a:ext uri="{FF2B5EF4-FFF2-40B4-BE49-F238E27FC236}">
                  <a16:creationId xmlns:a16="http://schemas.microsoft.com/office/drawing/2014/main" id="{351D104C-8F53-4FD6-BCF0-2081DE01D587}"/>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739779" y="1298310"/>
              <a:ext cx="502910" cy="527447"/>
            </a:xfrm>
            <a:prstGeom prst="rect">
              <a:avLst/>
            </a:prstGeom>
            <a:ln w="3175">
              <a:noFill/>
            </a:ln>
          </p:spPr>
        </p:pic>
        <p:sp>
          <p:nvSpPr>
            <p:cNvPr id="61" name="Rounded Rectangle 60"/>
            <p:cNvSpPr/>
            <p:nvPr/>
          </p:nvSpPr>
          <p:spPr bwMode="auto">
            <a:xfrm>
              <a:off x="3397422" y="1275605"/>
              <a:ext cx="1187624" cy="868743"/>
            </a:xfrm>
            <a:prstGeom prst="roundRect">
              <a:avLst/>
            </a:prstGeom>
            <a:noFill/>
            <a:ln w="9525" cap="flat" cmpd="sng" algn="ctr">
              <a:solidFill>
                <a:srgbClr val="004B6D"/>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rial" charset="0"/>
              </a:endParaRPr>
            </a:p>
          </p:txBody>
        </p:sp>
      </p:grpSp>
      <p:grpSp>
        <p:nvGrpSpPr>
          <p:cNvPr id="121" name="Group 120"/>
          <p:cNvGrpSpPr/>
          <p:nvPr/>
        </p:nvGrpSpPr>
        <p:grpSpPr>
          <a:xfrm>
            <a:off x="4258751" y="1190544"/>
            <a:ext cx="1002668" cy="739752"/>
            <a:chOff x="3515859" y="1339096"/>
            <a:chExt cx="1002668" cy="739752"/>
          </a:xfrm>
        </p:grpSpPr>
        <p:sp>
          <p:nvSpPr>
            <p:cNvPr id="99" name="TextBox 98"/>
            <p:cNvSpPr txBox="1"/>
            <p:nvPr/>
          </p:nvSpPr>
          <p:spPr>
            <a:xfrm>
              <a:off x="3515859" y="1339096"/>
              <a:ext cx="1002668" cy="738664"/>
            </a:xfrm>
            <a:prstGeom prst="rect">
              <a:avLst/>
            </a:prstGeom>
            <a:noFill/>
          </p:spPr>
          <p:txBody>
            <a:bodyPr wrap="square" rtlCol="0">
              <a:spAutoFit/>
            </a:bodyPr>
            <a:lstStyle/>
            <a:p>
              <a:pPr algn="ctr"/>
              <a:r>
                <a:rPr lang="en-AU" sz="1400" dirty="0" smtClean="0">
                  <a:solidFill>
                    <a:srgbClr val="004B6D"/>
                  </a:solidFill>
                </a:rPr>
                <a:t>Other data providers</a:t>
              </a:r>
              <a:endParaRPr lang="en-AU" sz="1400" dirty="0">
                <a:solidFill>
                  <a:srgbClr val="004B6D"/>
                </a:solidFill>
              </a:endParaRPr>
            </a:p>
          </p:txBody>
        </p:sp>
        <p:sp>
          <p:nvSpPr>
            <p:cNvPr id="67" name="Rounded Rectangle 66"/>
            <p:cNvSpPr/>
            <p:nvPr/>
          </p:nvSpPr>
          <p:spPr bwMode="auto">
            <a:xfrm>
              <a:off x="3543979" y="1362713"/>
              <a:ext cx="946428" cy="716135"/>
            </a:xfrm>
            <a:prstGeom prst="roundRect">
              <a:avLst/>
            </a:prstGeom>
            <a:noFill/>
            <a:ln w="9525" cap="flat" cmpd="sng" algn="ctr">
              <a:solidFill>
                <a:srgbClr val="004B6D"/>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AU" sz="1400" b="0" i="0" u="none" strike="noStrike" cap="none" normalizeH="0" baseline="0" dirty="0" smtClean="0">
                <a:ln>
                  <a:noFill/>
                </a:ln>
                <a:solidFill>
                  <a:srgbClr val="004B6D"/>
                </a:solidFill>
                <a:effectLst/>
                <a:latin typeface="Arial" charset="0"/>
              </a:endParaRPr>
            </a:p>
          </p:txBody>
        </p:sp>
      </p:grpSp>
      <p:sp>
        <p:nvSpPr>
          <p:cNvPr id="69" name="TextBox 68"/>
          <p:cNvSpPr txBox="1"/>
          <p:nvPr/>
        </p:nvSpPr>
        <p:spPr>
          <a:xfrm>
            <a:off x="3073956" y="827694"/>
            <a:ext cx="960519" cy="307777"/>
          </a:xfrm>
          <a:prstGeom prst="rect">
            <a:avLst/>
          </a:prstGeom>
          <a:noFill/>
        </p:spPr>
        <p:txBody>
          <a:bodyPr wrap="none" rtlCol="0">
            <a:spAutoFit/>
          </a:bodyPr>
          <a:lstStyle/>
          <a:p>
            <a:r>
              <a:rPr lang="en-AU" sz="1400" dirty="0" smtClean="0">
                <a:solidFill>
                  <a:srgbClr val="004B6D"/>
                </a:solidFill>
              </a:rPr>
              <a:t>Local hub</a:t>
            </a:r>
            <a:endParaRPr lang="en-AU" sz="1400" dirty="0">
              <a:solidFill>
                <a:srgbClr val="004B6D"/>
              </a:solidFill>
            </a:endParaRPr>
          </a:p>
        </p:txBody>
      </p:sp>
      <p:pic>
        <p:nvPicPr>
          <p:cNvPr id="72" name="Picture 22" descr="Image result for specification icon">
            <a:extLst>
              <a:ext uri="{FF2B5EF4-FFF2-40B4-BE49-F238E27FC236}">
                <a16:creationId xmlns:a16="http://schemas.microsoft.com/office/drawing/2014/main" id="{ABB7300A-7B36-4860-9041-6A7D77265E5D}"/>
              </a:ext>
            </a:extLst>
          </p:cNvPr>
          <p:cNvPicPr>
            <a:picLocks noChangeAspect="1" noChangeArrowheads="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193844" y="3896461"/>
            <a:ext cx="430656" cy="429837"/>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4" descr="Image result for QUALITY CHECK icon">
            <a:extLst>
              <a:ext uri="{FF2B5EF4-FFF2-40B4-BE49-F238E27FC236}">
                <a16:creationId xmlns:a16="http://schemas.microsoft.com/office/drawing/2014/main" id="{72EBE7B8-862E-4709-B39D-59F34494E964}"/>
              </a:ext>
            </a:extLst>
          </p:cNvPr>
          <p:cNvPicPr>
            <a:picLocks noChangeAspect="1" noChangeArrowheads="1"/>
          </p:cNvPicPr>
          <p:nvPr/>
        </p:nvPicPr>
        <p:blipFill>
          <a:blip r:embed="rId13" cstate="screen">
            <a:duotone>
              <a:prstClr val="black"/>
              <a:schemeClr val="tx2">
                <a:tint val="45000"/>
                <a:satMod val="400000"/>
              </a:schemeClr>
            </a:duotone>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4335762" y="3903527"/>
            <a:ext cx="339961" cy="39843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30" descr="Image result for processing workflow icon">
            <a:extLst>
              <a:ext uri="{FF2B5EF4-FFF2-40B4-BE49-F238E27FC236}">
                <a16:creationId xmlns:a16="http://schemas.microsoft.com/office/drawing/2014/main" id="{2D0CAAE6-D7C8-45E0-9BB6-1E3EB2F74B8A}"/>
              </a:ext>
            </a:extLst>
          </p:cNvPr>
          <p:cNvPicPr>
            <a:picLocks noChangeAspect="1" noChangeArrowheads="1"/>
          </p:cNvPicPr>
          <p:nvPr/>
        </p:nvPicPr>
        <p:blipFill>
          <a:blip r:embed="rId15"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783992" y="3954971"/>
            <a:ext cx="358677" cy="358677"/>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46" descr="Image result for COG WHEEL ICON">
            <a:extLst>
              <a:ext uri="{FF2B5EF4-FFF2-40B4-BE49-F238E27FC236}">
                <a16:creationId xmlns:a16="http://schemas.microsoft.com/office/drawing/2014/main" id="{ED722FBC-831C-46EB-B179-F6FF416D74EB}"/>
              </a:ext>
            </a:extLst>
          </p:cNvPr>
          <p:cNvPicPr>
            <a:picLocks noChangeAspect="1" noChangeArrowheads="1"/>
          </p:cNvPicPr>
          <p:nvPr/>
        </p:nvPicPr>
        <p:blipFill>
          <a:blip r:embed="rId16"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819624" y="3896694"/>
            <a:ext cx="404283" cy="404284"/>
          </a:xfrm>
          <a:prstGeom prst="rect">
            <a:avLst/>
          </a:prstGeom>
          <a:noFill/>
          <a:extLst>
            <a:ext uri="{909E8E84-426E-40DD-AFC4-6F175D3DCCD1}">
              <a14:hiddenFill xmlns:a14="http://schemas.microsoft.com/office/drawing/2010/main">
                <a:solidFill>
                  <a:srgbClr val="FFFFFF"/>
                </a:solidFill>
              </a14:hiddenFill>
            </a:ext>
          </a:extLst>
        </p:spPr>
      </p:pic>
      <p:cxnSp>
        <p:nvCxnSpPr>
          <p:cNvPr id="86" name="Straight Arrow Connector 85"/>
          <p:cNvCxnSpPr>
            <a:stCxn id="85" idx="0"/>
          </p:cNvCxnSpPr>
          <p:nvPr/>
        </p:nvCxnSpPr>
        <p:spPr bwMode="auto">
          <a:xfrm flipV="1">
            <a:off x="4231458" y="3532091"/>
            <a:ext cx="0" cy="342204"/>
          </a:xfrm>
          <a:prstGeom prst="straightConnector1">
            <a:avLst/>
          </a:prstGeom>
          <a:ln>
            <a:solidFill>
              <a:schemeClr val="tx1">
                <a:lumMod val="50000"/>
              </a:schemeClr>
            </a:solidFill>
            <a:headEnd type="none" w="med" len="med"/>
            <a:tailEnd type="triangle"/>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88" name="TextBox 87"/>
          <p:cNvSpPr txBox="1"/>
          <p:nvPr/>
        </p:nvSpPr>
        <p:spPr>
          <a:xfrm>
            <a:off x="3541036" y="4243895"/>
            <a:ext cx="1584501" cy="307777"/>
          </a:xfrm>
          <a:prstGeom prst="rect">
            <a:avLst/>
          </a:prstGeom>
          <a:noFill/>
        </p:spPr>
        <p:txBody>
          <a:bodyPr wrap="square" rtlCol="0">
            <a:spAutoFit/>
          </a:bodyPr>
          <a:lstStyle/>
          <a:p>
            <a:r>
              <a:rPr lang="en-AU" sz="1400" b="1" dirty="0" smtClean="0">
                <a:solidFill>
                  <a:srgbClr val="004B6D"/>
                </a:solidFill>
              </a:rPr>
              <a:t>Apps &amp; Tools</a:t>
            </a:r>
            <a:endParaRPr lang="en-AU" sz="1400" b="1" dirty="0">
              <a:solidFill>
                <a:srgbClr val="004B6D"/>
              </a:solidFill>
            </a:endParaRPr>
          </a:p>
        </p:txBody>
      </p:sp>
      <p:sp>
        <p:nvSpPr>
          <p:cNvPr id="108" name="Rounded Rectangle 107"/>
          <p:cNvSpPr/>
          <p:nvPr/>
        </p:nvSpPr>
        <p:spPr bwMode="auto">
          <a:xfrm>
            <a:off x="3080854" y="1100402"/>
            <a:ext cx="891731" cy="671381"/>
          </a:xfrm>
          <a:prstGeom prst="roundRect">
            <a:avLst/>
          </a:prstGeom>
          <a:noFill/>
          <a:ln w="9525" cap="flat" cmpd="sng" algn="ctr">
            <a:solidFill>
              <a:srgbClr val="004B6D"/>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rial" charset="0"/>
            </a:endParaRPr>
          </a:p>
        </p:txBody>
      </p:sp>
      <p:cxnSp>
        <p:nvCxnSpPr>
          <p:cNvPr id="130" name="Straight Connector 129"/>
          <p:cNvCxnSpPr/>
          <p:nvPr/>
        </p:nvCxnSpPr>
        <p:spPr bwMode="auto">
          <a:xfrm>
            <a:off x="7490141" y="3010198"/>
            <a:ext cx="0" cy="123110"/>
          </a:xfrm>
          <a:prstGeom prst="line">
            <a:avLst/>
          </a:prstGeom>
          <a:solidFill>
            <a:schemeClr val="accent1"/>
          </a:solidFill>
          <a:ln w="28575" cap="flat" cmpd="sng" algn="ctr">
            <a:solidFill>
              <a:srgbClr val="004B6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2" name="Straight Connector 131"/>
          <p:cNvCxnSpPr/>
          <p:nvPr/>
        </p:nvCxnSpPr>
        <p:spPr bwMode="auto">
          <a:xfrm>
            <a:off x="7236296" y="3147814"/>
            <a:ext cx="543278" cy="0"/>
          </a:xfrm>
          <a:prstGeom prst="line">
            <a:avLst/>
          </a:prstGeom>
          <a:solidFill>
            <a:schemeClr val="accent1"/>
          </a:solidFill>
          <a:ln w="28575" cap="flat" cmpd="sng" algn="ctr">
            <a:solidFill>
              <a:srgbClr val="004B6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9" name="Group 138"/>
          <p:cNvGrpSpPr/>
          <p:nvPr/>
        </p:nvGrpSpPr>
        <p:grpSpPr>
          <a:xfrm>
            <a:off x="6175556" y="3507854"/>
            <a:ext cx="1196213" cy="1019580"/>
            <a:chOff x="6582989" y="3751652"/>
            <a:chExt cx="1485585" cy="1161589"/>
          </a:xfrm>
        </p:grpSpPr>
        <p:sp>
          <p:nvSpPr>
            <p:cNvPr id="60" name="Rectangle: Rounded Corners 108">
              <a:extLst>
                <a:ext uri="{FF2B5EF4-FFF2-40B4-BE49-F238E27FC236}">
                  <a16:creationId xmlns:a16="http://schemas.microsoft.com/office/drawing/2014/main" id="{65D6398D-9EA5-4E7C-95BB-8B2112ED6FFD}"/>
                </a:ext>
              </a:extLst>
            </p:cNvPr>
            <p:cNvSpPr/>
            <p:nvPr/>
          </p:nvSpPr>
          <p:spPr>
            <a:xfrm rot="5400000">
              <a:off x="6853213" y="3481428"/>
              <a:ext cx="945138" cy="1485585"/>
            </a:xfrm>
            <a:prstGeom prst="rect">
              <a:avLst/>
            </a:prstGeom>
            <a:solidFill>
              <a:schemeClr val="bg1">
                <a:lumMod val="95000"/>
              </a:schemeClr>
            </a:solidFill>
            <a:ln>
              <a:solidFill>
                <a:srgbClr val="004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75" dirty="0">
                <a:solidFill>
                  <a:srgbClr val="FFFFFF"/>
                </a:solidFill>
              </a:endParaRPr>
            </a:p>
          </p:txBody>
        </p:sp>
        <p:pic>
          <p:nvPicPr>
            <p:cNvPr id="111"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824975" y="3930838"/>
              <a:ext cx="1016020" cy="553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4" name="Straight Connector 133"/>
            <p:cNvCxnSpPr>
              <a:stCxn id="60" idx="3"/>
            </p:cNvCxnSpPr>
            <p:nvPr/>
          </p:nvCxnSpPr>
          <p:spPr bwMode="auto">
            <a:xfrm>
              <a:off x="7325781" y="4696790"/>
              <a:ext cx="0" cy="216451"/>
            </a:xfrm>
            <a:prstGeom prst="line">
              <a:avLst/>
            </a:prstGeom>
            <a:solidFill>
              <a:schemeClr val="accent1"/>
            </a:solidFill>
            <a:ln w="28575" cap="flat" cmpd="sng" algn="ctr">
              <a:solidFill>
                <a:srgbClr val="004B6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Straight Connector 134"/>
            <p:cNvCxnSpPr/>
            <p:nvPr/>
          </p:nvCxnSpPr>
          <p:spPr bwMode="auto">
            <a:xfrm>
              <a:off x="7108816" y="4913241"/>
              <a:ext cx="448340" cy="0"/>
            </a:xfrm>
            <a:prstGeom prst="line">
              <a:avLst/>
            </a:prstGeom>
            <a:solidFill>
              <a:schemeClr val="accent1"/>
            </a:solidFill>
            <a:ln w="28575" cap="flat" cmpd="sng" algn="ctr">
              <a:solidFill>
                <a:srgbClr val="004B6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3" name="Group 152"/>
          <p:cNvGrpSpPr/>
          <p:nvPr/>
        </p:nvGrpSpPr>
        <p:grpSpPr>
          <a:xfrm>
            <a:off x="7540003" y="3507854"/>
            <a:ext cx="1280469" cy="1019581"/>
            <a:chOff x="7028525" y="1018527"/>
            <a:chExt cx="1983483" cy="1253082"/>
          </a:xfrm>
        </p:grpSpPr>
        <p:grpSp>
          <p:nvGrpSpPr>
            <p:cNvPr id="149" name="Group 148"/>
            <p:cNvGrpSpPr/>
            <p:nvPr/>
          </p:nvGrpSpPr>
          <p:grpSpPr>
            <a:xfrm>
              <a:off x="7028525" y="1025305"/>
              <a:ext cx="1979493" cy="1023012"/>
              <a:chOff x="1475656" y="3435845"/>
              <a:chExt cx="2502562" cy="1584177"/>
            </a:xfrm>
          </p:grpSpPr>
          <p:pic>
            <p:nvPicPr>
              <p:cNvPr id="150" name="Picture 149"/>
              <p:cNvPicPr>
                <a:picLocks noChangeAspect="1"/>
              </p:cNvPicPr>
              <p:nvPr/>
            </p:nvPicPr>
            <p:blipFill>
              <a:blip r:embed="rId18"/>
              <a:stretch>
                <a:fillRect/>
              </a:stretch>
            </p:blipFill>
            <p:spPr>
              <a:xfrm>
                <a:off x="1475656" y="3435845"/>
                <a:ext cx="2502562" cy="1584176"/>
              </a:xfrm>
              <a:prstGeom prst="rect">
                <a:avLst/>
              </a:prstGeom>
              <a:ln>
                <a:solidFill>
                  <a:schemeClr val="accent1"/>
                </a:solidFill>
              </a:ln>
            </p:spPr>
          </p:pic>
          <p:pic>
            <p:nvPicPr>
              <p:cNvPr id="151" name="Picture 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475658" y="4018239"/>
                <a:ext cx="974502" cy="1001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2" name="Picture 2"/>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t="7353"/>
              <a:stretch/>
            </p:blipFill>
            <p:spPr bwMode="auto">
              <a:xfrm>
                <a:off x="3410165" y="4483073"/>
                <a:ext cx="568053" cy="526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2" name="Group 141"/>
            <p:cNvGrpSpPr/>
            <p:nvPr/>
          </p:nvGrpSpPr>
          <p:grpSpPr>
            <a:xfrm>
              <a:off x="7028526" y="1018527"/>
              <a:ext cx="1983482" cy="1253082"/>
              <a:chOff x="6252464" y="3751649"/>
              <a:chExt cx="1983482" cy="1253082"/>
            </a:xfrm>
          </p:grpSpPr>
          <p:sp>
            <p:nvSpPr>
              <p:cNvPr id="143" name="Rectangle: Rounded Corners 108">
                <a:extLst>
                  <a:ext uri="{FF2B5EF4-FFF2-40B4-BE49-F238E27FC236}">
                    <a16:creationId xmlns:a16="http://schemas.microsoft.com/office/drawing/2014/main" id="{65D6398D-9EA5-4E7C-95BB-8B2112ED6FFD}"/>
                  </a:ext>
                </a:extLst>
              </p:cNvPr>
              <p:cNvSpPr/>
              <p:nvPr/>
            </p:nvSpPr>
            <p:spPr>
              <a:xfrm rot="5400000">
                <a:off x="6734414" y="3269699"/>
                <a:ext cx="1019581" cy="1983482"/>
              </a:xfrm>
              <a:prstGeom prst="rect">
                <a:avLst/>
              </a:prstGeom>
              <a:noFill/>
              <a:ln>
                <a:solidFill>
                  <a:srgbClr val="004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75" dirty="0">
                  <a:solidFill>
                    <a:srgbClr val="FFFFFF"/>
                  </a:solidFill>
                </a:endParaRPr>
              </a:p>
            </p:txBody>
          </p:sp>
          <p:cxnSp>
            <p:nvCxnSpPr>
              <p:cNvPr id="146" name="Straight Connector 145"/>
              <p:cNvCxnSpPr>
                <a:stCxn id="143" idx="3"/>
              </p:cNvCxnSpPr>
              <p:nvPr/>
            </p:nvCxnSpPr>
            <p:spPr bwMode="auto">
              <a:xfrm>
                <a:off x="7244205" y="4771232"/>
                <a:ext cx="3247" cy="233499"/>
              </a:xfrm>
              <a:prstGeom prst="line">
                <a:avLst/>
              </a:prstGeom>
              <a:solidFill>
                <a:schemeClr val="accent1"/>
              </a:solidFill>
              <a:ln w="28575" cap="flat" cmpd="sng" algn="ctr">
                <a:solidFill>
                  <a:srgbClr val="004B6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7" name="Straight Connector 146"/>
              <p:cNvCxnSpPr/>
              <p:nvPr/>
            </p:nvCxnSpPr>
            <p:spPr bwMode="auto">
              <a:xfrm>
                <a:off x="7023282" y="5004731"/>
                <a:ext cx="448340" cy="0"/>
              </a:xfrm>
              <a:prstGeom prst="line">
                <a:avLst/>
              </a:prstGeom>
              <a:solidFill>
                <a:schemeClr val="accent1"/>
              </a:solidFill>
              <a:ln w="28575" cap="flat" cmpd="sng" algn="ctr">
                <a:solidFill>
                  <a:srgbClr val="004B6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58" name="Content Placeholder 8">
            <a:extLst>
              <a:ext uri="{FF2B5EF4-FFF2-40B4-BE49-F238E27FC236}">
                <a16:creationId xmlns:a16="http://schemas.microsoft.com/office/drawing/2014/main" id="{5701B74B-9914-4C6B-93AB-A52110368249}"/>
              </a:ext>
            </a:extLst>
          </p:cNvPr>
          <p:cNvSpPr>
            <a:spLocks noGrp="1"/>
          </p:cNvSpPr>
          <p:nvPr>
            <p:ph idx="1"/>
          </p:nvPr>
        </p:nvSpPr>
        <p:spPr>
          <a:xfrm>
            <a:off x="106771" y="1005854"/>
            <a:ext cx="1633782" cy="3798144"/>
          </a:xfrm>
        </p:spPr>
        <p:txBody>
          <a:bodyPr/>
          <a:lstStyle/>
          <a:p>
            <a:pPr algn="ctr"/>
            <a:r>
              <a:rPr lang="en-AU" sz="1400" b="1" dirty="0"/>
              <a:t>Product suites</a:t>
            </a:r>
          </a:p>
          <a:p>
            <a:pPr algn="ctr"/>
            <a:endParaRPr lang="en-AU" sz="1600" b="1" dirty="0"/>
          </a:p>
          <a:p>
            <a:pPr algn="ctr"/>
            <a:endParaRPr lang="en-AU" sz="1600" b="1" dirty="0"/>
          </a:p>
          <a:p>
            <a:pPr algn="ctr"/>
            <a:endParaRPr lang="en-AU" sz="1600" b="1" dirty="0"/>
          </a:p>
          <a:p>
            <a:pPr algn="ctr"/>
            <a:endParaRPr lang="en-AU" sz="1600" b="1" dirty="0"/>
          </a:p>
          <a:p>
            <a:pPr algn="ctr"/>
            <a:endParaRPr lang="en-AU" sz="1600" b="1" dirty="0"/>
          </a:p>
        </p:txBody>
      </p:sp>
      <p:pic>
        <p:nvPicPr>
          <p:cNvPr id="59" name="Picture 4" descr="W:\Work_documents\Conference\AMSA2017\GA0341GR44SV_crop_enhance.jpg">
            <a:extLst>
              <a:ext uri="{FF2B5EF4-FFF2-40B4-BE49-F238E27FC236}">
                <a16:creationId xmlns:a16="http://schemas.microsoft.com/office/drawing/2014/main" id="{5CFE5A26-FE23-45B7-8687-0C80FDEA52B9}"/>
              </a:ext>
            </a:extLst>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t="12756" b="20474"/>
          <a:stretch/>
        </p:blipFill>
        <p:spPr bwMode="auto">
          <a:xfrm>
            <a:off x="416586" y="3781877"/>
            <a:ext cx="1011445" cy="432048"/>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73624745-1296-4BBF-B473-5F746089103D}"/>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1695" t="35683" r="36" b="5743"/>
          <a:stretch/>
        </p:blipFill>
        <p:spPr>
          <a:xfrm>
            <a:off x="402884" y="3189742"/>
            <a:ext cx="1025147" cy="415525"/>
          </a:xfrm>
          <a:prstGeom prst="rect">
            <a:avLst/>
          </a:prstGeom>
          <a:ln>
            <a:solidFill>
              <a:schemeClr val="tx1">
                <a:lumMod val="50000"/>
              </a:schemeClr>
            </a:solidFill>
          </a:ln>
        </p:spPr>
      </p:pic>
      <p:pic>
        <p:nvPicPr>
          <p:cNvPr id="63" name="Content Placeholder 5">
            <a:extLst>
              <a:ext uri="{FF2B5EF4-FFF2-40B4-BE49-F238E27FC236}">
                <a16:creationId xmlns:a16="http://schemas.microsoft.com/office/drawing/2014/main" id="{B9AE8438-22E4-4B7A-9C28-980958AE9752}"/>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28530" t="28422" r="12725" b="21753"/>
          <a:stretch/>
        </p:blipFill>
        <p:spPr bwMode="auto">
          <a:xfrm>
            <a:off x="408913" y="1946070"/>
            <a:ext cx="1025147" cy="415525"/>
          </a:xfrm>
          <a:prstGeom prst="rect">
            <a:avLst/>
          </a:prstGeom>
          <a:noFill/>
          <a:ln>
            <a:solidFill>
              <a:srgbClr val="00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2" descr="P:\nesp\products\presentations\conferences and workshops\2017_AMSA\SN images\Perth Canyon_bathy_zoom.jpg">
            <a:extLst>
              <a:ext uri="{FF2B5EF4-FFF2-40B4-BE49-F238E27FC236}">
                <a16:creationId xmlns:a16="http://schemas.microsoft.com/office/drawing/2014/main" id="{EBE6A858-F8B9-4C67-8D6B-B6044D142EBF}"/>
              </a:ext>
            </a:extLst>
          </p:cNvPr>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sharpenSoften amount="25000"/>
                    </a14:imgEffect>
                  </a14:imgLayer>
                </a14:imgProps>
              </a:ext>
              <a:ext uri="{28A0092B-C50C-407E-A947-70E740481C1C}">
                <a14:useLocalDpi xmlns:a14="http://schemas.microsoft.com/office/drawing/2010/main" val="0"/>
              </a:ext>
            </a:extLst>
          </a:blip>
          <a:srcRect l="3938" t="24441" r="21301" b="41592"/>
          <a:stretch/>
        </p:blipFill>
        <p:spPr bwMode="auto">
          <a:xfrm>
            <a:off x="408913" y="1361634"/>
            <a:ext cx="1025147" cy="414236"/>
          </a:xfrm>
          <a:prstGeom prst="rect">
            <a:avLst/>
          </a:prstGeom>
          <a:noFill/>
          <a:ln>
            <a:solidFill>
              <a:schemeClr val="tx1">
                <a:lumMod val="50000"/>
              </a:schemeClr>
            </a:solidFill>
          </a:ln>
          <a:extLst>
            <a:ext uri="{909E8E84-426E-40DD-AFC4-6F175D3DCCD1}">
              <a14:hiddenFill xmlns:a14="http://schemas.microsoft.com/office/drawing/2010/main">
                <a:solidFill>
                  <a:srgbClr val="FFFFFF"/>
                </a:solidFill>
              </a14:hiddenFill>
            </a:ext>
          </a:extLst>
        </p:spPr>
      </p:pic>
      <p:pic>
        <p:nvPicPr>
          <p:cNvPr id="66" name="Picture 2" descr="Image result for multibeam water column">
            <a:extLst>
              <a:ext uri="{FF2B5EF4-FFF2-40B4-BE49-F238E27FC236}">
                <a16:creationId xmlns:a16="http://schemas.microsoft.com/office/drawing/2014/main" id="{50B84559-38F1-44F8-8D91-967B6A3E3E01}"/>
              </a:ext>
            </a:extLst>
          </p:cNvPr>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t="11291" b="29213"/>
          <a:stretch/>
        </p:blipFill>
        <p:spPr bwMode="auto">
          <a:xfrm>
            <a:off x="403036" y="2530284"/>
            <a:ext cx="1025147" cy="415525"/>
          </a:xfrm>
          <a:prstGeom prst="rect">
            <a:avLst/>
          </a:prstGeom>
          <a:noFill/>
          <a:ln>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AF4DA7C5-A112-4BC0-9BFE-D68962DC2EA5}"/>
              </a:ext>
            </a:extLst>
          </p:cNvPr>
          <p:cNvSpPr txBox="1"/>
          <p:nvPr/>
        </p:nvSpPr>
        <p:spPr>
          <a:xfrm>
            <a:off x="495289" y="1739597"/>
            <a:ext cx="1396774" cy="2462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000" b="1" i="0" u="none" strike="noStrike" kern="1200" cap="none" spc="0" normalizeH="0" baseline="0" noProof="0" dirty="0">
                <a:ln>
                  <a:noFill/>
                </a:ln>
                <a:solidFill>
                  <a:schemeClr val="tx1">
                    <a:lumMod val="75000"/>
                  </a:schemeClr>
                </a:solidFill>
                <a:effectLst/>
                <a:uLnTx/>
                <a:uFillTx/>
                <a:latin typeface="Arial" charset="0"/>
                <a:ea typeface="+mn-ea"/>
                <a:cs typeface="+mn-cs"/>
              </a:rPr>
              <a:t>Bathymetry</a:t>
            </a:r>
          </a:p>
        </p:txBody>
      </p:sp>
      <p:sp>
        <p:nvSpPr>
          <p:cNvPr id="70" name="TextBox 69">
            <a:extLst>
              <a:ext uri="{FF2B5EF4-FFF2-40B4-BE49-F238E27FC236}">
                <a16:creationId xmlns:a16="http://schemas.microsoft.com/office/drawing/2014/main" id="{0B2F2B1C-6C11-4ABE-A497-981F39E2ED55}"/>
              </a:ext>
            </a:extLst>
          </p:cNvPr>
          <p:cNvSpPr txBox="1"/>
          <p:nvPr/>
        </p:nvSpPr>
        <p:spPr>
          <a:xfrm>
            <a:off x="51183" y="2325646"/>
            <a:ext cx="1728851" cy="24622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000" b="1" i="0" u="none" strike="noStrike" kern="1200" cap="none" spc="0" normalizeH="0" baseline="0" noProof="0" dirty="0">
                <a:ln>
                  <a:noFill/>
                </a:ln>
                <a:solidFill>
                  <a:schemeClr val="tx1">
                    <a:lumMod val="75000"/>
                  </a:schemeClr>
                </a:solidFill>
                <a:effectLst/>
                <a:uLnTx/>
                <a:uFillTx/>
                <a:latin typeface="Arial" charset="0"/>
                <a:ea typeface="+mn-ea"/>
                <a:cs typeface="+mn-cs"/>
              </a:rPr>
              <a:t>Backscatter</a:t>
            </a:r>
          </a:p>
        </p:txBody>
      </p:sp>
      <p:sp>
        <p:nvSpPr>
          <p:cNvPr id="71" name="TextBox 70">
            <a:extLst>
              <a:ext uri="{FF2B5EF4-FFF2-40B4-BE49-F238E27FC236}">
                <a16:creationId xmlns:a16="http://schemas.microsoft.com/office/drawing/2014/main" id="{B5D1DB19-E386-4145-B404-02D476334AA7}"/>
              </a:ext>
            </a:extLst>
          </p:cNvPr>
          <p:cNvSpPr txBox="1"/>
          <p:nvPr/>
        </p:nvSpPr>
        <p:spPr>
          <a:xfrm>
            <a:off x="179513" y="2938312"/>
            <a:ext cx="1697782" cy="2462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000" b="1" i="0" u="none" strike="noStrike" kern="1200" cap="none" spc="0" normalizeH="0" baseline="0" noProof="0" dirty="0">
                <a:ln>
                  <a:noFill/>
                </a:ln>
                <a:solidFill>
                  <a:schemeClr val="tx1">
                    <a:lumMod val="75000"/>
                  </a:schemeClr>
                </a:solidFill>
                <a:effectLst/>
                <a:uLnTx/>
                <a:uFillTx/>
                <a:latin typeface="Arial" charset="0"/>
                <a:ea typeface="+mn-ea"/>
                <a:cs typeface="+mn-cs"/>
              </a:rPr>
              <a:t>MBES Water Column</a:t>
            </a:r>
          </a:p>
        </p:txBody>
      </p:sp>
      <p:sp>
        <p:nvSpPr>
          <p:cNvPr id="73" name="TextBox 72">
            <a:extLst>
              <a:ext uri="{FF2B5EF4-FFF2-40B4-BE49-F238E27FC236}">
                <a16:creationId xmlns:a16="http://schemas.microsoft.com/office/drawing/2014/main" id="{32D83956-72F8-4F32-B161-7A7E648F8832}"/>
              </a:ext>
            </a:extLst>
          </p:cNvPr>
          <p:cNvSpPr txBox="1"/>
          <p:nvPr/>
        </p:nvSpPr>
        <p:spPr>
          <a:xfrm>
            <a:off x="88921" y="3554465"/>
            <a:ext cx="1728851" cy="24622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000" b="1" i="0" u="none" strike="noStrike" kern="1200" cap="none" spc="0" normalizeH="0" baseline="0" noProof="0" dirty="0">
                <a:ln>
                  <a:noFill/>
                </a:ln>
                <a:solidFill>
                  <a:schemeClr val="tx1">
                    <a:lumMod val="75000"/>
                  </a:schemeClr>
                </a:solidFill>
                <a:effectLst/>
                <a:uLnTx/>
                <a:uFillTx/>
                <a:latin typeface="Arial" charset="0"/>
                <a:ea typeface="+mn-ea"/>
                <a:cs typeface="+mn-cs"/>
              </a:rPr>
              <a:t>Sub-Bottom Profiles</a:t>
            </a:r>
          </a:p>
        </p:txBody>
      </p:sp>
      <p:sp>
        <p:nvSpPr>
          <p:cNvPr id="74" name="TextBox 73">
            <a:extLst>
              <a:ext uri="{FF2B5EF4-FFF2-40B4-BE49-F238E27FC236}">
                <a16:creationId xmlns:a16="http://schemas.microsoft.com/office/drawing/2014/main" id="{C59920D8-7497-45D0-B485-C42F3DDE93F3}"/>
              </a:ext>
            </a:extLst>
          </p:cNvPr>
          <p:cNvSpPr txBox="1"/>
          <p:nvPr/>
        </p:nvSpPr>
        <p:spPr>
          <a:xfrm>
            <a:off x="281153" y="4167657"/>
            <a:ext cx="1596142" cy="246221"/>
          </a:xfrm>
          <a:prstGeom prst="rect">
            <a:avLst/>
          </a:prstGeom>
          <a:noFill/>
        </p:spPr>
        <p:txBody>
          <a:bodyPr wrap="square" rtlCol="0">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lang="en-AU" sz="1000" b="1" dirty="0">
                <a:solidFill>
                  <a:schemeClr val="tx1">
                    <a:lumMod val="75000"/>
                  </a:schemeClr>
                </a:solidFill>
              </a:rPr>
              <a:t>Sediment Samples</a:t>
            </a:r>
            <a:endParaRPr kumimoji="0" lang="en-AU" sz="1000" b="1" i="0" u="none" strike="noStrike" kern="1200" cap="none" spc="0" normalizeH="0" baseline="0" noProof="0" dirty="0">
              <a:ln>
                <a:noFill/>
              </a:ln>
              <a:solidFill>
                <a:schemeClr val="tx1">
                  <a:lumMod val="75000"/>
                </a:schemeClr>
              </a:solidFill>
              <a:effectLst/>
              <a:uLnTx/>
              <a:uFillTx/>
            </a:endParaRPr>
          </a:p>
        </p:txBody>
      </p:sp>
      <p:sp>
        <p:nvSpPr>
          <p:cNvPr id="76" name="Left Brace 75"/>
          <p:cNvSpPr/>
          <p:nvPr/>
        </p:nvSpPr>
        <p:spPr bwMode="auto">
          <a:xfrm rot="10800000">
            <a:off x="1610556" y="1568394"/>
            <a:ext cx="449470" cy="2555283"/>
          </a:xfrm>
          <a:prstGeom prst="leftBrace">
            <a:avLst>
              <a:gd name="adj1" fmla="val 30124"/>
              <a:gd name="adj2" fmla="val 51409"/>
            </a:avLst>
          </a:prstGeom>
          <a:no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dirty="0">
              <a:ln>
                <a:noFill/>
              </a:ln>
              <a:solidFill>
                <a:schemeClr val="tx1"/>
              </a:solidFill>
              <a:effectLst/>
              <a:latin typeface="Arial" charset="0"/>
            </a:endParaRPr>
          </a:p>
        </p:txBody>
      </p:sp>
      <p:sp>
        <p:nvSpPr>
          <p:cNvPr id="7" name="Right Arrow 6"/>
          <p:cNvSpPr/>
          <p:nvPr/>
        </p:nvSpPr>
        <p:spPr bwMode="auto">
          <a:xfrm>
            <a:off x="5274420" y="2909154"/>
            <a:ext cx="576064" cy="309743"/>
          </a:xfrm>
          <a:prstGeom prst="rightArrow">
            <a:avLst>
              <a:gd name="adj1" fmla="val 26830"/>
              <a:gd name="adj2" fmla="val 78184"/>
            </a:avLst>
          </a:prstGeom>
          <a:solidFill>
            <a:srgbClr val="004B6E"/>
          </a:solid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pic>
        <p:nvPicPr>
          <p:cNvPr id="77" name="MH370 Flythrough-AusSeabed-PointCloud v2">
            <a:hlinkClick r:id="" action="ppaction://media"/>
            <a:extLst>
              <a:ext uri="{FF2B5EF4-FFF2-40B4-BE49-F238E27FC236}">
                <a16:creationId xmlns:a16="http://schemas.microsoft.com/office/drawing/2014/main" id="{E066242C-57CF-47D0-AA65-D46F04BF455A}"/>
              </a:ext>
            </a:extLst>
          </p:cNvPr>
          <p:cNvPicPr>
            <a:picLocks noGrp="1" noChangeAspect="1"/>
          </p:cNvPicPr>
          <p:nvPr>
            <p:ph idx="11"/>
            <a:videoFile r:link="rId2"/>
            <p:extLst>
              <p:ext uri="{DAA4B4D4-6D71-4841-9C94-3DE7FCFB9230}">
                <p14:media xmlns:p14="http://schemas.microsoft.com/office/powerpoint/2010/main" r:embed="rId1"/>
              </p:ext>
            </p:extLst>
          </p:nvPr>
        </p:nvPicPr>
        <p:blipFill>
          <a:blip r:embed="rId27"/>
          <a:stretch>
            <a:fillRect/>
          </a:stretch>
        </p:blipFill>
        <p:spPr bwMode="auto">
          <a:xfrm>
            <a:off x="5940153" y="1041939"/>
            <a:ext cx="3093034" cy="1932071"/>
          </a:xfrm>
          <a:prstGeom prst="rect">
            <a:avLst/>
          </a:prstGeom>
          <a:noFill/>
          <a:ln w="38100">
            <a:solidFill>
              <a:schemeClr val="tx2">
                <a:lumMod val="5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773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140" fill="hold"/>
                                        <p:tgtEl>
                                          <p:spTgt spid="7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7"/>
                                        </p:tgtEl>
                                      </p:cBhvr>
                                    </p:cmd>
                                  </p:childTnLst>
                                </p:cTn>
                              </p:par>
                            </p:childTnLst>
                          </p:cTn>
                        </p:par>
                      </p:childTnLst>
                    </p:cTn>
                  </p:par>
                </p:childTnLst>
              </p:cTn>
              <p:nextCondLst>
                <p:cond evt="onClick" delay="0">
                  <p:tgtEl>
                    <p:spTgt spid="77"/>
                  </p:tgtEl>
                </p:cond>
              </p:nextCondLst>
            </p:seq>
            <p:video>
              <p:cMediaNode vol="80000">
                <p:cTn id="12" fill="hold" display="0">
                  <p:stCondLst>
                    <p:cond delay="indefinite"/>
                  </p:stCondLst>
                </p:cTn>
                <p:tgtEl>
                  <p:spTgt spid="7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Tools, Guidelines and </a:t>
            </a:r>
            <a:r>
              <a:rPr lang="en-AU" dirty="0" smtClean="0"/>
              <a:t>Standards: Website</a:t>
            </a:r>
            <a:endParaRPr lang="en-AU" dirty="0"/>
          </a:p>
        </p:txBody>
      </p:sp>
      <p:sp>
        <p:nvSpPr>
          <p:cNvPr id="3" name="Content Placeholder 2"/>
          <p:cNvSpPr>
            <a:spLocks noGrp="1"/>
          </p:cNvSpPr>
          <p:nvPr>
            <p:ph idx="1"/>
          </p:nvPr>
        </p:nvSpPr>
        <p:spPr>
          <a:xfrm>
            <a:off x="4860032" y="915566"/>
            <a:ext cx="4114800" cy="3222080"/>
          </a:xfrm>
        </p:spPr>
        <p:txBody>
          <a:bodyPr/>
          <a:lstStyle/>
          <a:p>
            <a:pPr>
              <a:spcBef>
                <a:spcPts val="600"/>
              </a:spcBef>
            </a:pPr>
            <a:r>
              <a:rPr lang="en-AU" sz="1600" dirty="0" smtClean="0"/>
              <a:t>1,600 Users</a:t>
            </a:r>
          </a:p>
          <a:p>
            <a:pPr>
              <a:spcBef>
                <a:spcPts val="600"/>
              </a:spcBef>
            </a:pPr>
            <a:r>
              <a:rPr lang="en-AU" sz="1600" dirty="0" smtClean="0"/>
              <a:t>Data and Education most popular</a:t>
            </a:r>
          </a:p>
          <a:p>
            <a:pPr marL="285750" indent="-285750">
              <a:spcBef>
                <a:spcPts val="600"/>
              </a:spcBef>
              <a:buFont typeface="Arial" panose="020B0604020202020204" pitchFamily="34" charset="0"/>
              <a:buChar char="•"/>
            </a:pPr>
            <a:endParaRPr lang="en-AU" sz="1600" dirty="0" smtClean="0"/>
          </a:p>
          <a:p>
            <a:pPr>
              <a:spcBef>
                <a:spcPts val="600"/>
              </a:spcBef>
            </a:pPr>
            <a:endParaRPr lang="en-AU" sz="1600" dirty="0"/>
          </a:p>
        </p:txBody>
      </p:sp>
      <p:sp>
        <p:nvSpPr>
          <p:cNvPr id="5" name="Footer Placeholder 4"/>
          <p:cNvSpPr>
            <a:spLocks noGrp="1"/>
          </p:cNvSpPr>
          <p:nvPr>
            <p:ph type="ftr" sz="quarter" idx="10"/>
          </p:nvPr>
        </p:nvSpPr>
        <p:spPr/>
        <p:txBody>
          <a:bodyPr/>
          <a:lstStyle/>
          <a:p>
            <a:endParaRPr lang="en-AU" dirty="0">
              <a:solidFill>
                <a:srgbClr val="FFFFFF"/>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035806"/>
            <a:ext cx="4392488" cy="37045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6490" t="3663"/>
          <a:stretch/>
        </p:blipFill>
        <p:spPr bwMode="auto">
          <a:xfrm>
            <a:off x="4886000" y="1707654"/>
            <a:ext cx="2972713" cy="270812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2934934"/>
            <a:ext cx="3490791" cy="26299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598559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8570"/>
            <a:ext cx="9856850" cy="5452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0" name="Chart 19"/>
          <p:cNvGraphicFramePr>
            <a:graphicFrameLocks noGrp="1"/>
          </p:cNvGraphicFramePr>
          <p:nvPr>
            <p:extLst>
              <p:ext uri="{D42A27DB-BD31-4B8C-83A1-F6EECF244321}">
                <p14:modId xmlns:p14="http://schemas.microsoft.com/office/powerpoint/2010/main" val="2349776289"/>
              </p:ext>
            </p:extLst>
          </p:nvPr>
        </p:nvGraphicFramePr>
        <p:xfrm>
          <a:off x="0" y="1119281"/>
          <a:ext cx="3710941" cy="375672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AU" dirty="0" smtClean="0">
                <a:solidFill>
                  <a:schemeClr val="bg1"/>
                </a:solidFill>
              </a:rPr>
              <a:t>Data downloads in 2019</a:t>
            </a:r>
            <a:endParaRPr lang="en-AU" dirty="0">
              <a:solidFill>
                <a:schemeClr val="bg1"/>
              </a:solidFill>
            </a:endParaRPr>
          </a:p>
        </p:txBody>
      </p:sp>
      <p:sp>
        <p:nvSpPr>
          <p:cNvPr id="5" name="Footer Placeholder 4"/>
          <p:cNvSpPr>
            <a:spLocks noGrp="1"/>
          </p:cNvSpPr>
          <p:nvPr>
            <p:ph type="ftr" sz="quarter" idx="10"/>
          </p:nvPr>
        </p:nvSpPr>
        <p:spPr/>
        <p:txBody>
          <a:bodyPr/>
          <a:lstStyle/>
          <a:p>
            <a:endParaRPr lang="en-AU" dirty="0">
              <a:solidFill>
                <a:srgbClr val="FFFFFF"/>
              </a:solidFill>
            </a:endParaRPr>
          </a:p>
        </p:txBody>
      </p:sp>
      <p:sp>
        <p:nvSpPr>
          <p:cNvPr id="7" name="TextBox 6"/>
          <p:cNvSpPr txBox="1"/>
          <p:nvPr/>
        </p:nvSpPr>
        <p:spPr>
          <a:xfrm>
            <a:off x="3683226" y="2304894"/>
            <a:ext cx="936104" cy="369332"/>
          </a:xfrm>
          <a:prstGeom prst="rect">
            <a:avLst/>
          </a:prstGeom>
          <a:noFill/>
        </p:spPr>
        <p:txBody>
          <a:bodyPr wrap="square" rtlCol="0">
            <a:spAutoFit/>
          </a:bodyPr>
          <a:lstStyle/>
          <a:p>
            <a:r>
              <a:rPr lang="en-AU" b="1" dirty="0" smtClean="0">
                <a:solidFill>
                  <a:schemeClr val="bg1"/>
                </a:solidFill>
              </a:rPr>
              <a:t>MH370</a:t>
            </a:r>
            <a:endParaRPr lang="en-AU" b="1" dirty="0">
              <a:solidFill>
                <a:schemeClr val="bg1"/>
              </a:solidFill>
            </a:endParaRPr>
          </a:p>
        </p:txBody>
      </p:sp>
      <p:sp>
        <p:nvSpPr>
          <p:cNvPr id="12" name="TextBox 11"/>
          <p:cNvSpPr txBox="1"/>
          <p:nvPr/>
        </p:nvSpPr>
        <p:spPr>
          <a:xfrm>
            <a:off x="6804248" y="3930610"/>
            <a:ext cx="727550" cy="369332"/>
          </a:xfrm>
          <a:prstGeom prst="rect">
            <a:avLst/>
          </a:prstGeom>
          <a:noFill/>
        </p:spPr>
        <p:txBody>
          <a:bodyPr wrap="square" rtlCol="0">
            <a:spAutoFit/>
          </a:bodyPr>
          <a:lstStyle/>
          <a:p>
            <a:r>
              <a:rPr lang="en-AU" b="1" dirty="0" smtClean="0">
                <a:solidFill>
                  <a:schemeClr val="bg1"/>
                </a:solidFill>
              </a:rPr>
              <a:t>50 m</a:t>
            </a:r>
            <a:endParaRPr lang="en-AU" b="1" dirty="0">
              <a:solidFill>
                <a:schemeClr val="bg1"/>
              </a:solidFill>
            </a:endParaRPr>
          </a:p>
        </p:txBody>
      </p:sp>
      <p:sp>
        <p:nvSpPr>
          <p:cNvPr id="11" name="TextBox 10"/>
          <p:cNvSpPr txBox="1"/>
          <p:nvPr/>
        </p:nvSpPr>
        <p:spPr>
          <a:xfrm>
            <a:off x="8206932" y="411510"/>
            <a:ext cx="937068" cy="369332"/>
          </a:xfrm>
          <a:prstGeom prst="rect">
            <a:avLst/>
          </a:prstGeom>
          <a:noFill/>
        </p:spPr>
        <p:txBody>
          <a:bodyPr wrap="square" rtlCol="0">
            <a:spAutoFit/>
          </a:bodyPr>
          <a:lstStyle/>
          <a:p>
            <a:r>
              <a:rPr lang="en-AU" b="1" dirty="0" smtClean="0">
                <a:solidFill>
                  <a:schemeClr val="bg1"/>
                </a:solidFill>
              </a:rPr>
              <a:t>GBR</a:t>
            </a:r>
            <a:endParaRPr lang="en-AU" b="1" dirty="0">
              <a:solidFill>
                <a:schemeClr val="bg1"/>
              </a:solidFill>
            </a:endParaRPr>
          </a:p>
        </p:txBody>
      </p:sp>
      <p:sp>
        <p:nvSpPr>
          <p:cNvPr id="13" name="TextBox 12"/>
          <p:cNvSpPr txBox="1"/>
          <p:nvPr/>
        </p:nvSpPr>
        <p:spPr>
          <a:xfrm>
            <a:off x="5940152" y="258202"/>
            <a:ext cx="937068" cy="369332"/>
          </a:xfrm>
          <a:prstGeom prst="rect">
            <a:avLst/>
          </a:prstGeom>
          <a:noFill/>
        </p:spPr>
        <p:txBody>
          <a:bodyPr wrap="square" rtlCol="0">
            <a:spAutoFit/>
          </a:bodyPr>
          <a:lstStyle/>
          <a:p>
            <a:r>
              <a:rPr lang="en-AU" b="1" dirty="0" smtClean="0">
                <a:solidFill>
                  <a:schemeClr val="bg1"/>
                </a:solidFill>
              </a:rPr>
              <a:t>NT</a:t>
            </a:r>
            <a:endParaRPr lang="en-AU" b="1" dirty="0">
              <a:solidFill>
                <a:schemeClr val="bg1"/>
              </a:solidFill>
            </a:endParaRPr>
          </a:p>
        </p:txBody>
      </p:sp>
      <p:sp>
        <p:nvSpPr>
          <p:cNvPr id="14" name="TextBox 13"/>
          <p:cNvSpPr txBox="1"/>
          <p:nvPr/>
        </p:nvSpPr>
        <p:spPr>
          <a:xfrm>
            <a:off x="6292722" y="2619432"/>
            <a:ext cx="727550" cy="369332"/>
          </a:xfrm>
          <a:prstGeom prst="rect">
            <a:avLst/>
          </a:prstGeom>
          <a:noFill/>
        </p:spPr>
        <p:txBody>
          <a:bodyPr wrap="square" rtlCol="0">
            <a:spAutoFit/>
          </a:bodyPr>
          <a:lstStyle/>
          <a:p>
            <a:r>
              <a:rPr lang="en-AU" b="1" dirty="0" smtClean="0">
                <a:solidFill>
                  <a:schemeClr val="bg1"/>
                </a:solidFill>
              </a:rPr>
              <a:t>5 m</a:t>
            </a:r>
            <a:endParaRPr lang="en-AU" b="1" dirty="0">
              <a:solidFill>
                <a:schemeClr val="bg1"/>
              </a:solidFill>
            </a:endParaRPr>
          </a:p>
        </p:txBody>
      </p:sp>
      <p:sp>
        <p:nvSpPr>
          <p:cNvPr id="19" name="TextBox 18"/>
          <p:cNvSpPr txBox="1"/>
          <p:nvPr/>
        </p:nvSpPr>
        <p:spPr>
          <a:xfrm>
            <a:off x="897858" y="2135468"/>
            <a:ext cx="1225870" cy="369332"/>
          </a:xfrm>
          <a:prstGeom prst="rect">
            <a:avLst/>
          </a:prstGeom>
          <a:noFill/>
        </p:spPr>
        <p:txBody>
          <a:bodyPr wrap="square" rtlCol="0">
            <a:spAutoFit/>
          </a:bodyPr>
          <a:lstStyle/>
          <a:p>
            <a:r>
              <a:rPr lang="en-AU" b="1" u="sng" dirty="0" smtClean="0">
                <a:solidFill>
                  <a:schemeClr val="bg2">
                    <a:lumMod val="50000"/>
                  </a:schemeClr>
                </a:solidFill>
              </a:rPr>
              <a:t>1875</a:t>
            </a:r>
            <a:endParaRPr lang="en-AU" b="1" u="sng" dirty="0">
              <a:solidFill>
                <a:schemeClr val="bg2">
                  <a:lumMod val="50000"/>
                </a:schemeClr>
              </a:solidFill>
            </a:endParaRPr>
          </a:p>
        </p:txBody>
      </p:sp>
      <p:grpSp>
        <p:nvGrpSpPr>
          <p:cNvPr id="15" name="Group 14"/>
          <p:cNvGrpSpPr/>
          <p:nvPr/>
        </p:nvGrpSpPr>
        <p:grpSpPr>
          <a:xfrm>
            <a:off x="613901" y="1563638"/>
            <a:ext cx="1581835" cy="1451438"/>
            <a:chOff x="5615876" y="3494180"/>
            <a:chExt cx="1764435" cy="1658568"/>
          </a:xfrm>
        </p:grpSpPr>
        <p:pic>
          <p:nvPicPr>
            <p:cNvPr id="16" name="Picture 15">
              <a:extLst>
                <a:ext uri="{FF2B5EF4-FFF2-40B4-BE49-F238E27FC236}">
                  <a16:creationId xmlns:a16="http://schemas.microsoft.com/office/drawing/2014/main" id="{09CE545E-8F33-462C-B3CE-E1AA90ABFD9B}"/>
                </a:ext>
              </a:extLst>
            </p:cNvPr>
            <p:cNvPicPr>
              <a:picLocks noChangeAspect="1"/>
            </p:cNvPicPr>
            <p:nvPr/>
          </p:nvPicPr>
          <p:blipFill rotWithShape="1">
            <a:blip r:embed="rId4">
              <a:duotone>
                <a:schemeClr val="accent1">
                  <a:shade val="45000"/>
                  <a:satMod val="135000"/>
                </a:schemeClr>
                <a:prstClr val="white"/>
              </a:duotone>
            </a:blip>
            <a:srcRect l="19219" t="54980" r="38389" b="2169"/>
            <a:stretch/>
          </p:blipFill>
          <p:spPr>
            <a:xfrm>
              <a:off x="5615876" y="3494180"/>
              <a:ext cx="1764435" cy="1658568"/>
            </a:xfrm>
            <a:prstGeom prst="rect">
              <a:avLst/>
            </a:prstGeom>
          </p:spPr>
        </p:pic>
        <p:sp>
          <p:nvSpPr>
            <p:cNvPr id="17" name="TextBox 16"/>
            <p:cNvSpPr txBox="1"/>
            <p:nvPr/>
          </p:nvSpPr>
          <p:spPr>
            <a:xfrm>
              <a:off x="5850985" y="4026878"/>
              <a:ext cx="647108" cy="597887"/>
            </a:xfrm>
            <a:prstGeom prst="rect">
              <a:avLst/>
            </a:prstGeom>
            <a:noFill/>
          </p:spPr>
          <p:txBody>
            <a:bodyPr wrap="square" rtlCol="0">
              <a:spAutoFit/>
            </a:bodyPr>
            <a:lstStyle/>
            <a:p>
              <a:r>
                <a:rPr lang="en-AU" sz="1400" b="1" dirty="0" err="1" smtClean="0">
                  <a:solidFill>
                    <a:schemeClr val="bg1"/>
                  </a:solidFill>
                </a:rPr>
                <a:t>GeoTiff</a:t>
              </a:r>
              <a:endParaRPr lang="en-AU" sz="1400" b="1" dirty="0">
                <a:solidFill>
                  <a:schemeClr val="bg1"/>
                </a:solidFill>
              </a:endParaRPr>
            </a:p>
          </p:txBody>
        </p:sp>
        <p:sp>
          <p:nvSpPr>
            <p:cNvPr id="18" name="TextBox 17"/>
            <p:cNvSpPr txBox="1"/>
            <p:nvPr/>
          </p:nvSpPr>
          <p:spPr>
            <a:xfrm>
              <a:off x="6540650" y="3775951"/>
              <a:ext cx="679020" cy="597887"/>
            </a:xfrm>
            <a:prstGeom prst="rect">
              <a:avLst/>
            </a:prstGeom>
            <a:noFill/>
          </p:spPr>
          <p:txBody>
            <a:bodyPr wrap="square" rtlCol="0">
              <a:spAutoFit/>
            </a:bodyPr>
            <a:lstStyle/>
            <a:p>
              <a:r>
                <a:rPr lang="en-AU" sz="1400" b="1" dirty="0" err="1" smtClean="0">
                  <a:solidFill>
                    <a:schemeClr val="bg1"/>
                  </a:solidFill>
                </a:rPr>
                <a:t>ArcGrid</a:t>
              </a:r>
              <a:endParaRPr lang="en-AU" sz="1400" b="1" dirty="0">
                <a:solidFill>
                  <a:schemeClr val="bg1"/>
                </a:solidFill>
              </a:endParaRPr>
            </a:p>
          </p:txBody>
        </p:sp>
      </p:grpSp>
      <p:pic>
        <p:nvPicPr>
          <p:cNvPr id="21" name="Picture Placeholder 8">
            <a:extLst>
              <a:ext uri="{FF2B5EF4-FFF2-40B4-BE49-F238E27FC236}">
                <a16:creationId xmlns:a16="http://schemas.microsoft.com/office/drawing/2014/main" id="{F66FD883-9B5F-4FBC-9490-47BC24AF53B6}"/>
              </a:ext>
            </a:extLst>
          </p:cNvPr>
          <p:cNvPicPr>
            <a:picLocks noChangeAspect="1"/>
          </p:cNvPicPr>
          <p:nvPr/>
        </p:nvPicPr>
        <p:blipFill>
          <a:blip r:embed="rId5"/>
          <a:srcRect t="7200" b="7200"/>
          <a:stretch>
            <a:fillRect/>
          </a:stretch>
        </p:blipFill>
        <p:spPr>
          <a:xfrm>
            <a:off x="3939411" y="3762678"/>
            <a:ext cx="679919" cy="465256"/>
          </a:xfrm>
          <a:prstGeom prst="rect">
            <a:avLst/>
          </a:prstGeom>
        </p:spPr>
      </p:pic>
      <p:pic>
        <p:nvPicPr>
          <p:cNvPr id="22"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716016" y="3696754"/>
            <a:ext cx="1016020" cy="553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59179" y="4275187"/>
            <a:ext cx="1290672" cy="449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265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4837"/>
          <a:stretch/>
        </p:blipFill>
        <p:spPr bwMode="auto">
          <a:xfrm>
            <a:off x="5836475" y="13142"/>
            <a:ext cx="3285321" cy="2241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AU" dirty="0" smtClean="0"/>
              <a:t>New layers</a:t>
            </a:r>
            <a:endParaRPr lang="en-AU" dirty="0"/>
          </a:p>
        </p:txBody>
      </p:sp>
      <p:sp>
        <p:nvSpPr>
          <p:cNvPr id="5" name="Footer Placeholder 4"/>
          <p:cNvSpPr>
            <a:spLocks noGrp="1"/>
          </p:cNvSpPr>
          <p:nvPr>
            <p:ph type="ftr" sz="quarter" idx="10"/>
          </p:nvPr>
        </p:nvSpPr>
        <p:spPr/>
        <p:txBody>
          <a:bodyPr/>
          <a:lstStyle/>
          <a:p>
            <a:endParaRPr lang="en-AU" dirty="0">
              <a:solidFill>
                <a:srgbClr val="FFFFFF"/>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43479"/>
            <a:ext cx="3335798" cy="266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2843808" y="1707654"/>
            <a:ext cx="3188498" cy="2787774"/>
            <a:chOff x="4499992" y="1390174"/>
            <a:chExt cx="2987352" cy="2621736"/>
          </a:xfrm>
        </p:grpSpPr>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1390174"/>
              <a:ext cx="2987352" cy="2519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txBox="1">
              <a:spLocks/>
            </p:cNvSpPr>
            <p:nvPr/>
          </p:nvSpPr>
          <p:spPr>
            <a:xfrm>
              <a:off x="4499992" y="3456713"/>
              <a:ext cx="1985392" cy="555197"/>
            </a:xfrm>
            <a:prstGeom prst="rect">
              <a:avLst/>
            </a:prstGeom>
          </p:spPr>
          <p:txBody>
            <a:bodyPr/>
            <a:lstStyle>
              <a:lvl1pPr algn="l" rtl="0" fontAlgn="base">
                <a:spcBef>
                  <a:spcPct val="50000"/>
                </a:spcBef>
                <a:spcAft>
                  <a:spcPct val="0"/>
                </a:spcAft>
                <a:defRPr sz="1800">
                  <a:solidFill>
                    <a:srgbClr val="4D4D4D"/>
                  </a:solidFill>
                  <a:latin typeface="+mn-lt"/>
                  <a:ea typeface="+mn-ea"/>
                  <a:cs typeface="+mn-cs"/>
                </a:defRPr>
              </a:lvl1pPr>
              <a:lvl2pPr marL="447675" indent="-268288" algn="l" rtl="0" fontAlgn="base">
                <a:spcBef>
                  <a:spcPct val="50000"/>
                </a:spcBef>
                <a:spcAft>
                  <a:spcPct val="0"/>
                </a:spcAft>
                <a:buChar char="•"/>
                <a:defRPr sz="1800">
                  <a:solidFill>
                    <a:srgbClr val="4D4D4D"/>
                  </a:solidFill>
                  <a:latin typeface="+mn-lt"/>
                </a:defRPr>
              </a:lvl2pPr>
              <a:lvl3pPr marL="895350" indent="-268288" algn="l" rtl="0" fontAlgn="base">
                <a:spcBef>
                  <a:spcPct val="25000"/>
                </a:spcBef>
                <a:spcAft>
                  <a:spcPct val="0"/>
                </a:spcAft>
                <a:buFont typeface="Arial" charset="0"/>
                <a:buChar char="–"/>
                <a:defRPr sz="1600">
                  <a:solidFill>
                    <a:srgbClr val="4D4D4D"/>
                  </a:solidFill>
                  <a:latin typeface="+mn-lt"/>
                </a:defRPr>
              </a:lvl3pPr>
              <a:lvl4pPr marL="1350963" indent="-271463" algn="l" rtl="0" fontAlgn="base">
                <a:spcBef>
                  <a:spcPct val="25000"/>
                </a:spcBef>
                <a:spcAft>
                  <a:spcPct val="0"/>
                </a:spcAft>
                <a:buChar char="•"/>
                <a:defRPr sz="1600">
                  <a:solidFill>
                    <a:srgbClr val="4D4D4D"/>
                  </a:solidFill>
                  <a:latin typeface="+mn-lt"/>
                </a:defRPr>
              </a:lvl4pPr>
              <a:lvl5pPr marL="1792288" indent="-261938" algn="l" rtl="0" fontAlgn="base">
                <a:spcBef>
                  <a:spcPct val="25000"/>
                </a:spcBef>
                <a:spcAft>
                  <a:spcPct val="0"/>
                </a:spcAft>
                <a:buFont typeface="Arial" charset="0"/>
                <a:buChar char="–"/>
                <a:defRPr sz="1600">
                  <a:solidFill>
                    <a:srgbClr val="4D4D4D"/>
                  </a:solidFill>
                  <a:latin typeface="+mn-lt"/>
                </a:defRPr>
              </a:lvl5pPr>
              <a:lvl6pPr marL="2249488" indent="-261938" algn="l" rtl="0" fontAlgn="base">
                <a:spcBef>
                  <a:spcPct val="25000"/>
                </a:spcBef>
                <a:spcAft>
                  <a:spcPct val="0"/>
                </a:spcAft>
                <a:buFont typeface="Arial" charset="0"/>
                <a:buChar char="–"/>
                <a:defRPr sz="2000">
                  <a:solidFill>
                    <a:schemeClr val="bg1"/>
                  </a:solidFill>
                  <a:latin typeface="+mn-lt"/>
                </a:defRPr>
              </a:lvl6pPr>
              <a:lvl7pPr marL="2706688" indent="-261938" algn="l" rtl="0" fontAlgn="base">
                <a:spcBef>
                  <a:spcPct val="25000"/>
                </a:spcBef>
                <a:spcAft>
                  <a:spcPct val="0"/>
                </a:spcAft>
                <a:buFont typeface="Arial" charset="0"/>
                <a:buChar char="–"/>
                <a:defRPr sz="2000">
                  <a:solidFill>
                    <a:schemeClr val="bg1"/>
                  </a:solidFill>
                  <a:latin typeface="+mn-lt"/>
                </a:defRPr>
              </a:lvl7pPr>
              <a:lvl8pPr marL="3163888" indent="-261938" algn="l" rtl="0" fontAlgn="base">
                <a:spcBef>
                  <a:spcPct val="25000"/>
                </a:spcBef>
                <a:spcAft>
                  <a:spcPct val="0"/>
                </a:spcAft>
                <a:buFont typeface="Arial" charset="0"/>
                <a:buChar char="–"/>
                <a:defRPr sz="2000">
                  <a:solidFill>
                    <a:schemeClr val="bg1"/>
                  </a:solidFill>
                  <a:latin typeface="+mn-lt"/>
                </a:defRPr>
              </a:lvl8pPr>
              <a:lvl9pPr marL="3621088" indent="-261938" algn="l" rtl="0" fontAlgn="base">
                <a:spcBef>
                  <a:spcPct val="25000"/>
                </a:spcBef>
                <a:spcAft>
                  <a:spcPct val="0"/>
                </a:spcAft>
                <a:buFont typeface="Arial" charset="0"/>
                <a:buChar char="–"/>
                <a:defRPr sz="2000">
                  <a:solidFill>
                    <a:schemeClr val="bg1"/>
                  </a:solidFill>
                  <a:latin typeface="+mn-lt"/>
                </a:defRPr>
              </a:lvl9pPr>
            </a:lstStyle>
            <a:p>
              <a:pPr eaLnBrk="1" hangingPunct="1"/>
              <a:r>
                <a:rPr lang="en-AU" sz="1600" b="1" kern="0" dirty="0" smtClean="0">
                  <a:solidFill>
                    <a:schemeClr val="bg1"/>
                  </a:solidFill>
                </a:rPr>
                <a:t>Geomorphology</a:t>
              </a:r>
            </a:p>
          </p:txBody>
        </p:sp>
      </p:grpSp>
      <p:grpSp>
        <p:nvGrpSpPr>
          <p:cNvPr id="6" name="Group 5"/>
          <p:cNvGrpSpPr/>
          <p:nvPr/>
        </p:nvGrpSpPr>
        <p:grpSpPr>
          <a:xfrm>
            <a:off x="5834571" y="2563409"/>
            <a:ext cx="3335799" cy="2592956"/>
            <a:chOff x="5443831" y="1125952"/>
            <a:chExt cx="3335799" cy="2592956"/>
          </a:xfrm>
        </p:grpSpPr>
        <p:pic>
          <p:nvPicPr>
            <p:cNvPr id="512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b="7447"/>
            <a:stretch/>
          </p:blipFill>
          <p:spPr bwMode="auto">
            <a:xfrm>
              <a:off x="5443832" y="1125952"/>
              <a:ext cx="3335798" cy="2592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txBox="1">
              <a:spLocks/>
            </p:cNvSpPr>
            <p:nvPr/>
          </p:nvSpPr>
          <p:spPr>
            <a:xfrm>
              <a:off x="5443831" y="3219822"/>
              <a:ext cx="1909553" cy="475412"/>
            </a:xfrm>
            <a:prstGeom prst="rect">
              <a:avLst/>
            </a:prstGeom>
          </p:spPr>
          <p:txBody>
            <a:bodyPr/>
            <a:lstStyle>
              <a:lvl1pPr algn="l" rtl="0" fontAlgn="base">
                <a:spcBef>
                  <a:spcPct val="50000"/>
                </a:spcBef>
                <a:spcAft>
                  <a:spcPct val="0"/>
                </a:spcAft>
                <a:defRPr sz="1800">
                  <a:solidFill>
                    <a:srgbClr val="4D4D4D"/>
                  </a:solidFill>
                  <a:latin typeface="+mn-lt"/>
                  <a:ea typeface="+mn-ea"/>
                  <a:cs typeface="+mn-cs"/>
                </a:defRPr>
              </a:lvl1pPr>
              <a:lvl2pPr marL="447675" indent="-268288" algn="l" rtl="0" fontAlgn="base">
                <a:spcBef>
                  <a:spcPct val="50000"/>
                </a:spcBef>
                <a:spcAft>
                  <a:spcPct val="0"/>
                </a:spcAft>
                <a:buChar char="•"/>
                <a:defRPr sz="1800">
                  <a:solidFill>
                    <a:srgbClr val="4D4D4D"/>
                  </a:solidFill>
                  <a:latin typeface="+mn-lt"/>
                </a:defRPr>
              </a:lvl2pPr>
              <a:lvl3pPr marL="895350" indent="-268288" algn="l" rtl="0" fontAlgn="base">
                <a:spcBef>
                  <a:spcPct val="25000"/>
                </a:spcBef>
                <a:spcAft>
                  <a:spcPct val="0"/>
                </a:spcAft>
                <a:buFont typeface="Arial" charset="0"/>
                <a:buChar char="–"/>
                <a:defRPr sz="1600">
                  <a:solidFill>
                    <a:srgbClr val="4D4D4D"/>
                  </a:solidFill>
                  <a:latin typeface="+mn-lt"/>
                </a:defRPr>
              </a:lvl3pPr>
              <a:lvl4pPr marL="1350963" indent="-271463" algn="l" rtl="0" fontAlgn="base">
                <a:spcBef>
                  <a:spcPct val="25000"/>
                </a:spcBef>
                <a:spcAft>
                  <a:spcPct val="0"/>
                </a:spcAft>
                <a:buChar char="•"/>
                <a:defRPr sz="1600">
                  <a:solidFill>
                    <a:srgbClr val="4D4D4D"/>
                  </a:solidFill>
                  <a:latin typeface="+mn-lt"/>
                </a:defRPr>
              </a:lvl4pPr>
              <a:lvl5pPr marL="1792288" indent="-261938" algn="l" rtl="0" fontAlgn="base">
                <a:spcBef>
                  <a:spcPct val="25000"/>
                </a:spcBef>
                <a:spcAft>
                  <a:spcPct val="0"/>
                </a:spcAft>
                <a:buFont typeface="Arial" charset="0"/>
                <a:buChar char="–"/>
                <a:defRPr sz="1600">
                  <a:solidFill>
                    <a:srgbClr val="4D4D4D"/>
                  </a:solidFill>
                  <a:latin typeface="+mn-lt"/>
                </a:defRPr>
              </a:lvl5pPr>
              <a:lvl6pPr marL="2249488" indent="-261938" algn="l" rtl="0" fontAlgn="base">
                <a:spcBef>
                  <a:spcPct val="25000"/>
                </a:spcBef>
                <a:spcAft>
                  <a:spcPct val="0"/>
                </a:spcAft>
                <a:buFont typeface="Arial" charset="0"/>
                <a:buChar char="–"/>
                <a:defRPr sz="2000">
                  <a:solidFill>
                    <a:schemeClr val="bg1"/>
                  </a:solidFill>
                  <a:latin typeface="+mn-lt"/>
                </a:defRPr>
              </a:lvl6pPr>
              <a:lvl7pPr marL="2706688" indent="-261938" algn="l" rtl="0" fontAlgn="base">
                <a:spcBef>
                  <a:spcPct val="25000"/>
                </a:spcBef>
                <a:spcAft>
                  <a:spcPct val="0"/>
                </a:spcAft>
                <a:buFont typeface="Arial" charset="0"/>
                <a:buChar char="–"/>
                <a:defRPr sz="2000">
                  <a:solidFill>
                    <a:schemeClr val="bg1"/>
                  </a:solidFill>
                  <a:latin typeface="+mn-lt"/>
                </a:defRPr>
              </a:lvl7pPr>
              <a:lvl8pPr marL="3163888" indent="-261938" algn="l" rtl="0" fontAlgn="base">
                <a:spcBef>
                  <a:spcPct val="25000"/>
                </a:spcBef>
                <a:spcAft>
                  <a:spcPct val="0"/>
                </a:spcAft>
                <a:buFont typeface="Arial" charset="0"/>
                <a:buChar char="–"/>
                <a:defRPr sz="2000">
                  <a:solidFill>
                    <a:schemeClr val="bg1"/>
                  </a:solidFill>
                  <a:latin typeface="+mn-lt"/>
                </a:defRPr>
              </a:lvl8pPr>
              <a:lvl9pPr marL="3621088" indent="-261938" algn="l" rtl="0" fontAlgn="base">
                <a:spcBef>
                  <a:spcPct val="25000"/>
                </a:spcBef>
                <a:spcAft>
                  <a:spcPct val="0"/>
                </a:spcAft>
                <a:buFont typeface="Arial" charset="0"/>
                <a:buChar char="–"/>
                <a:defRPr sz="2000">
                  <a:solidFill>
                    <a:schemeClr val="bg1"/>
                  </a:solidFill>
                  <a:latin typeface="+mn-lt"/>
                </a:defRPr>
              </a:lvl9pPr>
            </a:lstStyle>
            <a:p>
              <a:pPr eaLnBrk="1" hangingPunct="1"/>
              <a:r>
                <a:rPr lang="en-AU" sz="1600" b="1" kern="0" dirty="0" smtClean="0">
                  <a:solidFill>
                    <a:schemeClr val="bg1"/>
                  </a:solidFill>
                </a:rPr>
                <a:t>Sediments</a:t>
              </a:r>
              <a:endParaRPr lang="en-AU" sz="1600" b="1" kern="0" dirty="0">
                <a:solidFill>
                  <a:schemeClr val="bg1"/>
                </a:solidFill>
              </a:endParaRPr>
            </a:p>
          </p:txBody>
        </p:sp>
      </p:grpSp>
      <p:sp>
        <p:nvSpPr>
          <p:cNvPr id="3" name="Content Placeholder 2"/>
          <p:cNvSpPr>
            <a:spLocks noGrp="1"/>
          </p:cNvSpPr>
          <p:nvPr>
            <p:ph idx="1"/>
          </p:nvPr>
        </p:nvSpPr>
        <p:spPr>
          <a:xfrm>
            <a:off x="0" y="2602023"/>
            <a:ext cx="2880320" cy="977839"/>
          </a:xfrm>
        </p:spPr>
        <p:txBody>
          <a:bodyPr/>
          <a:lstStyle/>
          <a:p>
            <a:pPr>
              <a:spcBef>
                <a:spcPts val="400"/>
              </a:spcBef>
            </a:pPr>
            <a:r>
              <a:rPr lang="en-AU" sz="1600" b="1" dirty="0" smtClean="0">
                <a:solidFill>
                  <a:schemeClr val="bg1"/>
                </a:solidFill>
              </a:rPr>
              <a:t>EEZ</a:t>
            </a:r>
          </a:p>
          <a:p>
            <a:pPr>
              <a:spcBef>
                <a:spcPts val="400"/>
              </a:spcBef>
            </a:pPr>
            <a:r>
              <a:rPr lang="en-AU" sz="1600" b="1" dirty="0">
                <a:solidFill>
                  <a:schemeClr val="bg1"/>
                </a:solidFill>
              </a:rPr>
              <a:t>Offshore Marine Parks</a:t>
            </a:r>
          </a:p>
          <a:p>
            <a:pPr>
              <a:spcBef>
                <a:spcPts val="400"/>
              </a:spcBef>
            </a:pPr>
            <a:r>
              <a:rPr lang="en-AU" sz="1600" b="1" dirty="0" smtClean="0">
                <a:solidFill>
                  <a:schemeClr val="bg1"/>
                </a:solidFill>
              </a:rPr>
              <a:t>State Areas (OPGGS)</a:t>
            </a:r>
            <a:endParaRPr lang="en-AU" sz="1600" b="1" dirty="0">
              <a:solidFill>
                <a:schemeClr val="bg1"/>
              </a:solidFill>
            </a:endParaRPr>
          </a:p>
        </p:txBody>
      </p:sp>
    </p:spTree>
    <p:extLst>
      <p:ext uri="{BB962C8B-B14F-4D97-AF65-F5344CB8AC3E}">
        <p14:creationId xmlns:p14="http://schemas.microsoft.com/office/powerpoint/2010/main" val="18618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Upcoming – Sediment data analytics</a:t>
            </a:r>
            <a:endParaRPr lang="en-AU" dirty="0"/>
          </a:p>
        </p:txBody>
      </p:sp>
      <p:sp>
        <p:nvSpPr>
          <p:cNvPr id="3" name="Content Placeholder 2"/>
          <p:cNvSpPr>
            <a:spLocks noGrp="1"/>
          </p:cNvSpPr>
          <p:nvPr>
            <p:ph idx="1"/>
          </p:nvPr>
        </p:nvSpPr>
        <p:spPr/>
        <p:txBody>
          <a:bodyPr/>
          <a:lstStyle/>
          <a:p>
            <a:endParaRPr lang="en-AU"/>
          </a:p>
        </p:txBody>
      </p:sp>
      <p:sp>
        <p:nvSpPr>
          <p:cNvPr id="4" name="Content Placeholder 3"/>
          <p:cNvSpPr>
            <a:spLocks noGrp="1"/>
          </p:cNvSpPr>
          <p:nvPr>
            <p:ph idx="11"/>
          </p:nvPr>
        </p:nvSpPr>
        <p:spPr/>
        <p:txBody>
          <a:bodyPr/>
          <a:lstStyle/>
          <a:p>
            <a:endParaRPr lang="en-AU"/>
          </a:p>
        </p:txBody>
      </p:sp>
      <p:sp>
        <p:nvSpPr>
          <p:cNvPr id="5" name="Footer Placeholder 4"/>
          <p:cNvSpPr>
            <a:spLocks noGrp="1"/>
          </p:cNvSpPr>
          <p:nvPr>
            <p:ph type="ftr" sz="quarter" idx="10"/>
          </p:nvPr>
        </p:nvSpPr>
        <p:spPr/>
        <p:txBody>
          <a:bodyPr/>
          <a:lstStyle/>
          <a:p>
            <a:endParaRPr lang="en-AU" dirty="0">
              <a:solidFill>
                <a:srgbClr val="FFFFFF"/>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8" y="915566"/>
            <a:ext cx="9175471"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06419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Upcoming - </a:t>
            </a:r>
            <a:r>
              <a:rPr lang="en-AU" dirty="0"/>
              <a:t>Sediment data analytics</a:t>
            </a:r>
          </a:p>
        </p:txBody>
      </p:sp>
      <p:sp>
        <p:nvSpPr>
          <p:cNvPr id="3" name="Content Placeholder 2"/>
          <p:cNvSpPr>
            <a:spLocks noGrp="1"/>
          </p:cNvSpPr>
          <p:nvPr>
            <p:ph idx="1"/>
          </p:nvPr>
        </p:nvSpPr>
        <p:spPr/>
        <p:txBody>
          <a:bodyPr/>
          <a:lstStyle/>
          <a:p>
            <a:endParaRPr lang="en-AU"/>
          </a:p>
        </p:txBody>
      </p:sp>
      <p:sp>
        <p:nvSpPr>
          <p:cNvPr id="4" name="Content Placeholder 3"/>
          <p:cNvSpPr>
            <a:spLocks noGrp="1"/>
          </p:cNvSpPr>
          <p:nvPr>
            <p:ph idx="11"/>
          </p:nvPr>
        </p:nvSpPr>
        <p:spPr/>
        <p:txBody>
          <a:bodyPr/>
          <a:lstStyle/>
          <a:p>
            <a:endParaRPr lang="en-AU"/>
          </a:p>
        </p:txBody>
      </p:sp>
      <p:sp>
        <p:nvSpPr>
          <p:cNvPr id="5" name="Footer Placeholder 4"/>
          <p:cNvSpPr>
            <a:spLocks noGrp="1"/>
          </p:cNvSpPr>
          <p:nvPr>
            <p:ph type="ftr" sz="quarter" idx="10"/>
          </p:nvPr>
        </p:nvSpPr>
        <p:spPr/>
        <p:txBody>
          <a:bodyPr/>
          <a:lstStyle/>
          <a:p>
            <a:endParaRPr lang="en-AU" dirty="0">
              <a:solidFill>
                <a:srgbClr val="FFFFFF"/>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95" y="777717"/>
            <a:ext cx="9156395" cy="4252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3352" y="983103"/>
            <a:ext cx="2916800" cy="4039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983102"/>
            <a:ext cx="2936960" cy="4031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237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7E607-67F8-448C-A53F-B6EC5CD9EA05}"/>
              </a:ext>
            </a:extLst>
          </p:cNvPr>
          <p:cNvSpPr>
            <a:spLocks noGrp="1"/>
          </p:cNvSpPr>
          <p:nvPr>
            <p:ph type="title"/>
          </p:nvPr>
        </p:nvSpPr>
        <p:spPr/>
        <p:txBody>
          <a:bodyPr/>
          <a:lstStyle/>
          <a:p>
            <a:r>
              <a:rPr lang="en-AU" dirty="0"/>
              <a:t>Tools, Guidelines and </a:t>
            </a:r>
            <a:r>
              <a:rPr lang="en-AU" dirty="0" smtClean="0"/>
              <a:t>Standards</a:t>
            </a:r>
            <a:endParaRPr lang="en-AU" dirty="0"/>
          </a:p>
        </p:txBody>
      </p:sp>
      <p:sp>
        <p:nvSpPr>
          <p:cNvPr id="3" name="Content Placeholder 2">
            <a:extLst>
              <a:ext uri="{FF2B5EF4-FFF2-40B4-BE49-F238E27FC236}">
                <a16:creationId xmlns:a16="http://schemas.microsoft.com/office/drawing/2014/main" id="{3E9E4BD2-B00C-4D7C-A144-1775967E1B81}"/>
              </a:ext>
            </a:extLst>
          </p:cNvPr>
          <p:cNvSpPr>
            <a:spLocks noGrp="1"/>
          </p:cNvSpPr>
          <p:nvPr>
            <p:ph idx="1"/>
          </p:nvPr>
        </p:nvSpPr>
        <p:spPr>
          <a:xfrm>
            <a:off x="107504" y="933846"/>
            <a:ext cx="1872208" cy="3798144"/>
          </a:xfrm>
        </p:spPr>
        <p:txBody>
          <a:bodyPr/>
          <a:lstStyle/>
          <a:p>
            <a:pPr algn="ctr"/>
            <a:r>
              <a:rPr lang="en-AU" b="1" dirty="0" smtClean="0">
                <a:solidFill>
                  <a:schemeClr val="tx2">
                    <a:lumMod val="50000"/>
                  </a:schemeClr>
                </a:solidFill>
              </a:rPr>
              <a:t>Guidelines development</a:t>
            </a:r>
            <a:endParaRPr lang="en-AU" b="1" dirty="0">
              <a:solidFill>
                <a:schemeClr val="tx2">
                  <a:lumMod val="50000"/>
                </a:schemeClr>
              </a:solidFill>
            </a:endParaRPr>
          </a:p>
        </p:txBody>
      </p:sp>
      <p:sp>
        <p:nvSpPr>
          <p:cNvPr id="5" name="Footer Placeholder 4">
            <a:extLst>
              <a:ext uri="{FF2B5EF4-FFF2-40B4-BE49-F238E27FC236}">
                <a16:creationId xmlns:a16="http://schemas.microsoft.com/office/drawing/2014/main" id="{A4114AB1-4ABA-4E2C-9389-DF350938B69B}"/>
              </a:ext>
            </a:extLst>
          </p:cNvPr>
          <p:cNvSpPr>
            <a:spLocks noGrp="1"/>
          </p:cNvSpPr>
          <p:nvPr>
            <p:ph type="ftr" sz="quarter" idx="10"/>
          </p:nvPr>
        </p:nvSpPr>
        <p:spPr/>
        <p:txBody>
          <a:bodyPr/>
          <a:lstStyle/>
          <a:p>
            <a:r>
              <a:rPr lang="en-AU" dirty="0">
                <a:solidFill>
                  <a:srgbClr val="FFFFFF"/>
                </a:solidFill>
              </a:rPr>
              <a:t> </a:t>
            </a:r>
          </a:p>
        </p:txBody>
      </p:sp>
      <p:pic>
        <p:nvPicPr>
          <p:cNvPr id="6" name="Picture 5"/>
          <p:cNvPicPr>
            <a:picLocks noChangeAspect="1"/>
          </p:cNvPicPr>
          <p:nvPr/>
        </p:nvPicPr>
        <p:blipFill>
          <a:blip r:embed="rId2"/>
          <a:stretch>
            <a:fillRect/>
          </a:stretch>
        </p:blipFill>
        <p:spPr>
          <a:xfrm>
            <a:off x="353677" y="1832356"/>
            <a:ext cx="1426125" cy="2010408"/>
          </a:xfrm>
          <a:prstGeom prst="rect">
            <a:avLst/>
          </a:prstGeom>
        </p:spPr>
      </p:pic>
      <p:grpSp>
        <p:nvGrpSpPr>
          <p:cNvPr id="7" name="Group 6"/>
          <p:cNvGrpSpPr/>
          <p:nvPr/>
        </p:nvGrpSpPr>
        <p:grpSpPr>
          <a:xfrm>
            <a:off x="2482437" y="1832356"/>
            <a:ext cx="2151226" cy="2010408"/>
            <a:chOff x="4788024" y="1707654"/>
            <a:chExt cx="3600400" cy="2882654"/>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1707654"/>
              <a:ext cx="3600400" cy="28826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7500" y="1779663"/>
              <a:ext cx="698958"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 name="Content Placeholder 3"/>
          <p:cNvSpPr>
            <a:spLocks noGrp="1"/>
          </p:cNvSpPr>
          <p:nvPr>
            <p:ph idx="11"/>
          </p:nvPr>
        </p:nvSpPr>
        <p:spPr>
          <a:xfrm>
            <a:off x="2627784" y="933846"/>
            <a:ext cx="1877354" cy="1106984"/>
          </a:xfrm>
        </p:spPr>
        <p:txBody>
          <a:bodyPr/>
          <a:lstStyle/>
          <a:p>
            <a:pPr algn="ctr"/>
            <a:r>
              <a:rPr lang="en-AU" b="1" dirty="0">
                <a:solidFill>
                  <a:schemeClr val="tx2">
                    <a:lumMod val="50000"/>
                  </a:schemeClr>
                </a:solidFill>
              </a:rPr>
              <a:t>B</a:t>
            </a:r>
            <a:r>
              <a:rPr lang="en-AU" b="1" dirty="0" smtClean="0">
                <a:solidFill>
                  <a:schemeClr val="tx2">
                    <a:lumMod val="50000"/>
                  </a:schemeClr>
                </a:solidFill>
              </a:rPr>
              <a:t>athymetry </a:t>
            </a:r>
            <a:r>
              <a:rPr lang="en-AU" b="1" dirty="0">
                <a:solidFill>
                  <a:schemeClr val="tx2">
                    <a:lumMod val="50000"/>
                  </a:schemeClr>
                </a:solidFill>
              </a:rPr>
              <a:t>priority map</a:t>
            </a:r>
          </a:p>
          <a:p>
            <a:pPr algn="ctr"/>
            <a:endParaRPr lang="en-AU" b="1" dirty="0">
              <a:solidFill>
                <a:schemeClr val="tx2">
                  <a:lumMod val="50000"/>
                </a:schemeClr>
              </a:solidFill>
            </a:endParaRPr>
          </a:p>
        </p:txBody>
      </p:sp>
      <p:pic>
        <p:nvPicPr>
          <p:cNvPr id="1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921"/>
          <a:stretch/>
        </p:blipFill>
        <p:spPr bwMode="auto">
          <a:xfrm>
            <a:off x="5148064" y="1686606"/>
            <a:ext cx="3590017" cy="2301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2"/>
          <p:cNvSpPr txBox="1">
            <a:spLocks/>
          </p:cNvSpPr>
          <p:nvPr/>
        </p:nvSpPr>
        <p:spPr>
          <a:xfrm>
            <a:off x="5965791" y="933846"/>
            <a:ext cx="1954561" cy="1440160"/>
          </a:xfrm>
          <a:prstGeom prst="rect">
            <a:avLst/>
          </a:prstGeom>
        </p:spPr>
        <p:txBody>
          <a:bodyPr/>
          <a:lstStyle>
            <a:lvl1pPr algn="l" rtl="0" fontAlgn="base">
              <a:spcBef>
                <a:spcPct val="50000"/>
              </a:spcBef>
              <a:spcAft>
                <a:spcPct val="0"/>
              </a:spcAft>
              <a:defRPr sz="1800">
                <a:solidFill>
                  <a:srgbClr val="4D4D4D"/>
                </a:solidFill>
                <a:latin typeface="+mn-lt"/>
                <a:ea typeface="+mn-ea"/>
                <a:cs typeface="+mn-cs"/>
              </a:defRPr>
            </a:lvl1pPr>
            <a:lvl2pPr marL="447675" indent="-268288" algn="l" rtl="0" fontAlgn="base">
              <a:spcBef>
                <a:spcPct val="50000"/>
              </a:spcBef>
              <a:spcAft>
                <a:spcPct val="0"/>
              </a:spcAft>
              <a:buChar char="•"/>
              <a:defRPr sz="1800">
                <a:solidFill>
                  <a:srgbClr val="4D4D4D"/>
                </a:solidFill>
                <a:latin typeface="+mn-lt"/>
              </a:defRPr>
            </a:lvl2pPr>
            <a:lvl3pPr marL="895350" indent="-268288" algn="l" rtl="0" fontAlgn="base">
              <a:spcBef>
                <a:spcPct val="25000"/>
              </a:spcBef>
              <a:spcAft>
                <a:spcPct val="0"/>
              </a:spcAft>
              <a:buFont typeface="Arial" charset="0"/>
              <a:buChar char="–"/>
              <a:defRPr sz="1600">
                <a:solidFill>
                  <a:srgbClr val="4D4D4D"/>
                </a:solidFill>
                <a:latin typeface="+mn-lt"/>
              </a:defRPr>
            </a:lvl3pPr>
            <a:lvl4pPr marL="1350963" indent="-271463" algn="l" rtl="0" fontAlgn="base">
              <a:spcBef>
                <a:spcPct val="25000"/>
              </a:spcBef>
              <a:spcAft>
                <a:spcPct val="0"/>
              </a:spcAft>
              <a:buChar char="•"/>
              <a:defRPr sz="1600">
                <a:solidFill>
                  <a:srgbClr val="4D4D4D"/>
                </a:solidFill>
                <a:latin typeface="+mn-lt"/>
              </a:defRPr>
            </a:lvl4pPr>
            <a:lvl5pPr marL="1792288" indent="-261938" algn="l" rtl="0" fontAlgn="base">
              <a:spcBef>
                <a:spcPct val="25000"/>
              </a:spcBef>
              <a:spcAft>
                <a:spcPct val="0"/>
              </a:spcAft>
              <a:buFont typeface="Arial" charset="0"/>
              <a:buChar char="–"/>
              <a:defRPr sz="1600">
                <a:solidFill>
                  <a:srgbClr val="4D4D4D"/>
                </a:solidFill>
                <a:latin typeface="+mn-lt"/>
              </a:defRPr>
            </a:lvl5pPr>
            <a:lvl6pPr marL="2249488" indent="-261938" algn="l" rtl="0" fontAlgn="base">
              <a:spcBef>
                <a:spcPct val="25000"/>
              </a:spcBef>
              <a:spcAft>
                <a:spcPct val="0"/>
              </a:spcAft>
              <a:buFont typeface="Arial" charset="0"/>
              <a:buChar char="–"/>
              <a:defRPr sz="2000">
                <a:solidFill>
                  <a:schemeClr val="bg1"/>
                </a:solidFill>
                <a:latin typeface="+mn-lt"/>
              </a:defRPr>
            </a:lvl6pPr>
            <a:lvl7pPr marL="2706688" indent="-261938" algn="l" rtl="0" fontAlgn="base">
              <a:spcBef>
                <a:spcPct val="25000"/>
              </a:spcBef>
              <a:spcAft>
                <a:spcPct val="0"/>
              </a:spcAft>
              <a:buFont typeface="Arial" charset="0"/>
              <a:buChar char="–"/>
              <a:defRPr sz="2000">
                <a:solidFill>
                  <a:schemeClr val="bg1"/>
                </a:solidFill>
                <a:latin typeface="+mn-lt"/>
              </a:defRPr>
            </a:lvl7pPr>
            <a:lvl8pPr marL="3163888" indent="-261938" algn="l" rtl="0" fontAlgn="base">
              <a:spcBef>
                <a:spcPct val="25000"/>
              </a:spcBef>
              <a:spcAft>
                <a:spcPct val="0"/>
              </a:spcAft>
              <a:buFont typeface="Arial" charset="0"/>
              <a:buChar char="–"/>
              <a:defRPr sz="2000">
                <a:solidFill>
                  <a:schemeClr val="bg1"/>
                </a:solidFill>
                <a:latin typeface="+mn-lt"/>
              </a:defRPr>
            </a:lvl8pPr>
            <a:lvl9pPr marL="3621088" indent="-261938" algn="l" rtl="0" fontAlgn="base">
              <a:spcBef>
                <a:spcPct val="25000"/>
              </a:spcBef>
              <a:spcAft>
                <a:spcPct val="0"/>
              </a:spcAft>
              <a:buFont typeface="Arial" charset="0"/>
              <a:buChar char="–"/>
              <a:defRPr sz="2000">
                <a:solidFill>
                  <a:schemeClr val="bg1"/>
                </a:solidFill>
                <a:latin typeface="+mn-lt"/>
              </a:defRPr>
            </a:lvl9pPr>
          </a:lstStyle>
          <a:p>
            <a:pPr algn="ctr" eaLnBrk="1" hangingPunct="1"/>
            <a:r>
              <a:rPr lang="en-AU" b="1" kern="0" dirty="0" smtClean="0">
                <a:solidFill>
                  <a:schemeClr val="tx2">
                    <a:lumMod val="50000"/>
                  </a:schemeClr>
                </a:solidFill>
              </a:rPr>
              <a:t>Upcoming survey register</a:t>
            </a:r>
          </a:p>
          <a:p>
            <a:pPr algn="ctr" eaLnBrk="1" hangingPunct="1"/>
            <a:endParaRPr lang="en-AU" sz="1600" kern="0" dirty="0"/>
          </a:p>
        </p:txBody>
      </p:sp>
      <p:sp>
        <p:nvSpPr>
          <p:cNvPr id="12" name="Content Placeholder 2">
            <a:extLst>
              <a:ext uri="{FF2B5EF4-FFF2-40B4-BE49-F238E27FC236}">
                <a16:creationId xmlns:a16="http://schemas.microsoft.com/office/drawing/2014/main" id="{3E9E4BD2-B00C-4D7C-A144-1775967E1B81}"/>
              </a:ext>
            </a:extLst>
          </p:cNvPr>
          <p:cNvSpPr txBox="1">
            <a:spLocks/>
          </p:cNvSpPr>
          <p:nvPr/>
        </p:nvSpPr>
        <p:spPr>
          <a:xfrm>
            <a:off x="251520" y="2931790"/>
            <a:ext cx="1584176" cy="1899072"/>
          </a:xfrm>
          <a:prstGeom prst="rect">
            <a:avLst/>
          </a:prstGeom>
        </p:spPr>
        <p:txBody>
          <a:bodyPr/>
          <a:lstStyle>
            <a:lvl1pPr algn="l" rtl="0" fontAlgn="base">
              <a:spcBef>
                <a:spcPct val="50000"/>
              </a:spcBef>
              <a:spcAft>
                <a:spcPct val="0"/>
              </a:spcAft>
              <a:defRPr sz="1800">
                <a:solidFill>
                  <a:srgbClr val="4D4D4D"/>
                </a:solidFill>
                <a:latin typeface="+mn-lt"/>
                <a:ea typeface="+mn-ea"/>
                <a:cs typeface="+mn-cs"/>
              </a:defRPr>
            </a:lvl1pPr>
            <a:lvl2pPr marL="447675" indent="-268288" algn="l" rtl="0" fontAlgn="base">
              <a:spcBef>
                <a:spcPct val="50000"/>
              </a:spcBef>
              <a:spcAft>
                <a:spcPct val="0"/>
              </a:spcAft>
              <a:buChar char="•"/>
              <a:defRPr sz="1800">
                <a:solidFill>
                  <a:srgbClr val="4D4D4D"/>
                </a:solidFill>
                <a:latin typeface="+mn-lt"/>
              </a:defRPr>
            </a:lvl2pPr>
            <a:lvl3pPr marL="895350" indent="-268288" algn="l" rtl="0" fontAlgn="base">
              <a:spcBef>
                <a:spcPct val="25000"/>
              </a:spcBef>
              <a:spcAft>
                <a:spcPct val="0"/>
              </a:spcAft>
              <a:buFont typeface="Arial" charset="0"/>
              <a:buChar char="–"/>
              <a:defRPr sz="1600">
                <a:solidFill>
                  <a:srgbClr val="4D4D4D"/>
                </a:solidFill>
                <a:latin typeface="+mn-lt"/>
              </a:defRPr>
            </a:lvl3pPr>
            <a:lvl4pPr marL="1350963" indent="-271463" algn="l" rtl="0" fontAlgn="base">
              <a:spcBef>
                <a:spcPct val="25000"/>
              </a:spcBef>
              <a:spcAft>
                <a:spcPct val="0"/>
              </a:spcAft>
              <a:buChar char="•"/>
              <a:defRPr sz="1600">
                <a:solidFill>
                  <a:srgbClr val="4D4D4D"/>
                </a:solidFill>
                <a:latin typeface="+mn-lt"/>
              </a:defRPr>
            </a:lvl4pPr>
            <a:lvl5pPr marL="1792288" indent="-261938" algn="l" rtl="0" fontAlgn="base">
              <a:spcBef>
                <a:spcPct val="25000"/>
              </a:spcBef>
              <a:spcAft>
                <a:spcPct val="0"/>
              </a:spcAft>
              <a:buFont typeface="Arial" charset="0"/>
              <a:buChar char="–"/>
              <a:defRPr sz="1600">
                <a:solidFill>
                  <a:srgbClr val="4D4D4D"/>
                </a:solidFill>
                <a:latin typeface="+mn-lt"/>
              </a:defRPr>
            </a:lvl5pPr>
            <a:lvl6pPr marL="2249488" indent="-261938" algn="l" rtl="0" fontAlgn="base">
              <a:spcBef>
                <a:spcPct val="25000"/>
              </a:spcBef>
              <a:spcAft>
                <a:spcPct val="0"/>
              </a:spcAft>
              <a:buFont typeface="Arial" charset="0"/>
              <a:buChar char="–"/>
              <a:defRPr sz="2000">
                <a:solidFill>
                  <a:schemeClr val="bg1"/>
                </a:solidFill>
                <a:latin typeface="+mn-lt"/>
              </a:defRPr>
            </a:lvl6pPr>
            <a:lvl7pPr marL="2706688" indent="-261938" algn="l" rtl="0" fontAlgn="base">
              <a:spcBef>
                <a:spcPct val="25000"/>
              </a:spcBef>
              <a:spcAft>
                <a:spcPct val="0"/>
              </a:spcAft>
              <a:buFont typeface="Arial" charset="0"/>
              <a:buChar char="–"/>
              <a:defRPr sz="2000">
                <a:solidFill>
                  <a:schemeClr val="bg1"/>
                </a:solidFill>
                <a:latin typeface="+mn-lt"/>
              </a:defRPr>
            </a:lvl7pPr>
            <a:lvl8pPr marL="3163888" indent="-261938" algn="l" rtl="0" fontAlgn="base">
              <a:spcBef>
                <a:spcPct val="25000"/>
              </a:spcBef>
              <a:spcAft>
                <a:spcPct val="0"/>
              </a:spcAft>
              <a:buFont typeface="Arial" charset="0"/>
              <a:buChar char="–"/>
              <a:defRPr sz="2000">
                <a:solidFill>
                  <a:schemeClr val="bg1"/>
                </a:solidFill>
                <a:latin typeface="+mn-lt"/>
              </a:defRPr>
            </a:lvl8pPr>
            <a:lvl9pPr marL="3621088" indent="-261938" algn="l" rtl="0" fontAlgn="base">
              <a:spcBef>
                <a:spcPct val="25000"/>
              </a:spcBef>
              <a:spcAft>
                <a:spcPct val="0"/>
              </a:spcAft>
              <a:buFont typeface="Arial" charset="0"/>
              <a:buChar char="–"/>
              <a:defRPr sz="2000">
                <a:solidFill>
                  <a:schemeClr val="bg1"/>
                </a:solidFill>
                <a:latin typeface="+mn-lt"/>
              </a:defRPr>
            </a:lvl9pPr>
          </a:lstStyle>
          <a:p>
            <a:pPr algn="ctr" eaLnBrk="1" hangingPunct="1"/>
            <a:r>
              <a:rPr lang="en-AU" sz="1400" b="1" kern="0" dirty="0" smtClean="0">
                <a:solidFill>
                  <a:schemeClr val="tx2">
                    <a:lumMod val="50000"/>
                  </a:schemeClr>
                </a:solidFill>
              </a:rPr>
              <a:t>Bathy Lidar</a:t>
            </a:r>
          </a:p>
          <a:p>
            <a:pPr algn="ctr" eaLnBrk="1" hangingPunct="1"/>
            <a:r>
              <a:rPr lang="en-AU" sz="1400" b="1" kern="0" dirty="0" smtClean="0">
                <a:solidFill>
                  <a:schemeClr val="tx2">
                    <a:lumMod val="50000"/>
                  </a:schemeClr>
                </a:solidFill>
              </a:rPr>
              <a:t>Satellite-Derived bathy</a:t>
            </a:r>
          </a:p>
          <a:p>
            <a:pPr algn="ctr" eaLnBrk="1" hangingPunct="1"/>
            <a:r>
              <a:rPr lang="en-AU" sz="1400" b="1" kern="0" dirty="0" smtClean="0">
                <a:solidFill>
                  <a:schemeClr val="tx2">
                    <a:lumMod val="50000"/>
                  </a:schemeClr>
                </a:solidFill>
              </a:rPr>
              <a:t>Sub-bottom</a:t>
            </a:r>
          </a:p>
          <a:p>
            <a:pPr algn="ctr" eaLnBrk="1" hangingPunct="1"/>
            <a:r>
              <a:rPr lang="en-AU" sz="1400" b="1" kern="0" dirty="0" smtClean="0">
                <a:solidFill>
                  <a:schemeClr val="tx2">
                    <a:lumMod val="50000"/>
                  </a:schemeClr>
                </a:solidFill>
              </a:rPr>
              <a:t>Etc..</a:t>
            </a:r>
            <a:endParaRPr lang="en-AU" sz="1400" b="1" kern="0" dirty="0">
              <a:solidFill>
                <a:schemeClr val="tx2">
                  <a:lumMod val="50000"/>
                </a:schemeClr>
              </a:solidFill>
            </a:endParaRPr>
          </a:p>
        </p:txBody>
      </p:sp>
    </p:spTree>
    <p:extLst>
      <p:ext uri="{BB962C8B-B14F-4D97-AF65-F5344CB8AC3E}">
        <p14:creationId xmlns:p14="http://schemas.microsoft.com/office/powerpoint/2010/main" val="9754456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 </a:t>
            </a:r>
            <a:endParaRPr lang="en-AU" dirty="0"/>
          </a:p>
        </p:txBody>
      </p:sp>
      <p:sp>
        <p:nvSpPr>
          <p:cNvPr id="8" name="Content Placeholder 7"/>
          <p:cNvSpPr>
            <a:spLocks noGrp="1"/>
          </p:cNvSpPr>
          <p:nvPr>
            <p:ph idx="1"/>
          </p:nvPr>
        </p:nvSpPr>
        <p:spPr/>
        <p:txBody>
          <a:bodyPr/>
          <a:lstStyle/>
          <a:p>
            <a:r>
              <a:rPr lang="en-AU" dirty="0" smtClean="0"/>
              <a:t>Thank you to our great host in WA Ralph Talbot-Smith and to our host at Fremantle Ports, Jay Illingworth.</a:t>
            </a:r>
          </a:p>
          <a:p>
            <a:r>
              <a:rPr lang="en-AU" dirty="0" smtClean="0"/>
              <a:t>Thank you to Ralph, Iain and Aero for the symposium</a:t>
            </a:r>
          </a:p>
          <a:p>
            <a:endParaRPr lang="en-AU" dirty="0"/>
          </a:p>
          <a:p>
            <a:r>
              <a:rPr lang="en-AU" dirty="0" smtClean="0"/>
              <a:t>Who is new?</a:t>
            </a:r>
          </a:p>
          <a:p>
            <a:endParaRPr lang="en-AU" dirty="0"/>
          </a:p>
          <a:p>
            <a:endParaRPr lang="en-AU" dirty="0" smtClean="0"/>
          </a:p>
        </p:txBody>
      </p:sp>
    </p:spTree>
    <p:extLst>
      <p:ext uri="{BB962C8B-B14F-4D97-AF65-F5344CB8AC3E}">
        <p14:creationId xmlns:p14="http://schemas.microsoft.com/office/powerpoint/2010/main" val="3913418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06FD1E9-CDB3-4C93-9D1C-D22A34D5AED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6547" t="1727" r="76654" b="78107"/>
          <a:stretch/>
        </p:blipFill>
        <p:spPr>
          <a:xfrm>
            <a:off x="3259103" y="4155926"/>
            <a:ext cx="792088" cy="219266"/>
          </a:xfrm>
          <a:prstGeom prst="rect">
            <a:avLst/>
          </a:prstGeom>
          <a:ln>
            <a:noFill/>
          </a:ln>
        </p:spPr>
      </p:pic>
      <p:pic>
        <p:nvPicPr>
          <p:cNvPr id="28" name="Picture 27">
            <a:extLst>
              <a:ext uri="{FF2B5EF4-FFF2-40B4-BE49-F238E27FC236}">
                <a16:creationId xmlns:a16="http://schemas.microsoft.com/office/drawing/2014/main" id="{706FD1E9-CDB3-4C93-9D1C-D22A34D5AED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7493" t="27707" r="53804" b="54120"/>
          <a:stretch/>
        </p:blipFill>
        <p:spPr>
          <a:xfrm>
            <a:off x="4732537" y="4212502"/>
            <a:ext cx="349611" cy="168345"/>
          </a:xfrm>
          <a:prstGeom prst="rect">
            <a:avLst/>
          </a:prstGeom>
          <a:ln>
            <a:noFill/>
          </a:ln>
        </p:spPr>
      </p:pic>
      <p:sp>
        <p:nvSpPr>
          <p:cNvPr id="2" name="Title 1"/>
          <p:cNvSpPr>
            <a:spLocks noGrp="1"/>
          </p:cNvSpPr>
          <p:nvPr>
            <p:ph type="title"/>
          </p:nvPr>
        </p:nvSpPr>
        <p:spPr/>
        <p:txBody>
          <a:bodyPr/>
          <a:lstStyle/>
          <a:p>
            <a:r>
              <a:rPr lang="en-AU" dirty="0"/>
              <a:t>Tools, Guidelines and Standards</a:t>
            </a:r>
          </a:p>
        </p:txBody>
      </p:sp>
      <p:sp>
        <p:nvSpPr>
          <p:cNvPr id="4" name="Content Placeholder 3"/>
          <p:cNvSpPr>
            <a:spLocks noGrp="1"/>
          </p:cNvSpPr>
          <p:nvPr>
            <p:ph idx="11"/>
          </p:nvPr>
        </p:nvSpPr>
        <p:spPr>
          <a:xfrm>
            <a:off x="1331640" y="892102"/>
            <a:ext cx="3250704" cy="3888432"/>
          </a:xfrm>
        </p:spPr>
        <p:txBody>
          <a:bodyPr/>
          <a:lstStyle/>
          <a:p>
            <a:pPr algn="ctr"/>
            <a:r>
              <a:rPr lang="en-AU" b="1" dirty="0" smtClean="0">
                <a:solidFill>
                  <a:schemeClr val="tx2">
                    <a:lumMod val="50000"/>
                  </a:schemeClr>
                </a:solidFill>
              </a:rPr>
              <a:t>Survey planning tool</a:t>
            </a:r>
            <a:endParaRPr lang="en-AU" sz="1600" dirty="0"/>
          </a:p>
        </p:txBody>
      </p:sp>
      <p:sp>
        <p:nvSpPr>
          <p:cNvPr id="5" name="Footer Placeholder 4"/>
          <p:cNvSpPr>
            <a:spLocks noGrp="1"/>
          </p:cNvSpPr>
          <p:nvPr>
            <p:ph type="ftr" sz="quarter" idx="10"/>
          </p:nvPr>
        </p:nvSpPr>
        <p:spPr/>
        <p:txBody>
          <a:bodyPr/>
          <a:lstStyle/>
          <a:p>
            <a:endParaRPr lang="en-AU" dirty="0">
              <a:solidFill>
                <a:srgbClr val="FFFFFF"/>
              </a:solidFill>
            </a:endParaRPr>
          </a:p>
        </p:txBody>
      </p:sp>
      <p:pic>
        <p:nvPicPr>
          <p:cNvPr id="9" name="Picture 8">
            <a:extLst>
              <a:ext uri="{FF2B5EF4-FFF2-40B4-BE49-F238E27FC236}">
                <a16:creationId xmlns:a16="http://schemas.microsoft.com/office/drawing/2014/main" id="{4EB5F092-6A1B-4BE6-A3FA-329F38E28F20}"/>
              </a:ext>
            </a:extLst>
          </p:cNvPr>
          <p:cNvPicPr>
            <a:picLocks noChangeAspect="1"/>
          </p:cNvPicPr>
          <p:nvPr/>
        </p:nvPicPr>
        <p:blipFill>
          <a:blip r:embed="rId4"/>
          <a:stretch>
            <a:fillRect/>
          </a:stretch>
        </p:blipFill>
        <p:spPr>
          <a:xfrm>
            <a:off x="6888038" y="1563638"/>
            <a:ext cx="705272" cy="705272"/>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BE109FB8-BA60-46C1-8970-149682605754}"/>
              </a:ext>
            </a:extLst>
          </p:cNvPr>
          <p:cNvSpPr txBox="1"/>
          <p:nvPr/>
        </p:nvSpPr>
        <p:spPr>
          <a:xfrm>
            <a:off x="6740352" y="2184822"/>
            <a:ext cx="922577" cy="461665"/>
          </a:xfrm>
          <a:prstGeom prst="rect">
            <a:avLst/>
          </a:prstGeom>
          <a:noFill/>
        </p:spPr>
        <p:txBody>
          <a:bodyPr wrap="square" rtlCol="0">
            <a:spAutoFit/>
          </a:bodyPr>
          <a:lstStyle/>
          <a:p>
            <a:pPr algn="ctr"/>
            <a:r>
              <a:rPr lang="en-US" sz="2400" b="1" cap="small" dirty="0" smtClean="0">
                <a:solidFill>
                  <a:schemeClr val="tx2">
                    <a:lumMod val="75000"/>
                  </a:schemeClr>
                </a:solidFill>
                <a:latin typeface="Candara" panose="020E0502030303020204" pitchFamily="34" charset="0"/>
              </a:rPr>
              <a:t>QAX</a:t>
            </a:r>
            <a:endParaRPr lang="en-US" sz="2800" b="1" cap="small" dirty="0">
              <a:solidFill>
                <a:schemeClr val="tx2">
                  <a:lumMod val="75000"/>
                </a:schemeClr>
              </a:solidFill>
              <a:latin typeface="Candara" panose="020E0502030303020204" pitchFamily="34" charset="0"/>
            </a:endParaRPr>
          </a:p>
        </p:txBody>
      </p:sp>
      <p:grpSp>
        <p:nvGrpSpPr>
          <p:cNvPr id="11" name="Group 10">
            <a:extLst>
              <a:ext uri="{FF2B5EF4-FFF2-40B4-BE49-F238E27FC236}">
                <a16:creationId xmlns:a16="http://schemas.microsoft.com/office/drawing/2014/main" id="{2EBB4301-98EA-4A4A-8F35-1C1959096290}"/>
              </a:ext>
            </a:extLst>
          </p:cNvPr>
          <p:cNvGrpSpPr/>
          <p:nvPr/>
        </p:nvGrpSpPr>
        <p:grpSpPr>
          <a:xfrm>
            <a:off x="6936534" y="4126600"/>
            <a:ext cx="1551949" cy="518791"/>
            <a:chOff x="3097246" y="1923790"/>
            <a:chExt cx="3088439" cy="1005838"/>
          </a:xfrm>
          <a:effectLst>
            <a:outerShdw blurRad="50800" dist="38100" dir="2700000" algn="tl" rotWithShape="0">
              <a:prstClr val="black">
                <a:alpha val="40000"/>
              </a:prstClr>
            </a:outerShdw>
          </a:effectLst>
        </p:grpSpPr>
        <p:pic>
          <p:nvPicPr>
            <p:cNvPr id="12" name="Picture Placeholder 8">
              <a:extLst>
                <a:ext uri="{FF2B5EF4-FFF2-40B4-BE49-F238E27FC236}">
                  <a16:creationId xmlns:a16="http://schemas.microsoft.com/office/drawing/2014/main" id="{F66FD883-9B5F-4FBC-9490-47BC24AF53B6}"/>
                </a:ext>
              </a:extLst>
            </p:cNvPr>
            <p:cNvPicPr>
              <a:picLocks noChangeAspect="1"/>
            </p:cNvPicPr>
            <p:nvPr/>
          </p:nvPicPr>
          <p:blipFill>
            <a:blip r:embed="rId5"/>
            <a:srcRect t="7200" b="7200"/>
            <a:stretch>
              <a:fillRect/>
            </a:stretch>
          </p:blipFill>
          <p:spPr>
            <a:xfrm>
              <a:off x="4126912" y="2119824"/>
              <a:ext cx="1097280" cy="731520"/>
            </a:xfrm>
            <a:prstGeom prst="rect">
              <a:avLst/>
            </a:prstGeom>
          </p:spPr>
        </p:pic>
        <p:pic>
          <p:nvPicPr>
            <p:cNvPr id="13" name="Picture Placeholder 35">
              <a:extLst>
                <a:ext uri="{FF2B5EF4-FFF2-40B4-BE49-F238E27FC236}">
                  <a16:creationId xmlns:a16="http://schemas.microsoft.com/office/drawing/2014/main" id="{4615AE1E-EE6A-485D-8EEB-1429EC2FE567}"/>
                </a:ext>
              </a:extLst>
            </p:cNvPr>
            <p:cNvPicPr>
              <a:picLocks noChangeAspect="1"/>
            </p:cNvPicPr>
            <p:nvPr/>
          </p:nvPicPr>
          <p:blipFill>
            <a:blip r:embed="rId6"/>
            <a:srcRect t="145" b="145"/>
            <a:stretch>
              <a:fillRect/>
            </a:stretch>
          </p:blipFill>
          <p:spPr>
            <a:xfrm>
              <a:off x="5271285" y="2015228"/>
              <a:ext cx="914400" cy="914400"/>
            </a:xfrm>
            <a:prstGeom prst="rect">
              <a:avLst/>
            </a:prstGeom>
          </p:spPr>
        </p:pic>
        <p:pic>
          <p:nvPicPr>
            <p:cNvPr id="14" name="Picture Placeholder 31">
              <a:extLst>
                <a:ext uri="{FF2B5EF4-FFF2-40B4-BE49-F238E27FC236}">
                  <a16:creationId xmlns:a16="http://schemas.microsoft.com/office/drawing/2014/main" id="{A90DD01C-A964-42B5-A2AF-A1E1DBDA3E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97246" y="1923790"/>
              <a:ext cx="1005838" cy="1005838"/>
            </a:xfrm>
            <a:prstGeom prst="rect">
              <a:avLst/>
            </a:prstGeom>
          </p:spPr>
        </p:pic>
      </p:grpSp>
      <p:pic>
        <p:nvPicPr>
          <p:cNvPr id="15" name="Picture 14">
            <a:extLst>
              <a:ext uri="{FF2B5EF4-FFF2-40B4-BE49-F238E27FC236}">
                <a16:creationId xmlns:a16="http://schemas.microsoft.com/office/drawing/2014/main" id="{6B1B8D2E-1952-459E-A72A-9AB18F8C04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1130" y="3249869"/>
            <a:ext cx="628131" cy="628131"/>
          </a:xfrm>
          <a:prstGeom prst="rect">
            <a:avLst/>
          </a:prstGeom>
          <a:effectLst>
            <a:outerShdw blurRad="50800" dist="38100" dir="2700000" algn="tl" rotWithShape="0">
              <a:prstClr val="black">
                <a:alpha val="40000"/>
              </a:prstClr>
            </a:outerShdw>
          </a:effectLst>
        </p:spPr>
      </p:pic>
      <p:pic>
        <p:nvPicPr>
          <p:cNvPr id="16" name="Picture Placeholder 8">
            <a:extLst>
              <a:ext uri="{FF2B5EF4-FFF2-40B4-BE49-F238E27FC236}">
                <a16:creationId xmlns:a16="http://schemas.microsoft.com/office/drawing/2014/main" id="{68A7DB5E-0DDC-48A2-81DC-CEFC8B24E3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34937" y="3291830"/>
            <a:ext cx="628131" cy="628131"/>
          </a:xfrm>
          <a:prstGeom prst="rect">
            <a:avLst/>
          </a:prstGeom>
          <a:effectLst>
            <a:outerShdw blurRad="50800" dist="38100" dir="2700000" algn="tl" rotWithShape="0">
              <a:prstClr val="black">
                <a:alpha val="40000"/>
              </a:prstClr>
            </a:outerShdw>
          </a:effectLst>
        </p:spPr>
      </p:pic>
      <p:grpSp>
        <p:nvGrpSpPr>
          <p:cNvPr id="17" name="Group 16"/>
          <p:cNvGrpSpPr/>
          <p:nvPr/>
        </p:nvGrpSpPr>
        <p:grpSpPr>
          <a:xfrm>
            <a:off x="6228184" y="3225092"/>
            <a:ext cx="930689" cy="707129"/>
            <a:chOff x="7494724" y="2469303"/>
            <a:chExt cx="1711002" cy="1144953"/>
          </a:xfrm>
        </p:grpSpPr>
        <p:pic>
          <p:nvPicPr>
            <p:cNvPr id="18" name="Picture 17">
              <a:extLst>
                <a:ext uri="{FF2B5EF4-FFF2-40B4-BE49-F238E27FC236}">
                  <a16:creationId xmlns:a16="http://schemas.microsoft.com/office/drawing/2014/main" id="{0675D60C-B7FD-4F01-B3B3-09F3A2FBE51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94724" y="2469303"/>
              <a:ext cx="1097280" cy="1097280"/>
            </a:xfrm>
            <a:prstGeom prst="rect">
              <a:avLst/>
            </a:prstGeom>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810FA1CB-DF31-4A71-91FF-D2213E1C9F71}"/>
                </a:ext>
              </a:extLst>
            </p:cNvPr>
            <p:cNvSpPr txBox="1"/>
            <p:nvPr/>
          </p:nvSpPr>
          <p:spPr>
            <a:xfrm>
              <a:off x="7736275" y="3244924"/>
              <a:ext cx="1469451" cy="369332"/>
            </a:xfrm>
            <a:prstGeom prst="rect">
              <a:avLst/>
            </a:prstGeom>
            <a:noFill/>
          </p:spPr>
          <p:txBody>
            <a:bodyPr wrap="square" rtlCol="0">
              <a:spAutoFit/>
            </a:bodyPr>
            <a:lstStyle/>
            <a:p>
              <a:pPr algn="ctr"/>
              <a:r>
                <a:rPr lang="en-US" sz="1800" b="1" cap="small" dirty="0" smtClean="0">
                  <a:solidFill>
                    <a:srgbClr val="004B6D"/>
                  </a:solidFill>
                  <a:latin typeface="Candara" panose="020E0502030303020204" pitchFamily="34" charset="0"/>
                </a:rPr>
                <a:t>MATE</a:t>
              </a:r>
              <a:endParaRPr lang="en-US" sz="1800" b="1" cap="small" dirty="0">
                <a:solidFill>
                  <a:srgbClr val="004B6D"/>
                </a:solidFill>
                <a:latin typeface="Candara" panose="020E0502030303020204" pitchFamily="34" charset="0"/>
              </a:endParaRPr>
            </a:p>
          </p:txBody>
        </p:sp>
      </p:grpSp>
      <p:sp>
        <p:nvSpPr>
          <p:cNvPr id="20" name="Left Brace 19"/>
          <p:cNvSpPr/>
          <p:nvPr/>
        </p:nvSpPr>
        <p:spPr bwMode="auto">
          <a:xfrm rot="5400000">
            <a:off x="7085674" y="2043647"/>
            <a:ext cx="335434" cy="1563815"/>
          </a:xfrm>
          <a:prstGeom prst="leftBrace">
            <a:avLst>
              <a:gd name="adj1" fmla="val 30124"/>
              <a:gd name="adj2" fmla="val 51409"/>
            </a:avLst>
          </a:prstGeom>
          <a:noFill/>
          <a:ln w="28575" cap="flat" cmpd="sng" algn="ctr">
            <a:solidFill>
              <a:srgbClr val="004B6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dirty="0">
              <a:ln>
                <a:noFill/>
              </a:ln>
              <a:solidFill>
                <a:schemeClr val="tx1"/>
              </a:solidFill>
              <a:effectLst/>
              <a:latin typeface="Arial" charset="0"/>
            </a:endParaRPr>
          </a:p>
        </p:txBody>
      </p:sp>
      <p:sp>
        <p:nvSpPr>
          <p:cNvPr id="21" name="Content Placeholder 3"/>
          <p:cNvSpPr>
            <a:spLocks noGrp="1"/>
          </p:cNvSpPr>
          <p:nvPr>
            <p:ph idx="11"/>
          </p:nvPr>
        </p:nvSpPr>
        <p:spPr>
          <a:xfrm>
            <a:off x="6430738" y="843558"/>
            <a:ext cx="1590756" cy="604335"/>
          </a:xfrm>
        </p:spPr>
        <p:txBody>
          <a:bodyPr/>
          <a:lstStyle/>
          <a:p>
            <a:pPr algn="ctr"/>
            <a:r>
              <a:rPr lang="en-AU" b="1" dirty="0" smtClean="0">
                <a:solidFill>
                  <a:schemeClr val="tx2">
                    <a:lumMod val="50000"/>
                  </a:schemeClr>
                </a:solidFill>
              </a:rPr>
              <a:t>Automated QA checks</a:t>
            </a:r>
            <a:endParaRPr lang="en-AU" sz="1600" dirty="0"/>
          </a:p>
        </p:txBody>
      </p:sp>
      <p:pic>
        <p:nvPicPr>
          <p:cNvPr id="22" name="Picture 21"/>
          <p:cNvPicPr>
            <a:picLocks noChangeAspect="1"/>
          </p:cNvPicPr>
          <p:nvPr/>
        </p:nvPicPr>
        <p:blipFill>
          <a:blip r:embed="rId11"/>
          <a:stretch>
            <a:fillRect/>
          </a:stretch>
        </p:blipFill>
        <p:spPr>
          <a:xfrm>
            <a:off x="524508" y="1347614"/>
            <a:ext cx="4907056" cy="2826148"/>
          </a:xfrm>
          <a:prstGeom prst="rect">
            <a:avLst/>
          </a:prstGeom>
          <a:ln w="6350">
            <a:solidFill>
              <a:srgbClr val="00465A"/>
            </a:solidFill>
          </a:ln>
        </p:spPr>
      </p:pic>
      <p:sp>
        <p:nvSpPr>
          <p:cNvPr id="25" name="TextBox 24"/>
          <p:cNvSpPr txBox="1"/>
          <p:nvPr/>
        </p:nvSpPr>
        <p:spPr>
          <a:xfrm>
            <a:off x="1518556" y="2415654"/>
            <a:ext cx="2775120" cy="646331"/>
          </a:xfrm>
          <a:prstGeom prst="rect">
            <a:avLst/>
          </a:prstGeom>
          <a:noFill/>
        </p:spPr>
        <p:txBody>
          <a:bodyPr wrap="none" rtlCol="0">
            <a:spAutoFit/>
          </a:bodyPr>
          <a:lstStyle/>
          <a:p>
            <a:pPr marL="342900" indent="-342900" algn="ctr">
              <a:buFont typeface="+mj-lt"/>
              <a:buAutoNum type="arabicPeriod"/>
            </a:pPr>
            <a:r>
              <a:rPr lang="en-AU" b="1" dirty="0" smtClean="0">
                <a:solidFill>
                  <a:schemeClr val="accent1">
                    <a:lumMod val="50000"/>
                  </a:schemeClr>
                </a:solidFill>
              </a:rPr>
              <a:t>Upcoming areas</a:t>
            </a:r>
          </a:p>
          <a:p>
            <a:pPr marL="342900" indent="-342900" algn="ctr">
              <a:buFont typeface="+mj-lt"/>
              <a:buAutoNum type="arabicPeriod"/>
            </a:pPr>
            <a:r>
              <a:rPr lang="en-AU" b="1" dirty="0" smtClean="0">
                <a:solidFill>
                  <a:schemeClr val="accent1">
                    <a:lumMod val="50000"/>
                  </a:schemeClr>
                </a:solidFill>
              </a:rPr>
              <a:t>Specification design</a:t>
            </a:r>
            <a:endParaRPr lang="en-AU" b="1" dirty="0">
              <a:solidFill>
                <a:schemeClr val="accent1">
                  <a:lumMod val="50000"/>
                </a:schemeClr>
              </a:solidFill>
            </a:endParaRPr>
          </a:p>
        </p:txBody>
      </p:sp>
      <p:pic>
        <p:nvPicPr>
          <p:cNvPr id="1026"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51191" y="4207003"/>
            <a:ext cx="634950" cy="159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3528" y="3112785"/>
            <a:ext cx="1308759" cy="18399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26">
            <a:extLst>
              <a:ext uri="{FF2B5EF4-FFF2-40B4-BE49-F238E27FC236}">
                <a16:creationId xmlns:a16="http://schemas.microsoft.com/office/drawing/2014/main" id="{706FD1E9-CDB3-4C93-9D1C-D22A34D5AED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3977" t="75846" r="71794" b="4473"/>
          <a:stretch/>
        </p:blipFill>
        <p:spPr>
          <a:xfrm>
            <a:off x="5129931" y="4212502"/>
            <a:ext cx="162149" cy="174013"/>
          </a:xfrm>
          <a:prstGeom prst="rect">
            <a:avLst/>
          </a:prstGeom>
          <a:ln>
            <a:noFill/>
          </a:ln>
        </p:spPr>
      </p:pic>
    </p:spTree>
    <p:extLst>
      <p:ext uri="{BB962C8B-B14F-4D97-AF65-F5344CB8AC3E}">
        <p14:creationId xmlns:p14="http://schemas.microsoft.com/office/powerpoint/2010/main" val="21872059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Outreach, Education and Training</a:t>
            </a:r>
            <a:endParaRPr lang="en-AU" dirty="0"/>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AU" sz="1600" dirty="0" smtClean="0"/>
              <a:t>Community engagement tracking</a:t>
            </a:r>
          </a:p>
          <a:p>
            <a:pPr marL="285750" indent="-285750">
              <a:buFont typeface="Arial" panose="020B0604020202020204" pitchFamily="34" charset="0"/>
              <a:buChar char="•"/>
            </a:pPr>
            <a:r>
              <a:rPr lang="en-AU" sz="1600" dirty="0"/>
              <a:t>SSSI accreditation by </a:t>
            </a:r>
            <a:r>
              <a:rPr lang="en-AU" sz="1600" dirty="0" smtClean="0"/>
              <a:t>participating </a:t>
            </a:r>
            <a:r>
              <a:rPr lang="en-AU" sz="1600" dirty="0"/>
              <a:t>to </a:t>
            </a:r>
            <a:r>
              <a:rPr lang="en-AU" sz="1600" dirty="0" err="1"/>
              <a:t>AusSeabed</a:t>
            </a:r>
            <a:r>
              <a:rPr lang="en-AU" sz="1600" dirty="0"/>
              <a:t> events</a:t>
            </a:r>
          </a:p>
          <a:p>
            <a:pPr marL="285750" indent="-285750">
              <a:buFont typeface="Arial" panose="020B0604020202020204" pitchFamily="34" charset="0"/>
              <a:buChar char="•"/>
            </a:pPr>
            <a:r>
              <a:rPr lang="en-AU" sz="1600" dirty="0" smtClean="0"/>
              <a:t>Lecture to Royal Australian Navy Hydrography School: raise awareness of other data type and applications</a:t>
            </a:r>
          </a:p>
          <a:p>
            <a:pPr marL="285750" indent="-285750">
              <a:buFont typeface="Arial" panose="020B0604020202020204" pitchFamily="34" charset="0"/>
              <a:buChar char="•"/>
            </a:pPr>
            <a:r>
              <a:rPr lang="en-AU" sz="1600" dirty="0" smtClean="0"/>
              <a:t>CSIRO MNF </a:t>
            </a:r>
            <a:r>
              <a:rPr lang="en-AU" sz="1600" dirty="0"/>
              <a:t>– Collaborative Australian Postgraduate Sea Training Alliance Network </a:t>
            </a:r>
            <a:r>
              <a:rPr lang="en-AU" sz="1600" dirty="0" smtClean="0"/>
              <a:t>(CAPSTAN)</a:t>
            </a:r>
          </a:p>
          <a:p>
            <a:pPr marL="285750" indent="-285750">
              <a:buFont typeface="Arial" panose="020B0604020202020204" pitchFamily="34" charset="0"/>
              <a:buChar char="•"/>
            </a:pPr>
            <a:endParaRPr lang="en-AU" sz="1600" dirty="0"/>
          </a:p>
        </p:txBody>
      </p:sp>
      <p:sp>
        <p:nvSpPr>
          <p:cNvPr id="4" name="Content Placeholder 3"/>
          <p:cNvSpPr>
            <a:spLocks noGrp="1"/>
          </p:cNvSpPr>
          <p:nvPr>
            <p:ph idx="11"/>
          </p:nvPr>
        </p:nvSpPr>
        <p:spPr/>
        <p:txBody>
          <a:bodyPr/>
          <a:lstStyle/>
          <a:p>
            <a:endParaRPr lang="en-AU"/>
          </a:p>
        </p:txBody>
      </p:sp>
      <p:sp>
        <p:nvSpPr>
          <p:cNvPr id="5" name="Footer Placeholder 4"/>
          <p:cNvSpPr>
            <a:spLocks noGrp="1"/>
          </p:cNvSpPr>
          <p:nvPr>
            <p:ph type="ftr" sz="quarter" idx="10"/>
          </p:nvPr>
        </p:nvSpPr>
        <p:spPr/>
        <p:txBody>
          <a:bodyPr/>
          <a:lstStyle/>
          <a:p>
            <a:endParaRPr lang="en-AU" dirty="0">
              <a:solidFill>
                <a:srgbClr val="FFFFFF"/>
              </a:solidFill>
            </a:endParaRPr>
          </a:p>
        </p:txBody>
      </p:sp>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44385" r="53411"/>
          <a:stretch/>
        </p:blipFill>
        <p:spPr bwMode="auto">
          <a:xfrm>
            <a:off x="5194369" y="987574"/>
            <a:ext cx="3168352" cy="243733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3654324"/>
            <a:ext cx="1296144" cy="88173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048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467544" y="3291830"/>
            <a:ext cx="6768752" cy="720428"/>
          </a:xfrm>
        </p:spPr>
        <p:txBody>
          <a:bodyPr/>
          <a:lstStyle/>
          <a:p>
            <a:r>
              <a:rPr lang="en-AU" sz="1400" dirty="0" err="1"/>
              <a:t>AusSeabed</a:t>
            </a:r>
            <a:r>
              <a:rPr lang="en-AU" sz="1400" dirty="0"/>
              <a:t> : </a:t>
            </a:r>
            <a:r>
              <a:rPr lang="en-AU" sz="1400" dirty="0">
                <a:hlinkClick r:id="rId3"/>
              </a:rPr>
              <a:t>www.ausseabed.gov.au</a:t>
            </a:r>
            <a:r>
              <a:rPr lang="en-AU" sz="1400" dirty="0"/>
              <a:t> and </a:t>
            </a:r>
            <a:r>
              <a:rPr lang="en-AU" sz="1400" dirty="0">
                <a:hlinkClick r:id="rId4"/>
              </a:rPr>
              <a:t>ausseabed@ga.gov.au</a:t>
            </a:r>
            <a:endParaRPr lang="en-AU" sz="1400" dirty="0"/>
          </a:p>
          <a:p>
            <a:endParaRPr lang="en-AU" sz="1400" dirty="0"/>
          </a:p>
          <a:p>
            <a:endParaRPr lang="en-AU" sz="1400" dirty="0"/>
          </a:p>
        </p:txBody>
      </p:sp>
      <p:sp>
        <p:nvSpPr>
          <p:cNvPr id="2" name="TextBox 1">
            <a:extLst>
              <a:ext uri="{FF2B5EF4-FFF2-40B4-BE49-F238E27FC236}">
                <a16:creationId xmlns:a16="http://schemas.microsoft.com/office/drawing/2014/main" id="{943EE7C7-4A92-4F27-AAFD-B61B29543DB4}"/>
              </a:ext>
            </a:extLst>
          </p:cNvPr>
          <p:cNvSpPr txBox="1"/>
          <p:nvPr/>
        </p:nvSpPr>
        <p:spPr>
          <a:xfrm>
            <a:off x="455512" y="1378992"/>
            <a:ext cx="3900464" cy="1231106"/>
          </a:xfrm>
          <a:prstGeom prst="rect">
            <a:avLst/>
          </a:prstGeom>
          <a:noFill/>
        </p:spPr>
        <p:txBody>
          <a:bodyPr wrap="square" rtlCol="0">
            <a:spAutoFit/>
          </a:bodyPr>
          <a:lstStyle/>
          <a:p>
            <a:r>
              <a:rPr lang="en-AU" b="1" dirty="0">
                <a:solidFill>
                  <a:schemeClr val="bg1"/>
                </a:solidFill>
              </a:rPr>
              <a:t>Thank </a:t>
            </a:r>
            <a:r>
              <a:rPr lang="en-AU" b="1" dirty="0" smtClean="0">
                <a:solidFill>
                  <a:schemeClr val="bg1"/>
                </a:solidFill>
              </a:rPr>
              <a:t>you</a:t>
            </a:r>
          </a:p>
          <a:p>
            <a:endParaRPr lang="en-AU" b="1" dirty="0">
              <a:solidFill>
                <a:schemeClr val="bg1"/>
              </a:solidFill>
            </a:endParaRPr>
          </a:p>
          <a:p>
            <a:r>
              <a:rPr lang="en-AU" sz="1400" b="1" dirty="0" smtClean="0">
                <a:solidFill>
                  <a:schemeClr val="bg1"/>
                </a:solidFill>
              </a:rPr>
              <a:t>Special thanks to GA team: </a:t>
            </a:r>
          </a:p>
          <a:p>
            <a:r>
              <a:rPr lang="en-AU" sz="1200" dirty="0" smtClean="0">
                <a:solidFill>
                  <a:schemeClr val="bg1"/>
                </a:solidFill>
              </a:rPr>
              <a:t>Aero, Natalie, Georgy, </a:t>
            </a:r>
            <a:r>
              <a:rPr lang="en-AU" sz="1200" dirty="0" err="1" smtClean="0">
                <a:solidFill>
                  <a:schemeClr val="bg1"/>
                </a:solidFill>
              </a:rPr>
              <a:t>Justy</a:t>
            </a:r>
            <a:r>
              <a:rPr lang="en-AU" sz="1200" dirty="0" smtClean="0">
                <a:solidFill>
                  <a:schemeClr val="bg1"/>
                </a:solidFill>
              </a:rPr>
              <a:t>, Michele, Katherine, Robert, Maggie, Janna, </a:t>
            </a:r>
            <a:r>
              <a:rPr lang="en-AU" sz="1200" dirty="0" err="1" smtClean="0">
                <a:solidFill>
                  <a:schemeClr val="bg1"/>
                </a:solidFill>
              </a:rPr>
              <a:t>Callum</a:t>
            </a:r>
            <a:r>
              <a:rPr lang="en-AU" sz="1200" dirty="0" smtClean="0">
                <a:solidFill>
                  <a:schemeClr val="bg1"/>
                </a:solidFill>
              </a:rPr>
              <a:t>, </a:t>
            </a:r>
            <a:r>
              <a:rPr lang="en-AU" sz="1200" dirty="0" err="1" smtClean="0">
                <a:solidFill>
                  <a:schemeClr val="bg1"/>
                </a:solidFill>
              </a:rPr>
              <a:t>Wenjun</a:t>
            </a:r>
            <a:endParaRPr lang="en-AU" sz="1200" dirty="0">
              <a:solidFill>
                <a:schemeClr val="bg1"/>
              </a:solidFill>
            </a:endParaRPr>
          </a:p>
        </p:txBody>
      </p:sp>
      <p:sp>
        <p:nvSpPr>
          <p:cNvPr id="5" name="TextBox 4">
            <a:extLst>
              <a:ext uri="{FF2B5EF4-FFF2-40B4-BE49-F238E27FC236}">
                <a16:creationId xmlns:a16="http://schemas.microsoft.com/office/drawing/2014/main" id="{C9716F8B-C879-4254-B3B0-389CA0CF9A09}"/>
              </a:ext>
            </a:extLst>
          </p:cNvPr>
          <p:cNvSpPr txBox="1"/>
          <p:nvPr/>
        </p:nvSpPr>
        <p:spPr>
          <a:xfrm>
            <a:off x="3923928" y="1608931"/>
            <a:ext cx="5040560" cy="1538883"/>
          </a:xfrm>
          <a:prstGeom prst="rect">
            <a:avLst/>
          </a:prstGeom>
          <a:noFill/>
          <a:ln>
            <a:solidFill>
              <a:schemeClr val="bg1"/>
            </a:solidFill>
            <a:prstDash val="dash"/>
          </a:ln>
        </p:spPr>
        <p:txBody>
          <a:bodyPr wrap="square" numCol="2" rtlCol="0">
            <a:spAutoFit/>
          </a:bodyPr>
          <a:lstStyle/>
          <a:p>
            <a:pPr algn="ctr"/>
            <a:r>
              <a:rPr lang="en-AU" sz="1200" b="1" u="sng" dirty="0" smtClean="0">
                <a:solidFill>
                  <a:schemeClr val="bg1"/>
                </a:solidFill>
              </a:rPr>
              <a:t>NESP workshop –Portal for  Science Communication </a:t>
            </a:r>
          </a:p>
          <a:p>
            <a:pPr algn="ctr"/>
            <a:r>
              <a:rPr lang="en-AU" sz="1100" b="1" dirty="0">
                <a:solidFill>
                  <a:schemeClr val="bg1"/>
                </a:solidFill>
              </a:rPr>
              <a:t>Hobart, 28 Sept</a:t>
            </a:r>
          </a:p>
          <a:p>
            <a:pPr algn="ctr"/>
            <a:endParaRPr lang="en-AU" sz="1200" b="1" dirty="0" smtClean="0">
              <a:solidFill>
                <a:schemeClr val="bg1"/>
              </a:solidFill>
            </a:endParaRPr>
          </a:p>
          <a:p>
            <a:pPr algn="ctr"/>
            <a:r>
              <a:rPr lang="en-AU" sz="1200" b="1" u="sng" dirty="0" err="1" smtClean="0">
                <a:solidFill>
                  <a:schemeClr val="bg1"/>
                </a:solidFill>
              </a:rPr>
              <a:t>OceanObs</a:t>
            </a:r>
            <a:r>
              <a:rPr lang="en-AU" sz="1200" b="1" u="sng" dirty="0" smtClean="0">
                <a:solidFill>
                  <a:schemeClr val="bg1"/>
                </a:solidFill>
              </a:rPr>
              <a:t> ‘19</a:t>
            </a:r>
          </a:p>
          <a:p>
            <a:pPr algn="ctr"/>
            <a:r>
              <a:rPr lang="en-AU" sz="1100" b="1" dirty="0" smtClean="0">
                <a:solidFill>
                  <a:schemeClr val="bg1"/>
                </a:solidFill>
              </a:rPr>
              <a:t>Hawaii, 16 Sept</a:t>
            </a:r>
          </a:p>
          <a:p>
            <a:pPr algn="ctr"/>
            <a:endParaRPr lang="en-AU" sz="1100" b="1" dirty="0" smtClean="0">
              <a:solidFill>
                <a:schemeClr val="bg1"/>
              </a:solidFill>
            </a:endParaRPr>
          </a:p>
          <a:p>
            <a:pPr algn="ctr"/>
            <a:endParaRPr lang="en-AU" sz="1200" b="1" u="sng" dirty="0" smtClean="0">
              <a:solidFill>
                <a:schemeClr val="bg1"/>
              </a:solidFill>
            </a:endParaRPr>
          </a:p>
          <a:p>
            <a:pPr algn="ctr"/>
            <a:r>
              <a:rPr lang="en-AU" sz="1200" b="1" u="sng" dirty="0" smtClean="0">
                <a:solidFill>
                  <a:schemeClr val="bg1"/>
                </a:solidFill>
              </a:rPr>
              <a:t>GEBCO week</a:t>
            </a:r>
            <a:endParaRPr lang="en-AU" sz="1200" b="1" dirty="0" smtClean="0">
              <a:solidFill>
                <a:schemeClr val="bg1"/>
              </a:solidFill>
            </a:endParaRPr>
          </a:p>
          <a:p>
            <a:pPr algn="ctr"/>
            <a:r>
              <a:rPr lang="en-AU" sz="1100" b="1" dirty="0">
                <a:solidFill>
                  <a:schemeClr val="bg1"/>
                </a:solidFill>
              </a:rPr>
              <a:t>CCOM, USA, 6 Nov </a:t>
            </a:r>
          </a:p>
          <a:p>
            <a:pPr algn="ctr"/>
            <a:endParaRPr lang="en-AU" sz="1200" b="1" u="sng" dirty="0">
              <a:solidFill>
                <a:schemeClr val="bg1"/>
              </a:solidFill>
            </a:endParaRPr>
          </a:p>
          <a:p>
            <a:pPr algn="ctr"/>
            <a:r>
              <a:rPr lang="en-AU" sz="1200" b="1" u="sng" dirty="0" err="1" smtClean="0">
                <a:solidFill>
                  <a:schemeClr val="bg1"/>
                </a:solidFill>
              </a:rPr>
              <a:t>AusSeabed</a:t>
            </a:r>
            <a:r>
              <a:rPr lang="en-AU" sz="1200" b="1" u="sng" dirty="0" smtClean="0">
                <a:solidFill>
                  <a:schemeClr val="bg1"/>
                </a:solidFill>
              </a:rPr>
              <a:t> Steering </a:t>
            </a:r>
            <a:r>
              <a:rPr lang="en-AU" sz="1200" b="1" u="sng" dirty="0">
                <a:solidFill>
                  <a:schemeClr val="bg1"/>
                </a:solidFill>
              </a:rPr>
              <a:t>Committee </a:t>
            </a:r>
            <a:endParaRPr lang="en-AU" sz="1200" b="1" u="sng" dirty="0" smtClean="0">
              <a:solidFill>
                <a:schemeClr val="bg1"/>
              </a:solidFill>
            </a:endParaRPr>
          </a:p>
          <a:p>
            <a:pPr algn="ctr"/>
            <a:r>
              <a:rPr lang="en-AU" sz="1100" b="1" dirty="0" smtClean="0">
                <a:solidFill>
                  <a:schemeClr val="bg1"/>
                </a:solidFill>
              </a:rPr>
              <a:t>Nov </a:t>
            </a:r>
            <a:r>
              <a:rPr lang="en-AU" sz="1100" b="1" dirty="0">
                <a:solidFill>
                  <a:schemeClr val="bg1"/>
                </a:solidFill>
              </a:rPr>
              <a:t>19</a:t>
            </a:r>
          </a:p>
          <a:p>
            <a:pPr algn="ctr"/>
            <a:endParaRPr lang="en-AU" sz="1200" b="1" dirty="0">
              <a:solidFill>
                <a:schemeClr val="bg1"/>
              </a:solidFill>
            </a:endParaRPr>
          </a:p>
          <a:p>
            <a:pPr algn="ctr"/>
            <a:r>
              <a:rPr lang="en-AU" sz="1200" b="1" u="sng" dirty="0" smtClean="0">
                <a:solidFill>
                  <a:schemeClr val="bg1"/>
                </a:solidFill>
              </a:rPr>
              <a:t>AGU Fall meeting 2019</a:t>
            </a:r>
          </a:p>
          <a:p>
            <a:pPr algn="ctr"/>
            <a:r>
              <a:rPr lang="en-AU" sz="1100" b="1" dirty="0" smtClean="0">
                <a:solidFill>
                  <a:schemeClr val="bg1"/>
                </a:solidFill>
              </a:rPr>
              <a:t>San Francisco, 11 Dec</a:t>
            </a:r>
          </a:p>
        </p:txBody>
      </p:sp>
      <p:grpSp>
        <p:nvGrpSpPr>
          <p:cNvPr id="7" name="Group 6">
            <a:extLst>
              <a:ext uri="{FF2B5EF4-FFF2-40B4-BE49-F238E27FC236}">
                <a16:creationId xmlns:a16="http://schemas.microsoft.com/office/drawing/2014/main" id="{3B3A735D-2972-4AA7-A8E5-278286F4545C}"/>
              </a:ext>
            </a:extLst>
          </p:cNvPr>
          <p:cNvGrpSpPr/>
          <p:nvPr/>
        </p:nvGrpSpPr>
        <p:grpSpPr>
          <a:xfrm>
            <a:off x="2987824" y="3723878"/>
            <a:ext cx="6156683" cy="1419622"/>
            <a:chOff x="2051720" y="1275606"/>
            <a:chExt cx="6854944" cy="1584175"/>
          </a:xfrm>
        </p:grpSpPr>
        <p:sp>
          <p:nvSpPr>
            <p:cNvPr id="8" name="Rectangle 7">
              <a:extLst>
                <a:ext uri="{FF2B5EF4-FFF2-40B4-BE49-F238E27FC236}">
                  <a16:creationId xmlns:a16="http://schemas.microsoft.com/office/drawing/2014/main" id="{F5E35C16-162E-49A8-86A4-F79741B4A6F3}"/>
                </a:ext>
              </a:extLst>
            </p:cNvPr>
            <p:cNvSpPr/>
            <p:nvPr/>
          </p:nvSpPr>
          <p:spPr bwMode="auto">
            <a:xfrm>
              <a:off x="2051720" y="1275606"/>
              <a:ext cx="6854944" cy="158417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dirty="0">
                <a:ln>
                  <a:noFill/>
                </a:ln>
                <a:solidFill>
                  <a:schemeClr val="tx1"/>
                </a:solidFill>
                <a:effectLst/>
                <a:latin typeface="Arial" charset="0"/>
              </a:endParaRPr>
            </a:p>
          </p:txBody>
        </p:sp>
        <p:pic>
          <p:nvPicPr>
            <p:cNvPr id="9" name="Picture 8">
              <a:extLst>
                <a:ext uri="{FF2B5EF4-FFF2-40B4-BE49-F238E27FC236}">
                  <a16:creationId xmlns:a16="http://schemas.microsoft.com/office/drawing/2014/main" id="{706FD1E9-CDB3-4C93-9D1C-D22A34D5AEDD}"/>
                </a:ext>
              </a:extLst>
            </p:cNvPr>
            <p:cNvPicPr>
              <a:picLocks noChangeAspect="1"/>
            </p:cNvPicPr>
            <p:nvPr/>
          </p:nvPicPr>
          <p:blipFill>
            <a:blip r:embed="rId5"/>
            <a:stretch>
              <a:fillRect/>
            </a:stretch>
          </p:blipFill>
          <p:spPr>
            <a:xfrm>
              <a:off x="2051720" y="1275606"/>
              <a:ext cx="6854944" cy="1584175"/>
            </a:xfrm>
            <a:prstGeom prst="rect">
              <a:avLst/>
            </a:prstGeom>
            <a:ln>
              <a:solidFill>
                <a:schemeClr val="tx2">
                  <a:lumMod val="40000"/>
                  <a:lumOff val="60000"/>
                </a:schemeClr>
              </a:solidFill>
            </a:ln>
          </p:spPr>
        </p:pic>
      </p:grpSp>
      <p:sp>
        <p:nvSpPr>
          <p:cNvPr id="3" name="TextBox 2"/>
          <p:cNvSpPr txBox="1"/>
          <p:nvPr/>
        </p:nvSpPr>
        <p:spPr>
          <a:xfrm>
            <a:off x="4283968" y="1131590"/>
            <a:ext cx="4824536" cy="338554"/>
          </a:xfrm>
          <a:prstGeom prst="rect">
            <a:avLst/>
          </a:prstGeom>
          <a:noFill/>
        </p:spPr>
        <p:txBody>
          <a:bodyPr wrap="square" rtlCol="0">
            <a:spAutoFit/>
          </a:bodyPr>
          <a:lstStyle/>
          <a:p>
            <a:r>
              <a:rPr lang="en-AU" sz="1600" b="1" u="sng" dirty="0" smtClean="0">
                <a:solidFill>
                  <a:schemeClr val="bg1"/>
                </a:solidFill>
              </a:rPr>
              <a:t>Tomorrow: </a:t>
            </a:r>
            <a:r>
              <a:rPr lang="en-AU" sz="1600" b="1" u="sng" dirty="0" err="1" smtClean="0">
                <a:solidFill>
                  <a:schemeClr val="bg1"/>
                </a:solidFill>
              </a:rPr>
              <a:t>AusSeabed</a:t>
            </a:r>
            <a:r>
              <a:rPr lang="en-AU" sz="1600" b="1" u="sng" dirty="0" smtClean="0">
                <a:solidFill>
                  <a:schemeClr val="bg1"/>
                </a:solidFill>
              </a:rPr>
              <a:t> workshop 0900-1600</a:t>
            </a:r>
            <a:endParaRPr lang="en-AU" sz="1600" b="1" u="sng" dirty="0">
              <a:solidFill>
                <a:schemeClr val="bg1"/>
              </a:solidFill>
            </a:endParaRPr>
          </a:p>
        </p:txBody>
      </p:sp>
    </p:spTree>
    <p:extLst>
      <p:ext uri="{BB962C8B-B14F-4D97-AF65-F5344CB8AC3E}">
        <p14:creationId xmlns:p14="http://schemas.microsoft.com/office/powerpoint/2010/main" val="7337344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Conclusion: Build a complete picture</a:t>
            </a:r>
            <a:endParaRPr lang="en-AU" dirty="0"/>
          </a:p>
        </p:txBody>
      </p:sp>
      <p:sp>
        <p:nvSpPr>
          <p:cNvPr id="3" name="Content Placeholder 2"/>
          <p:cNvSpPr>
            <a:spLocks noGrp="1"/>
          </p:cNvSpPr>
          <p:nvPr>
            <p:ph idx="1"/>
          </p:nvPr>
        </p:nvSpPr>
        <p:spPr/>
        <p:txBody>
          <a:bodyPr/>
          <a:lstStyle/>
          <a:p>
            <a:endParaRPr lang="en-AU" dirty="0"/>
          </a:p>
        </p:txBody>
      </p:sp>
      <p:sp>
        <p:nvSpPr>
          <p:cNvPr id="4" name="Content Placeholder 3"/>
          <p:cNvSpPr>
            <a:spLocks noGrp="1"/>
          </p:cNvSpPr>
          <p:nvPr>
            <p:ph idx="11"/>
          </p:nvPr>
        </p:nvSpPr>
        <p:spPr>
          <a:xfrm>
            <a:off x="3279855" y="947564"/>
            <a:ext cx="3970784" cy="3798144"/>
          </a:xfrm>
        </p:spPr>
        <p:txBody>
          <a:bodyPr/>
          <a:lstStyle/>
          <a:p>
            <a:endParaRPr lang="en-AU" dirty="0"/>
          </a:p>
        </p:txBody>
      </p:sp>
      <p:sp>
        <p:nvSpPr>
          <p:cNvPr id="5" name="Footer Placeholder 4"/>
          <p:cNvSpPr>
            <a:spLocks noGrp="1"/>
          </p:cNvSpPr>
          <p:nvPr>
            <p:ph type="ftr" sz="quarter" idx="10"/>
          </p:nvPr>
        </p:nvSpPr>
        <p:spPr/>
        <p:txBody>
          <a:bodyPr/>
          <a:lstStyle/>
          <a:p>
            <a:endParaRPr lang="en-AU" dirty="0">
              <a:solidFill>
                <a:srgbClr val="FFFFFF"/>
              </a:solidFill>
            </a:endParaRPr>
          </a:p>
        </p:txBody>
      </p:sp>
      <p:pic>
        <p:nvPicPr>
          <p:cNvPr id="10242" name="Picture 2" descr="C:\Users\u46211\Desktop\KIm\ausseabed\Presentation\gebco_2014_sid_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929624"/>
            <a:ext cx="5472608" cy="37146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635896" y="4208189"/>
            <a:ext cx="3312368" cy="307777"/>
          </a:xfrm>
          <a:prstGeom prst="rect">
            <a:avLst/>
          </a:prstGeom>
          <a:noFill/>
        </p:spPr>
        <p:txBody>
          <a:bodyPr wrap="square" rtlCol="0">
            <a:spAutoFit/>
          </a:bodyPr>
          <a:lstStyle/>
          <a:p>
            <a:pPr algn="r"/>
            <a:r>
              <a:rPr lang="en-AU" sz="1400" b="1" dirty="0" smtClean="0">
                <a:solidFill>
                  <a:schemeClr val="bg1"/>
                </a:solidFill>
              </a:rPr>
              <a:t>GEBCO 2014 grid source id dataset</a:t>
            </a:r>
            <a:endParaRPr lang="en-AU" sz="1400" b="1" dirty="0">
              <a:solidFill>
                <a:schemeClr val="bg1"/>
              </a:solidFill>
            </a:endParaRPr>
          </a:p>
        </p:txBody>
      </p:sp>
      <p:sp>
        <p:nvSpPr>
          <p:cNvPr id="7" name="Rectangle 6"/>
          <p:cNvSpPr/>
          <p:nvPr/>
        </p:nvSpPr>
        <p:spPr bwMode="auto">
          <a:xfrm>
            <a:off x="5652120" y="2876879"/>
            <a:ext cx="936104" cy="774991"/>
          </a:xfrm>
          <a:prstGeom prst="rect">
            <a:avLst/>
          </a:prstGeom>
          <a:noFill/>
          <a:ln w="57150" cap="flat" cmpd="sng" algn="ctr">
            <a:solidFill>
              <a:schemeClr val="tx2">
                <a:lumMod val="50000"/>
              </a:schemeClr>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rial" charset="0"/>
            </a:endParaRPr>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929621"/>
            <a:ext cx="5472608" cy="3894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149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F1B9A-0F8B-4640-B183-01716199BD64}"/>
              </a:ext>
            </a:extLst>
          </p:cNvPr>
          <p:cNvSpPr>
            <a:spLocks noGrp="1"/>
          </p:cNvSpPr>
          <p:nvPr>
            <p:ph type="title"/>
          </p:nvPr>
        </p:nvSpPr>
        <p:spPr/>
        <p:txBody>
          <a:bodyPr/>
          <a:lstStyle/>
          <a:p>
            <a:r>
              <a:rPr lang="en-AU" dirty="0" smtClean="0"/>
              <a:t>Conclusion: It’s possible</a:t>
            </a:r>
            <a:endParaRPr lang="en-AU" dirty="0"/>
          </a:p>
        </p:txBody>
      </p:sp>
      <p:sp>
        <p:nvSpPr>
          <p:cNvPr id="5" name="Footer Placeholder 4">
            <a:extLst>
              <a:ext uri="{FF2B5EF4-FFF2-40B4-BE49-F238E27FC236}">
                <a16:creationId xmlns:a16="http://schemas.microsoft.com/office/drawing/2014/main" id="{D2E395AE-9B45-4F0D-8849-B30FCB051D55}"/>
              </a:ext>
            </a:extLst>
          </p:cNvPr>
          <p:cNvSpPr>
            <a:spLocks noGrp="1"/>
          </p:cNvSpPr>
          <p:nvPr>
            <p:ph type="ftr" sz="quarter" idx="10"/>
          </p:nvPr>
        </p:nvSpPr>
        <p:spPr/>
        <p:txBody>
          <a:bodyPr/>
          <a:lstStyle/>
          <a:p>
            <a:r>
              <a:rPr lang="en-AU" dirty="0">
                <a:solidFill>
                  <a:srgbClr val="FFFFFF"/>
                </a:solidFill>
              </a:rPr>
              <a:t> </a:t>
            </a:r>
          </a:p>
        </p:txBody>
      </p:sp>
      <p:grpSp>
        <p:nvGrpSpPr>
          <p:cNvPr id="11" name="Group 10"/>
          <p:cNvGrpSpPr/>
          <p:nvPr/>
        </p:nvGrpSpPr>
        <p:grpSpPr>
          <a:xfrm>
            <a:off x="1979712" y="934437"/>
            <a:ext cx="5172898" cy="3869561"/>
            <a:chOff x="4344298" y="934437"/>
            <a:chExt cx="5172898" cy="3869561"/>
          </a:xfrm>
        </p:grpSpPr>
        <p:sp>
          <p:nvSpPr>
            <p:cNvPr id="20" name="TextBox 19">
              <a:extLst>
                <a:ext uri="{FF2B5EF4-FFF2-40B4-BE49-F238E27FC236}">
                  <a16:creationId xmlns:a16="http://schemas.microsoft.com/office/drawing/2014/main" id="{E1116CC5-6049-40C5-84A4-8E7F6ECB385C}"/>
                </a:ext>
              </a:extLst>
            </p:cNvPr>
            <p:cNvSpPr txBox="1"/>
            <p:nvPr/>
          </p:nvSpPr>
          <p:spPr>
            <a:xfrm>
              <a:off x="4344298" y="934437"/>
              <a:ext cx="5172898" cy="3046988"/>
            </a:xfrm>
            <a:prstGeom prst="rect">
              <a:avLst/>
            </a:prstGeom>
            <a:noFill/>
          </p:spPr>
          <p:txBody>
            <a:bodyPr wrap="square" rtlCol="0">
              <a:spAutoFit/>
            </a:bodyPr>
            <a:lstStyle/>
            <a:p>
              <a:pPr algn="ctr"/>
              <a:r>
                <a:rPr lang="en-US" sz="1400" dirty="0"/>
                <a:t>To map 0-200 m (shelf edge only no external </a:t>
              </a:r>
              <a:r>
                <a:rPr lang="en-US" sz="1400" dirty="0" smtClean="0"/>
                <a:t>territories):</a:t>
              </a:r>
              <a:endParaRPr lang="en-US" sz="1400" dirty="0"/>
            </a:p>
            <a:p>
              <a:pPr algn="ctr"/>
              <a:endParaRPr lang="en-US" sz="1400" b="1" dirty="0"/>
            </a:p>
            <a:p>
              <a:pPr algn="ctr"/>
              <a:r>
                <a:rPr lang="en-US" sz="1400" b="1" dirty="0"/>
                <a:t>Common methodology: </a:t>
              </a:r>
            </a:p>
            <a:p>
              <a:pPr algn="ctr"/>
              <a:r>
                <a:rPr lang="en-US" sz="1400" dirty="0"/>
                <a:t>~ 190 </a:t>
              </a:r>
              <a:r>
                <a:rPr lang="en-US" sz="1400" dirty="0" err="1"/>
                <a:t>yrs</a:t>
              </a:r>
              <a:r>
                <a:rPr lang="en-US" sz="1400" dirty="0"/>
                <a:t> (1 ship/24hrs) @ 200k line m/</a:t>
              </a:r>
              <a:r>
                <a:rPr lang="en-US" sz="1400" dirty="0" err="1"/>
                <a:t>yr</a:t>
              </a:r>
              <a:r>
                <a:rPr lang="en-US" sz="1400" dirty="0"/>
                <a:t> </a:t>
              </a:r>
            </a:p>
            <a:p>
              <a:pPr algn="ctr"/>
              <a:r>
                <a:rPr lang="en-AU" sz="1200" b="1" dirty="0"/>
                <a:t>(Credit for these calculations: IX Blue –Thanks)</a:t>
              </a:r>
            </a:p>
            <a:p>
              <a:pPr lvl="0" algn="ctr"/>
              <a:endParaRPr lang="en-US" sz="1600" dirty="0"/>
            </a:p>
            <a:p>
              <a:pPr lvl="0" algn="ctr"/>
              <a:r>
                <a:rPr lang="en-US" sz="1400" b="1" dirty="0">
                  <a:solidFill>
                    <a:schemeClr val="accent1">
                      <a:lumMod val="50000"/>
                    </a:schemeClr>
                  </a:solidFill>
                </a:rPr>
                <a:t>Recent methodology:</a:t>
              </a:r>
            </a:p>
            <a:p>
              <a:pPr lvl="0" algn="ctr"/>
              <a:r>
                <a:rPr lang="en-US" sz="1400" dirty="0">
                  <a:solidFill>
                    <a:schemeClr val="accent1">
                      <a:lumMod val="50000"/>
                    </a:schemeClr>
                  </a:solidFill>
                </a:rPr>
                <a:t>~25 </a:t>
              </a:r>
              <a:r>
                <a:rPr lang="en-US" sz="1400" dirty="0" err="1">
                  <a:solidFill>
                    <a:schemeClr val="accent1">
                      <a:lumMod val="50000"/>
                    </a:schemeClr>
                  </a:solidFill>
                </a:rPr>
                <a:t>yrs</a:t>
              </a:r>
              <a:r>
                <a:rPr lang="en-US" sz="1400" dirty="0">
                  <a:solidFill>
                    <a:schemeClr val="accent1">
                      <a:lumMod val="50000"/>
                    </a:schemeClr>
                  </a:solidFill>
                </a:rPr>
                <a:t> (based on MH370 experience)</a:t>
              </a:r>
            </a:p>
            <a:p>
              <a:pPr lvl="0" algn="ctr"/>
              <a:endParaRPr lang="en-US" sz="800" dirty="0"/>
            </a:p>
            <a:p>
              <a:pPr algn="ctr"/>
              <a:endParaRPr lang="en-AU" sz="1600" b="1" dirty="0" smtClean="0">
                <a:solidFill>
                  <a:schemeClr val="accent1">
                    <a:lumMod val="50000"/>
                  </a:schemeClr>
                </a:solidFill>
              </a:endParaRPr>
            </a:p>
            <a:p>
              <a:pPr algn="ctr"/>
              <a:r>
                <a:rPr lang="en-AU" sz="1600" b="1" dirty="0" smtClean="0">
                  <a:solidFill>
                    <a:schemeClr val="accent1">
                      <a:lumMod val="50000"/>
                    </a:schemeClr>
                  </a:solidFill>
                </a:rPr>
                <a:t>It’s </a:t>
              </a:r>
              <a:r>
                <a:rPr lang="en-AU" sz="1600" b="1" dirty="0">
                  <a:solidFill>
                    <a:schemeClr val="accent1">
                      <a:lumMod val="50000"/>
                    </a:schemeClr>
                  </a:solidFill>
                </a:rPr>
                <a:t>possible</a:t>
              </a:r>
            </a:p>
            <a:p>
              <a:pPr algn="ctr"/>
              <a:endParaRPr lang="en-AU" sz="1200" dirty="0"/>
            </a:p>
            <a:p>
              <a:pPr algn="ctr"/>
              <a:endParaRPr lang="en-AU" sz="1200" b="1" dirty="0"/>
            </a:p>
            <a:p>
              <a:pPr algn="ctr"/>
              <a:endParaRPr lang="en-US" sz="1600" dirty="0"/>
            </a:p>
          </p:txBody>
        </p:sp>
        <p:pic>
          <p:nvPicPr>
            <p:cNvPr id="21" name="Picture 2" descr="C:\Users\u46211\Desktop\KIm\ausseabed\AUV-Work-Hang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85324" y="4046521"/>
              <a:ext cx="1800200" cy="75747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2" name="Picture 3" descr="C:\Users\u46211\Desktop\KIm\ausseabed\fugro-equator-302467-0900060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199" b="16197"/>
            <a:stretch/>
          </p:blipFill>
          <p:spPr bwMode="auto">
            <a:xfrm>
              <a:off x="4783630" y="4046521"/>
              <a:ext cx="1800200" cy="75584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4550017" y="3355435"/>
              <a:ext cx="2310835" cy="584775"/>
            </a:xfrm>
            <a:prstGeom prst="rect">
              <a:avLst/>
            </a:prstGeom>
            <a:noFill/>
          </p:spPr>
          <p:txBody>
            <a:bodyPr wrap="square" rtlCol="0">
              <a:spAutoFit/>
            </a:bodyPr>
            <a:lstStyle/>
            <a:p>
              <a:pPr algn="ctr"/>
              <a:r>
                <a:rPr lang="en-AU" sz="1600" b="1" dirty="0">
                  <a:solidFill>
                    <a:schemeClr val="tx2">
                      <a:lumMod val="50000"/>
                    </a:schemeClr>
                  </a:solidFill>
                </a:rPr>
                <a:t>2015</a:t>
              </a:r>
            </a:p>
            <a:p>
              <a:pPr algn="ctr"/>
              <a:r>
                <a:rPr lang="en-AU" sz="1600" b="1" dirty="0">
                  <a:solidFill>
                    <a:schemeClr val="tx2">
                      <a:lumMod val="50000"/>
                    </a:schemeClr>
                  </a:solidFill>
                </a:rPr>
                <a:t>120,000 km</a:t>
              </a:r>
              <a:r>
                <a:rPr lang="en-AU" sz="1600" b="1" baseline="30000" dirty="0">
                  <a:solidFill>
                    <a:schemeClr val="tx2">
                      <a:lumMod val="50000"/>
                    </a:schemeClr>
                  </a:solidFill>
                </a:rPr>
                <a:t>2</a:t>
              </a:r>
              <a:r>
                <a:rPr lang="en-AU" sz="1600" b="1" dirty="0">
                  <a:solidFill>
                    <a:schemeClr val="tx2">
                      <a:lumMod val="50000"/>
                    </a:schemeClr>
                  </a:solidFill>
                </a:rPr>
                <a:t> in 2 </a:t>
              </a:r>
              <a:r>
                <a:rPr lang="en-AU" sz="1600" b="1" dirty="0" err="1">
                  <a:solidFill>
                    <a:schemeClr val="tx2">
                      <a:lumMod val="50000"/>
                    </a:schemeClr>
                  </a:solidFill>
                </a:rPr>
                <a:t>yrs</a:t>
              </a:r>
              <a:endParaRPr lang="en-AU" sz="1600" b="1" dirty="0">
                <a:solidFill>
                  <a:schemeClr val="tx2">
                    <a:lumMod val="50000"/>
                  </a:schemeClr>
                </a:solidFill>
              </a:endParaRPr>
            </a:p>
          </p:txBody>
        </p:sp>
        <p:sp>
          <p:nvSpPr>
            <p:cNvPr id="24" name="TextBox 23"/>
            <p:cNvSpPr txBox="1"/>
            <p:nvPr/>
          </p:nvSpPr>
          <p:spPr>
            <a:xfrm>
              <a:off x="6930007" y="3354861"/>
              <a:ext cx="2310835" cy="584775"/>
            </a:xfrm>
            <a:prstGeom prst="rect">
              <a:avLst/>
            </a:prstGeom>
            <a:noFill/>
          </p:spPr>
          <p:txBody>
            <a:bodyPr wrap="square" rtlCol="0">
              <a:spAutoFit/>
            </a:bodyPr>
            <a:lstStyle/>
            <a:p>
              <a:pPr algn="ctr"/>
              <a:r>
                <a:rPr lang="en-AU" sz="1600" b="1" dirty="0">
                  <a:solidFill>
                    <a:schemeClr val="tx2">
                      <a:lumMod val="50000"/>
                    </a:schemeClr>
                  </a:solidFill>
                </a:rPr>
                <a:t>2018</a:t>
              </a:r>
            </a:p>
            <a:p>
              <a:pPr algn="ctr"/>
              <a:r>
                <a:rPr lang="en-AU" sz="1600" b="1" dirty="0">
                  <a:solidFill>
                    <a:schemeClr val="tx2">
                      <a:lumMod val="50000"/>
                    </a:schemeClr>
                  </a:solidFill>
                </a:rPr>
                <a:t>120,000 km</a:t>
              </a:r>
              <a:r>
                <a:rPr lang="en-AU" sz="1600" b="1" baseline="30000" dirty="0">
                  <a:solidFill>
                    <a:schemeClr val="tx2">
                      <a:lumMod val="50000"/>
                    </a:schemeClr>
                  </a:solidFill>
                </a:rPr>
                <a:t>2</a:t>
              </a:r>
              <a:r>
                <a:rPr lang="en-AU" sz="1600" b="1" dirty="0">
                  <a:solidFill>
                    <a:schemeClr val="tx2">
                      <a:lumMod val="50000"/>
                    </a:schemeClr>
                  </a:solidFill>
                </a:rPr>
                <a:t> in 3mths</a:t>
              </a:r>
            </a:p>
          </p:txBody>
        </p:sp>
        <p:sp>
          <p:nvSpPr>
            <p:cNvPr id="25" name="Right Arrow 24"/>
            <p:cNvSpPr/>
            <p:nvPr/>
          </p:nvSpPr>
          <p:spPr bwMode="auto">
            <a:xfrm>
              <a:off x="6756917" y="3436220"/>
              <a:ext cx="346177" cy="219328"/>
            </a:xfrm>
            <a:prstGeom prst="rightArrow">
              <a:avLst/>
            </a:prstGeom>
            <a:solidFill>
              <a:schemeClr val="accent1">
                <a:lumMod val="50000"/>
              </a:schemeClr>
            </a:solid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grpSp>
      <p:pic>
        <p:nvPicPr>
          <p:cNvPr id="19" name="Picture 18"/>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5496" y="1241072"/>
            <a:ext cx="2433718" cy="2433718"/>
          </a:xfrm>
          <a:prstGeom prst="rect">
            <a:avLst/>
          </a:prstGeom>
        </p:spPr>
      </p:pic>
    </p:spTree>
    <p:extLst>
      <p:ext uri="{BB962C8B-B14F-4D97-AF65-F5344CB8AC3E}">
        <p14:creationId xmlns:p14="http://schemas.microsoft.com/office/powerpoint/2010/main" val="67584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Steering Committee meeting </a:t>
            </a:r>
            <a:r>
              <a:rPr lang="en-AU" dirty="0" smtClean="0"/>
              <a:t>– Strategic Plan</a:t>
            </a:r>
            <a:endParaRPr lang="en-AU" dirty="0"/>
          </a:p>
        </p:txBody>
      </p:sp>
      <p:sp>
        <p:nvSpPr>
          <p:cNvPr id="3" name="Content Placeholder 2"/>
          <p:cNvSpPr>
            <a:spLocks noGrp="1"/>
          </p:cNvSpPr>
          <p:nvPr>
            <p:ph idx="1"/>
          </p:nvPr>
        </p:nvSpPr>
        <p:spPr>
          <a:xfrm>
            <a:off x="457200" y="915566"/>
            <a:ext cx="8219256" cy="3798144"/>
          </a:xfrm>
        </p:spPr>
        <p:txBody>
          <a:bodyPr/>
          <a:lstStyle/>
          <a:p>
            <a:r>
              <a:rPr lang="en-AU" dirty="0" smtClean="0"/>
              <a:t>Addition:</a:t>
            </a:r>
          </a:p>
          <a:p>
            <a:r>
              <a:rPr lang="en-AU" dirty="0" smtClean="0"/>
              <a:t>Overview: Add statement on the economic value of seabed mapping</a:t>
            </a:r>
          </a:p>
          <a:p>
            <a:r>
              <a:rPr lang="en-AU" dirty="0" smtClean="0"/>
              <a:t>Table : Value Proposition per sector</a:t>
            </a:r>
          </a:p>
          <a:p>
            <a:endParaRPr lang="en-AU" dirty="0"/>
          </a:p>
          <a:p>
            <a:r>
              <a:rPr lang="en-AU" dirty="0" smtClean="0"/>
              <a:t>Endorsement?</a:t>
            </a:r>
            <a:endParaRPr lang="en-AU" dirty="0"/>
          </a:p>
        </p:txBody>
      </p:sp>
      <p:sp>
        <p:nvSpPr>
          <p:cNvPr id="5" name="Footer Placeholder 4"/>
          <p:cNvSpPr>
            <a:spLocks noGrp="1"/>
          </p:cNvSpPr>
          <p:nvPr>
            <p:ph type="ftr" sz="quarter" idx="10"/>
          </p:nvPr>
        </p:nvSpPr>
        <p:spPr/>
        <p:txBody>
          <a:bodyPr/>
          <a:lstStyle/>
          <a:p>
            <a:endParaRPr lang="en-AU" dirty="0">
              <a:solidFill>
                <a:srgbClr val="FFFFFF"/>
              </a:solidFill>
            </a:endParaRPr>
          </a:p>
        </p:txBody>
      </p:sp>
    </p:spTree>
    <p:extLst>
      <p:ext uri="{BB962C8B-B14F-4D97-AF65-F5344CB8AC3E}">
        <p14:creationId xmlns:p14="http://schemas.microsoft.com/office/powerpoint/2010/main" val="28311715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Activity: </a:t>
            </a:r>
            <a:r>
              <a:rPr lang="en-AU" dirty="0" err="1" smtClean="0"/>
              <a:t>AusSeabed</a:t>
            </a:r>
            <a:r>
              <a:rPr lang="en-AU" dirty="0" smtClean="0"/>
              <a:t> Planning </a:t>
            </a:r>
            <a:r>
              <a:rPr lang="en-AU" dirty="0" smtClean="0"/>
              <a:t>Tool Demo and Testing</a:t>
            </a:r>
            <a:endParaRPr lang="en-AU" dirty="0"/>
          </a:p>
        </p:txBody>
      </p:sp>
      <p:sp>
        <p:nvSpPr>
          <p:cNvPr id="3" name="Content Placeholder 2"/>
          <p:cNvSpPr>
            <a:spLocks noGrp="1"/>
          </p:cNvSpPr>
          <p:nvPr>
            <p:ph idx="1"/>
          </p:nvPr>
        </p:nvSpPr>
        <p:spPr>
          <a:xfrm>
            <a:off x="457200" y="915566"/>
            <a:ext cx="7715200" cy="3798144"/>
          </a:xfrm>
        </p:spPr>
        <p:txBody>
          <a:bodyPr/>
          <a:lstStyle/>
          <a:p>
            <a:endParaRPr lang="en-AU" dirty="0"/>
          </a:p>
          <a:p>
            <a:pPr algn="ctr"/>
            <a:endParaRPr lang="en-AU" dirty="0" smtClean="0"/>
          </a:p>
          <a:p>
            <a:pPr algn="ctr"/>
            <a:endParaRPr lang="en-AU" dirty="0"/>
          </a:p>
          <a:p>
            <a:pPr algn="ctr"/>
            <a:endParaRPr lang="en-AU" dirty="0" smtClean="0"/>
          </a:p>
          <a:p>
            <a:pPr algn="ctr"/>
            <a:r>
              <a:rPr lang="en-AU" dirty="0" smtClean="0"/>
              <a:t>Carried out using individual laptops.</a:t>
            </a:r>
          </a:p>
        </p:txBody>
      </p:sp>
      <p:sp>
        <p:nvSpPr>
          <p:cNvPr id="5" name="Footer Placeholder 4"/>
          <p:cNvSpPr>
            <a:spLocks noGrp="1"/>
          </p:cNvSpPr>
          <p:nvPr>
            <p:ph type="ftr" sz="quarter" idx="10"/>
          </p:nvPr>
        </p:nvSpPr>
        <p:spPr/>
        <p:txBody>
          <a:bodyPr/>
          <a:lstStyle/>
          <a:p>
            <a:endParaRPr lang="en-AU" dirty="0">
              <a:solidFill>
                <a:srgbClr val="FFFFFF"/>
              </a:solidFill>
            </a:endParaRPr>
          </a:p>
        </p:txBody>
      </p:sp>
    </p:spTree>
    <p:extLst>
      <p:ext uri="{BB962C8B-B14F-4D97-AF65-F5344CB8AC3E}">
        <p14:creationId xmlns:p14="http://schemas.microsoft.com/office/powerpoint/2010/main" val="4076180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35"/>
        <p:cNvGrpSpPr/>
        <p:nvPr/>
      </p:nvGrpSpPr>
      <p:grpSpPr>
        <a:xfrm>
          <a:off x="0" y="0"/>
          <a:ext cx="0" cy="0"/>
          <a:chOff x="0" y="0"/>
          <a:chExt cx="0" cy="0"/>
        </a:xfrm>
      </p:grpSpPr>
      <p:sp>
        <p:nvSpPr>
          <p:cNvPr id="3836" name="Shape 3836"/>
          <p:cNvSpPr txBox="1">
            <a:spLocks noGrp="1"/>
          </p:cNvSpPr>
          <p:nvPr>
            <p:ph type="ctrTitle"/>
          </p:nvPr>
        </p:nvSpPr>
        <p:spPr/>
        <p:txBody>
          <a:bodyPr anchor="ctr">
            <a:normAutofit fontScale="90000"/>
          </a:bodyPr>
          <a:lstStyle/>
          <a:p>
            <a:pPr lvl="0">
              <a:lnSpc>
                <a:spcPct val="100000"/>
              </a:lnSpc>
            </a:pPr>
            <a:r>
              <a:rPr lang="en-US" sz="8000" dirty="0">
                <a:solidFill>
                  <a:schemeClr val="accent2"/>
                </a:solidFill>
              </a:rPr>
              <a:t>QAX</a:t>
            </a:r>
            <a:r>
              <a:rPr lang="en-US" sz="2400" dirty="0"/>
              <a:t/>
            </a:r>
            <a:br>
              <a:rPr lang="en-US" sz="2400" dirty="0"/>
            </a:br>
            <a:r>
              <a:rPr lang="en-US" sz="2400" i="1" dirty="0"/>
              <a:t>Towards Automated Quality Assurance Checks</a:t>
            </a:r>
          </a:p>
        </p:txBody>
      </p:sp>
      <p:sp>
        <p:nvSpPr>
          <p:cNvPr id="16" name="Text Placeholder 15">
            <a:extLst>
              <a:ext uri="{FF2B5EF4-FFF2-40B4-BE49-F238E27FC236}">
                <a16:creationId xmlns:a16="http://schemas.microsoft.com/office/drawing/2014/main" id="{804B85FA-5FDF-437B-96E4-0386A1F239E8}"/>
              </a:ext>
            </a:extLst>
          </p:cNvPr>
          <p:cNvSpPr>
            <a:spLocks noGrp="1"/>
          </p:cNvSpPr>
          <p:nvPr>
            <p:ph type="body" idx="11"/>
          </p:nvPr>
        </p:nvSpPr>
        <p:spPr/>
        <p:txBody>
          <a:bodyPr anchor="ctr"/>
          <a:lstStyle/>
          <a:p>
            <a:pPr marL="0" indent="0">
              <a:spcBef>
                <a:spcPts val="0"/>
              </a:spcBef>
            </a:pPr>
            <a:r>
              <a:rPr lang="en-US" sz="1400" dirty="0"/>
              <a:t>Giuseppe Masetti, Kim Picard, and Tyanne Faulkes</a:t>
            </a:r>
          </a:p>
        </p:txBody>
      </p:sp>
      <p:pic>
        <p:nvPicPr>
          <p:cNvPr id="27" name="Picture Placeholder 26">
            <a:extLst>
              <a:ext uri="{FF2B5EF4-FFF2-40B4-BE49-F238E27FC236}">
                <a16:creationId xmlns:a16="http://schemas.microsoft.com/office/drawing/2014/main" id="{52512EB2-3884-4250-BA8A-F3A15F66352E}"/>
              </a:ext>
            </a:extLst>
          </p:cNvPr>
          <p:cNvPicPr>
            <a:picLocks noGrp="1" noChangeAspect="1"/>
          </p:cNvPicPr>
          <p:nvPr>
            <p:ph type="pic" sz="quarter" idx="12"/>
          </p:nvPr>
        </p:nvPicPr>
        <p:blipFill>
          <a:blip r:embed="rId3"/>
          <a:srcRect t="1730" b="1730"/>
          <a:stretch>
            <a:fillRect/>
          </a:stretch>
        </p:blipFill>
        <p:spPr/>
      </p:pic>
      <p:pic>
        <p:nvPicPr>
          <p:cNvPr id="29" name="Picture Placeholder 28">
            <a:extLst>
              <a:ext uri="{FF2B5EF4-FFF2-40B4-BE49-F238E27FC236}">
                <a16:creationId xmlns:a16="http://schemas.microsoft.com/office/drawing/2014/main" id="{1DB98555-82A8-45D6-AB41-0C6E61155B82}"/>
              </a:ext>
            </a:extLst>
          </p:cNvPr>
          <p:cNvPicPr>
            <a:picLocks noGrp="1" noChangeAspect="1"/>
          </p:cNvPicPr>
          <p:nvPr>
            <p:ph type="pic" sz="quarter" idx="13"/>
          </p:nvPr>
        </p:nvPicPr>
        <p:blipFill>
          <a:blip r:embed="rId4"/>
          <a:srcRect t="1820" b="1820"/>
          <a:stretch>
            <a:fillRect/>
          </a:stretch>
        </p:blipFill>
        <p:spPr/>
      </p:pic>
      <p:sp>
        <p:nvSpPr>
          <p:cNvPr id="24" name="Text Placeholder 23">
            <a:extLst>
              <a:ext uri="{FF2B5EF4-FFF2-40B4-BE49-F238E27FC236}">
                <a16:creationId xmlns:a16="http://schemas.microsoft.com/office/drawing/2014/main" id="{7F16AE4B-E05E-49AC-B21F-BA571D6A7C8A}"/>
              </a:ext>
            </a:extLst>
          </p:cNvPr>
          <p:cNvSpPr>
            <a:spLocks noGrp="1"/>
          </p:cNvSpPr>
          <p:nvPr>
            <p:ph type="body" idx="14"/>
          </p:nvPr>
        </p:nvSpPr>
        <p:spPr/>
        <p:txBody>
          <a:bodyPr/>
          <a:lstStyle/>
          <a:p>
            <a:r>
              <a:rPr lang="en-US" dirty="0"/>
              <a:t>Freemantle, Perth - July 12, 2019</a:t>
            </a:r>
          </a:p>
        </p:txBody>
      </p:sp>
      <p:pic>
        <p:nvPicPr>
          <p:cNvPr id="31" name="Picture Placeholder 30">
            <a:extLst>
              <a:ext uri="{FF2B5EF4-FFF2-40B4-BE49-F238E27FC236}">
                <a16:creationId xmlns:a16="http://schemas.microsoft.com/office/drawing/2014/main" id="{CD1D0858-CE42-439C-8809-2D0F4F835F81}"/>
              </a:ext>
            </a:extLst>
          </p:cNvPr>
          <p:cNvPicPr>
            <a:picLocks noGrp="1" noChangeAspect="1"/>
          </p:cNvPicPr>
          <p:nvPr>
            <p:ph type="pic" sz="quarter" idx="15"/>
          </p:nvPr>
        </p:nvPicPr>
        <p:blipFill>
          <a:blip r:embed="rId5"/>
          <a:srcRect l="67" r="67"/>
          <a:stretch>
            <a:fillRect/>
          </a:stretch>
        </p:blipFill>
        <p:spPr>
          <a:effectLst>
            <a:outerShdw dist="38100" dir="2700000" algn="tl" rotWithShape="0">
              <a:schemeClr val="accent2">
                <a:alpha val="58000"/>
              </a:schemeClr>
            </a:outerShdw>
          </a:effectLst>
        </p:spPr>
      </p:pic>
      <p:sp>
        <p:nvSpPr>
          <p:cNvPr id="11" name="Text Placeholder 15">
            <a:extLst>
              <a:ext uri="{FF2B5EF4-FFF2-40B4-BE49-F238E27FC236}">
                <a16:creationId xmlns:a16="http://schemas.microsoft.com/office/drawing/2014/main" id="{667D193E-CE16-4534-BD51-61BF3492F552}"/>
              </a:ext>
            </a:extLst>
          </p:cNvPr>
          <p:cNvSpPr txBox="1">
            <a:spLocks/>
          </p:cNvSpPr>
          <p:nvPr/>
        </p:nvSpPr>
        <p:spPr>
          <a:xfrm>
            <a:off x="8846288" y="2414"/>
            <a:ext cx="297712" cy="210238"/>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228600" algn="ctr" rtl="0">
              <a:lnSpc>
                <a:spcPct val="100000"/>
              </a:lnSpc>
              <a:spcBef>
                <a:spcPts val="360"/>
              </a:spcBef>
              <a:spcAft>
                <a:spcPts val="0"/>
              </a:spcAft>
              <a:buClr>
                <a:srgbClr val="D3EBD5"/>
              </a:buClr>
              <a:buSzPts val="1800"/>
              <a:buFont typeface="Titillium Web Light"/>
              <a:buNone/>
              <a:defRPr sz="1800" b="1" i="0" u="none" strike="noStrike" cap="small" baseline="0">
                <a:solidFill>
                  <a:srgbClr val="A3D3D5"/>
                </a:solidFill>
                <a:latin typeface="Candara" panose="020E0502030303020204" pitchFamily="34" charset="0"/>
                <a:ea typeface="Titillium Web Light"/>
                <a:cs typeface="Titillium Web Light"/>
                <a:sym typeface="Titillium Web Light"/>
              </a:defRPr>
            </a:lvl1pPr>
            <a:lvl2pPr marL="914400" marR="0" lvl="1" indent="-381000" algn="l" rtl="0">
              <a:lnSpc>
                <a:spcPct val="100000"/>
              </a:lnSpc>
              <a:spcBef>
                <a:spcPts val="0"/>
              </a:spcBef>
              <a:spcAft>
                <a:spcPts val="0"/>
              </a:spcAft>
              <a:buClr>
                <a:srgbClr val="D3EBD5"/>
              </a:buClr>
              <a:buSzPts val="2400"/>
              <a:buFont typeface="Titillium Web Light"/>
              <a:buChar char="▫"/>
              <a:defRPr sz="2400" b="0" i="0" u="none" strike="noStrike" cap="none">
                <a:solidFill>
                  <a:srgbClr val="003B55"/>
                </a:solidFill>
                <a:latin typeface="Titillium Web Light"/>
                <a:ea typeface="Titillium Web Light"/>
                <a:cs typeface="Titillium Web Light"/>
                <a:sym typeface="Titillium Web Light"/>
              </a:defRPr>
            </a:lvl2pPr>
            <a:lvl3pPr marL="1371600" marR="0" lvl="2" indent="-381000" algn="l" rtl="0">
              <a:lnSpc>
                <a:spcPct val="100000"/>
              </a:lnSpc>
              <a:spcBef>
                <a:spcPts val="0"/>
              </a:spcBef>
              <a:spcAft>
                <a:spcPts val="0"/>
              </a:spcAft>
              <a:buClr>
                <a:srgbClr val="D3EBD5"/>
              </a:buClr>
              <a:buSzPts val="2400"/>
              <a:buFont typeface="Titillium Web Light"/>
              <a:buChar char="▫"/>
              <a:defRPr sz="2400" b="0" i="0" u="none" strike="noStrike" cap="none">
                <a:solidFill>
                  <a:srgbClr val="003B55"/>
                </a:solidFill>
                <a:latin typeface="Titillium Web Light"/>
                <a:ea typeface="Titillium Web Light"/>
                <a:cs typeface="Titillium Web Light"/>
                <a:sym typeface="Titillium Web Light"/>
              </a:defRPr>
            </a:lvl3pPr>
            <a:lvl4pPr marL="1828800" marR="0" lvl="3" indent="-381000" algn="l" rtl="0">
              <a:lnSpc>
                <a:spcPct val="100000"/>
              </a:lnSpc>
              <a:spcBef>
                <a:spcPts val="0"/>
              </a:spcBef>
              <a:spcAft>
                <a:spcPts val="0"/>
              </a:spcAft>
              <a:buClr>
                <a:srgbClr val="D3EBD5"/>
              </a:buClr>
              <a:buSzPts val="2400"/>
              <a:buFont typeface="Titillium Web Light"/>
              <a:buChar char="▫"/>
              <a:defRPr sz="2400" b="0" i="0" u="none" strike="noStrike" cap="none">
                <a:solidFill>
                  <a:srgbClr val="003B55"/>
                </a:solidFill>
                <a:latin typeface="Titillium Web Light"/>
                <a:ea typeface="Titillium Web Light"/>
                <a:cs typeface="Titillium Web Light"/>
                <a:sym typeface="Titillium Web Light"/>
              </a:defRPr>
            </a:lvl4pPr>
            <a:lvl5pPr marL="2286000" marR="0" lvl="4" indent="-381000" algn="l" rtl="0">
              <a:lnSpc>
                <a:spcPct val="100000"/>
              </a:lnSpc>
              <a:spcBef>
                <a:spcPts val="0"/>
              </a:spcBef>
              <a:spcAft>
                <a:spcPts val="0"/>
              </a:spcAft>
              <a:buClr>
                <a:srgbClr val="D3EBD5"/>
              </a:buClr>
              <a:buSzPts val="2400"/>
              <a:buFont typeface="Titillium Web Light"/>
              <a:buChar char="▫"/>
              <a:defRPr sz="2400" b="0" i="0" u="none" strike="noStrike" cap="none">
                <a:solidFill>
                  <a:srgbClr val="003B55"/>
                </a:solidFill>
                <a:latin typeface="Titillium Web Light"/>
                <a:ea typeface="Titillium Web Light"/>
                <a:cs typeface="Titillium Web Light"/>
                <a:sym typeface="Titillium Web Light"/>
              </a:defRPr>
            </a:lvl5pPr>
            <a:lvl6pPr marL="2743200" marR="0" lvl="5" indent="-381000" algn="l" rtl="0">
              <a:lnSpc>
                <a:spcPct val="100000"/>
              </a:lnSpc>
              <a:spcBef>
                <a:spcPts val="0"/>
              </a:spcBef>
              <a:spcAft>
                <a:spcPts val="0"/>
              </a:spcAft>
              <a:buClr>
                <a:srgbClr val="D3EBD5"/>
              </a:buClr>
              <a:buSzPts val="2400"/>
              <a:buFont typeface="Titillium Web Light"/>
              <a:buChar char="▫"/>
              <a:defRPr sz="2400" b="0" i="0" u="none" strike="noStrike" cap="none">
                <a:solidFill>
                  <a:srgbClr val="003B55"/>
                </a:solidFill>
                <a:latin typeface="Titillium Web Light"/>
                <a:ea typeface="Titillium Web Light"/>
                <a:cs typeface="Titillium Web Light"/>
                <a:sym typeface="Titillium Web Light"/>
              </a:defRPr>
            </a:lvl6pPr>
            <a:lvl7pPr marL="3200400" marR="0" lvl="6" indent="-381000" algn="l" rtl="0">
              <a:lnSpc>
                <a:spcPct val="100000"/>
              </a:lnSpc>
              <a:spcBef>
                <a:spcPts val="0"/>
              </a:spcBef>
              <a:spcAft>
                <a:spcPts val="0"/>
              </a:spcAft>
              <a:buClr>
                <a:srgbClr val="D3EBD5"/>
              </a:buClr>
              <a:buSzPts val="2400"/>
              <a:buFont typeface="Titillium Web Light"/>
              <a:buChar char="●"/>
              <a:defRPr sz="2400" b="0" i="0" u="none" strike="noStrike" cap="none">
                <a:solidFill>
                  <a:srgbClr val="003B55"/>
                </a:solidFill>
                <a:latin typeface="Titillium Web Light"/>
                <a:ea typeface="Titillium Web Light"/>
                <a:cs typeface="Titillium Web Light"/>
                <a:sym typeface="Titillium Web Light"/>
              </a:defRPr>
            </a:lvl7pPr>
            <a:lvl8pPr marL="3657600" marR="0" lvl="7" indent="-381000" algn="l" rtl="0">
              <a:lnSpc>
                <a:spcPct val="100000"/>
              </a:lnSpc>
              <a:spcBef>
                <a:spcPts val="0"/>
              </a:spcBef>
              <a:spcAft>
                <a:spcPts val="0"/>
              </a:spcAft>
              <a:buClr>
                <a:srgbClr val="D3EBD5"/>
              </a:buClr>
              <a:buSzPts val="2400"/>
              <a:buFont typeface="Titillium Web Light"/>
              <a:buChar char="○"/>
              <a:defRPr sz="2400" b="0" i="0" u="none" strike="noStrike" cap="none">
                <a:solidFill>
                  <a:srgbClr val="003B55"/>
                </a:solidFill>
                <a:latin typeface="Titillium Web Light"/>
                <a:ea typeface="Titillium Web Light"/>
                <a:cs typeface="Titillium Web Light"/>
                <a:sym typeface="Titillium Web Light"/>
              </a:defRPr>
            </a:lvl8pPr>
            <a:lvl9pPr marL="4114800" marR="0" lvl="8" indent="-381000" algn="l" rtl="0">
              <a:lnSpc>
                <a:spcPct val="100000"/>
              </a:lnSpc>
              <a:spcBef>
                <a:spcPts val="0"/>
              </a:spcBef>
              <a:spcAft>
                <a:spcPts val="0"/>
              </a:spcAft>
              <a:buClr>
                <a:srgbClr val="D3EBD5"/>
              </a:buClr>
              <a:buSzPts val="2400"/>
              <a:buFont typeface="Titillium Web Light"/>
              <a:buChar char="■"/>
              <a:defRPr sz="2400" b="0" i="0" u="none" strike="noStrike" cap="none">
                <a:solidFill>
                  <a:srgbClr val="003B55"/>
                </a:solidFill>
                <a:latin typeface="Titillium Web Light"/>
                <a:ea typeface="Titillium Web Light"/>
                <a:cs typeface="Titillium Web Light"/>
                <a:sym typeface="Titillium Web Light"/>
              </a:defRPr>
            </a:lvl9pPr>
          </a:lstStyle>
          <a:p>
            <a:pPr marL="0" indent="0">
              <a:spcBef>
                <a:spcPts val="0"/>
              </a:spcBef>
            </a:pPr>
            <a:r>
              <a:rPr lang="en-US" sz="800" b="0" dirty="0">
                <a:solidFill>
                  <a:schemeClr val="tx2">
                    <a:lumMod val="75000"/>
                  </a:schemeClr>
                </a:solidFill>
                <a:latin typeface="+mn-lt"/>
              </a:rPr>
              <a:t>v0</a:t>
            </a:r>
          </a:p>
        </p:txBody>
      </p:sp>
      <p:sp>
        <p:nvSpPr>
          <p:cNvPr id="14" name="Shape 4040">
            <a:extLst>
              <a:ext uri="{FF2B5EF4-FFF2-40B4-BE49-F238E27FC236}">
                <a16:creationId xmlns:a16="http://schemas.microsoft.com/office/drawing/2014/main" id="{2CDE5520-F6E3-4580-B186-A38BB20E837E}"/>
              </a:ext>
            </a:extLst>
          </p:cNvPr>
          <p:cNvSpPr txBox="1">
            <a:spLocks/>
          </p:cNvSpPr>
          <p:nvPr/>
        </p:nvSpPr>
        <p:spPr>
          <a:xfrm>
            <a:off x="2916385" y="4517679"/>
            <a:ext cx="3311230" cy="477376"/>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228600" algn="ctr" rtl="0">
              <a:lnSpc>
                <a:spcPct val="100000"/>
              </a:lnSpc>
              <a:spcBef>
                <a:spcPts val="360"/>
              </a:spcBef>
              <a:spcAft>
                <a:spcPts val="0"/>
              </a:spcAft>
              <a:buClr>
                <a:srgbClr val="D3EBD5"/>
              </a:buClr>
              <a:buSzPts val="1800"/>
              <a:buFont typeface="Titillium Web Light"/>
              <a:buNone/>
              <a:defRPr sz="1800" b="1" i="0" u="none" strike="noStrike" cap="small" baseline="0">
                <a:solidFill>
                  <a:srgbClr val="A3D3D5"/>
                </a:solidFill>
                <a:latin typeface="Candara" panose="020E0502030303020204" pitchFamily="34" charset="0"/>
                <a:ea typeface="Titillium Web Light"/>
                <a:cs typeface="Titillium Web Light"/>
                <a:sym typeface="Titillium Web Light"/>
              </a:defRPr>
            </a:lvl1pPr>
            <a:lvl2pPr marL="914400" marR="0" lvl="1" indent="-381000" algn="l" rtl="0">
              <a:lnSpc>
                <a:spcPct val="100000"/>
              </a:lnSpc>
              <a:spcBef>
                <a:spcPts val="0"/>
              </a:spcBef>
              <a:spcAft>
                <a:spcPts val="0"/>
              </a:spcAft>
              <a:buClr>
                <a:srgbClr val="D3EBD5"/>
              </a:buClr>
              <a:buSzPts val="2400"/>
              <a:buFont typeface="Titillium Web Light"/>
              <a:buChar char="▫"/>
              <a:defRPr sz="2400" b="0" i="0" u="none" strike="noStrike" cap="none">
                <a:solidFill>
                  <a:srgbClr val="003B55"/>
                </a:solidFill>
                <a:latin typeface="Titillium Web Light"/>
                <a:ea typeface="Titillium Web Light"/>
                <a:cs typeface="Titillium Web Light"/>
                <a:sym typeface="Titillium Web Light"/>
              </a:defRPr>
            </a:lvl2pPr>
            <a:lvl3pPr marL="1371600" marR="0" lvl="2" indent="-381000" algn="l" rtl="0">
              <a:lnSpc>
                <a:spcPct val="100000"/>
              </a:lnSpc>
              <a:spcBef>
                <a:spcPts val="0"/>
              </a:spcBef>
              <a:spcAft>
                <a:spcPts val="0"/>
              </a:spcAft>
              <a:buClr>
                <a:srgbClr val="D3EBD5"/>
              </a:buClr>
              <a:buSzPts val="2400"/>
              <a:buFont typeface="Titillium Web Light"/>
              <a:buChar char="▫"/>
              <a:defRPr sz="2400" b="0" i="0" u="none" strike="noStrike" cap="none">
                <a:solidFill>
                  <a:srgbClr val="003B55"/>
                </a:solidFill>
                <a:latin typeface="Titillium Web Light"/>
                <a:ea typeface="Titillium Web Light"/>
                <a:cs typeface="Titillium Web Light"/>
                <a:sym typeface="Titillium Web Light"/>
              </a:defRPr>
            </a:lvl3pPr>
            <a:lvl4pPr marL="1828800" marR="0" lvl="3" indent="-381000" algn="l" rtl="0">
              <a:lnSpc>
                <a:spcPct val="100000"/>
              </a:lnSpc>
              <a:spcBef>
                <a:spcPts val="0"/>
              </a:spcBef>
              <a:spcAft>
                <a:spcPts val="0"/>
              </a:spcAft>
              <a:buClr>
                <a:srgbClr val="D3EBD5"/>
              </a:buClr>
              <a:buSzPts val="2400"/>
              <a:buFont typeface="Titillium Web Light"/>
              <a:buChar char="▫"/>
              <a:defRPr sz="2400" b="0" i="0" u="none" strike="noStrike" cap="none">
                <a:solidFill>
                  <a:srgbClr val="003B55"/>
                </a:solidFill>
                <a:latin typeface="Titillium Web Light"/>
                <a:ea typeface="Titillium Web Light"/>
                <a:cs typeface="Titillium Web Light"/>
                <a:sym typeface="Titillium Web Light"/>
              </a:defRPr>
            </a:lvl4pPr>
            <a:lvl5pPr marL="2286000" marR="0" lvl="4" indent="-381000" algn="l" rtl="0">
              <a:lnSpc>
                <a:spcPct val="100000"/>
              </a:lnSpc>
              <a:spcBef>
                <a:spcPts val="0"/>
              </a:spcBef>
              <a:spcAft>
                <a:spcPts val="0"/>
              </a:spcAft>
              <a:buClr>
                <a:srgbClr val="D3EBD5"/>
              </a:buClr>
              <a:buSzPts val="2400"/>
              <a:buFont typeface="Titillium Web Light"/>
              <a:buChar char="▫"/>
              <a:defRPr sz="2400" b="0" i="0" u="none" strike="noStrike" cap="none">
                <a:solidFill>
                  <a:srgbClr val="003B55"/>
                </a:solidFill>
                <a:latin typeface="Titillium Web Light"/>
                <a:ea typeface="Titillium Web Light"/>
                <a:cs typeface="Titillium Web Light"/>
                <a:sym typeface="Titillium Web Light"/>
              </a:defRPr>
            </a:lvl5pPr>
            <a:lvl6pPr marL="2743200" marR="0" lvl="5" indent="-381000" algn="l" rtl="0">
              <a:lnSpc>
                <a:spcPct val="100000"/>
              </a:lnSpc>
              <a:spcBef>
                <a:spcPts val="0"/>
              </a:spcBef>
              <a:spcAft>
                <a:spcPts val="0"/>
              </a:spcAft>
              <a:buClr>
                <a:srgbClr val="D3EBD5"/>
              </a:buClr>
              <a:buSzPts val="2400"/>
              <a:buFont typeface="Titillium Web Light"/>
              <a:buChar char="▫"/>
              <a:defRPr sz="2400" b="0" i="0" u="none" strike="noStrike" cap="none">
                <a:solidFill>
                  <a:srgbClr val="003B55"/>
                </a:solidFill>
                <a:latin typeface="Titillium Web Light"/>
                <a:ea typeface="Titillium Web Light"/>
                <a:cs typeface="Titillium Web Light"/>
                <a:sym typeface="Titillium Web Light"/>
              </a:defRPr>
            </a:lvl6pPr>
            <a:lvl7pPr marL="3200400" marR="0" lvl="6" indent="-381000" algn="l" rtl="0">
              <a:lnSpc>
                <a:spcPct val="100000"/>
              </a:lnSpc>
              <a:spcBef>
                <a:spcPts val="0"/>
              </a:spcBef>
              <a:spcAft>
                <a:spcPts val="0"/>
              </a:spcAft>
              <a:buClr>
                <a:srgbClr val="D3EBD5"/>
              </a:buClr>
              <a:buSzPts val="2400"/>
              <a:buFont typeface="Titillium Web Light"/>
              <a:buChar char="●"/>
              <a:defRPr sz="2400" b="0" i="0" u="none" strike="noStrike" cap="none">
                <a:solidFill>
                  <a:srgbClr val="003B55"/>
                </a:solidFill>
                <a:latin typeface="Titillium Web Light"/>
                <a:ea typeface="Titillium Web Light"/>
                <a:cs typeface="Titillium Web Light"/>
                <a:sym typeface="Titillium Web Light"/>
              </a:defRPr>
            </a:lvl7pPr>
            <a:lvl8pPr marL="3657600" marR="0" lvl="7" indent="-381000" algn="l" rtl="0">
              <a:lnSpc>
                <a:spcPct val="100000"/>
              </a:lnSpc>
              <a:spcBef>
                <a:spcPts val="0"/>
              </a:spcBef>
              <a:spcAft>
                <a:spcPts val="0"/>
              </a:spcAft>
              <a:buClr>
                <a:srgbClr val="D3EBD5"/>
              </a:buClr>
              <a:buSzPts val="2400"/>
              <a:buFont typeface="Titillium Web Light"/>
              <a:buChar char="○"/>
              <a:defRPr sz="2400" b="0" i="0" u="none" strike="noStrike" cap="none">
                <a:solidFill>
                  <a:srgbClr val="003B55"/>
                </a:solidFill>
                <a:latin typeface="Titillium Web Light"/>
                <a:ea typeface="Titillium Web Light"/>
                <a:cs typeface="Titillium Web Light"/>
                <a:sym typeface="Titillium Web Light"/>
              </a:defRPr>
            </a:lvl8pPr>
            <a:lvl9pPr marL="4114800" marR="0" lvl="8" indent="-381000" algn="l" rtl="0">
              <a:lnSpc>
                <a:spcPct val="100000"/>
              </a:lnSpc>
              <a:spcBef>
                <a:spcPts val="0"/>
              </a:spcBef>
              <a:spcAft>
                <a:spcPts val="0"/>
              </a:spcAft>
              <a:buClr>
                <a:srgbClr val="D3EBD5"/>
              </a:buClr>
              <a:buSzPts val="2400"/>
              <a:buFont typeface="Titillium Web Light"/>
              <a:buChar char="■"/>
              <a:defRPr sz="2400" b="0" i="0" u="none" strike="noStrike" cap="none">
                <a:solidFill>
                  <a:srgbClr val="003B55"/>
                </a:solidFill>
                <a:latin typeface="Titillium Web Light"/>
                <a:ea typeface="Titillium Web Light"/>
                <a:cs typeface="Titillium Web Light"/>
                <a:sym typeface="Titillium Web Light"/>
              </a:defRPr>
            </a:lvl9pPr>
          </a:lstStyle>
          <a:p>
            <a:pPr marL="0" indent="0">
              <a:spcBef>
                <a:spcPts val="0"/>
              </a:spcBef>
            </a:pPr>
            <a:endParaRPr lang="en-US" sz="1600" dirty="0">
              <a:solidFill>
                <a:srgbClr val="F1EFB1"/>
              </a:solidFill>
            </a:endParaRPr>
          </a:p>
        </p:txBody>
      </p:sp>
    </p:spTree>
    <p:extLst>
      <p:ext uri="{BB962C8B-B14F-4D97-AF65-F5344CB8AC3E}">
        <p14:creationId xmlns:p14="http://schemas.microsoft.com/office/powerpoint/2010/main" val="34890245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B080C-FCAD-4911-9DC6-52954A119CDF}"/>
              </a:ext>
            </a:extLst>
          </p:cNvPr>
          <p:cNvSpPr>
            <a:spLocks noGrp="1"/>
          </p:cNvSpPr>
          <p:nvPr>
            <p:ph type="title"/>
          </p:nvPr>
        </p:nvSpPr>
        <p:spPr>
          <a:xfrm>
            <a:off x="457200" y="365672"/>
            <a:ext cx="8686800" cy="461665"/>
          </a:xfrm>
        </p:spPr>
        <p:txBody>
          <a:bodyPr/>
          <a:lstStyle/>
          <a:p>
            <a:pPr fontAlgn="base">
              <a:spcBef>
                <a:spcPct val="0"/>
              </a:spcBef>
              <a:spcAft>
                <a:spcPct val="0"/>
              </a:spcAft>
            </a:pPr>
            <a:r>
              <a:rPr lang="en-AU" sz="2400" b="1" dirty="0">
                <a:solidFill>
                  <a:srgbClr val="006BA6"/>
                </a:solidFill>
                <a:latin typeface="+mj-lt"/>
                <a:ea typeface="+mj-ea"/>
                <a:cs typeface="+mj-cs"/>
              </a:rPr>
              <a:t>Data Hub: A distributed open access cloud-based platform</a:t>
            </a:r>
          </a:p>
        </p:txBody>
      </p:sp>
      <p:grpSp>
        <p:nvGrpSpPr>
          <p:cNvPr id="3" name="Group 2"/>
          <p:cNvGrpSpPr/>
          <p:nvPr/>
        </p:nvGrpSpPr>
        <p:grpSpPr>
          <a:xfrm>
            <a:off x="2125384" y="827694"/>
            <a:ext cx="3393044" cy="3723978"/>
            <a:chOff x="2125384" y="827694"/>
            <a:chExt cx="3393044" cy="3723978"/>
          </a:xfrm>
        </p:grpSpPr>
        <p:sp>
          <p:nvSpPr>
            <p:cNvPr id="85" name="Rounded Rectangle 84"/>
            <p:cNvSpPr/>
            <p:nvPr/>
          </p:nvSpPr>
          <p:spPr bwMode="auto">
            <a:xfrm>
              <a:off x="3188495" y="3874295"/>
              <a:ext cx="2085925" cy="657632"/>
            </a:xfrm>
            <a:prstGeom prst="roundRect">
              <a:avLst/>
            </a:prstGeom>
            <a:solidFill>
              <a:schemeClr val="bg1">
                <a:lumMod val="95000"/>
              </a:schemeClr>
            </a:solidFill>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75">
                <a:solidFill>
                  <a:srgbClr val="FFFFFF"/>
                </a:solidFill>
              </a:endParaRPr>
            </a:p>
          </p:txBody>
        </p:sp>
        <p:grpSp>
          <p:nvGrpSpPr>
            <p:cNvPr id="19" name="Group 18"/>
            <p:cNvGrpSpPr/>
            <p:nvPr/>
          </p:nvGrpSpPr>
          <p:grpSpPr>
            <a:xfrm>
              <a:off x="2901300" y="2023307"/>
              <a:ext cx="2617128" cy="1633301"/>
              <a:chOff x="3092619" y="5139247"/>
              <a:chExt cx="839266" cy="541739"/>
            </a:xfrm>
          </p:grpSpPr>
          <p:pic>
            <p:nvPicPr>
              <p:cNvPr id="21" name="Picture 42" descr="Image result for CLOUD distributed database icon BLACK">
                <a:extLst>
                  <a:ext uri="{FF2B5EF4-FFF2-40B4-BE49-F238E27FC236}">
                    <a16:creationId xmlns:a16="http://schemas.microsoft.com/office/drawing/2014/main" id="{030FF11B-3DCF-4F42-AEA7-8F6C744974F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92619" y="5139247"/>
                <a:ext cx="839266" cy="54173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Image result for database icon">
                <a:extLst>
                  <a:ext uri="{FF2B5EF4-FFF2-40B4-BE49-F238E27FC236}">
                    <a16:creationId xmlns:a16="http://schemas.microsoft.com/office/drawing/2014/main" id="{3CF9C8E5-33C7-46D9-BBC9-7C676060B52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387925" y="5404773"/>
                <a:ext cx="250865" cy="25086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Image result for database icon">
                <a:extLst>
                  <a:ext uri="{FF2B5EF4-FFF2-40B4-BE49-F238E27FC236}">
                    <a16:creationId xmlns:a16="http://schemas.microsoft.com/office/drawing/2014/main" id="{524DCCB3-5C7B-4739-AF2E-979981A51EF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614027" y="5237435"/>
                <a:ext cx="157679" cy="15767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4" descr="Image result for database icon">
                <a:extLst>
                  <a:ext uri="{FF2B5EF4-FFF2-40B4-BE49-F238E27FC236}">
                    <a16:creationId xmlns:a16="http://schemas.microsoft.com/office/drawing/2014/main" id="{BAAC1996-D021-40A3-A1B5-70D756344EC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79018" y="5369209"/>
                <a:ext cx="157679" cy="15767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Image result for database icon">
                <a:extLst>
                  <a:ext uri="{FF2B5EF4-FFF2-40B4-BE49-F238E27FC236}">
                    <a16:creationId xmlns:a16="http://schemas.microsoft.com/office/drawing/2014/main" id="{D50B2336-9757-41AA-950A-55464FAF0C1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62966" y="5188662"/>
                <a:ext cx="157679" cy="157679"/>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a:extLst>
                  <a:ext uri="{FF2B5EF4-FFF2-40B4-BE49-F238E27FC236}">
                    <a16:creationId xmlns:a16="http://schemas.microsoft.com/office/drawing/2014/main" id="{D4DC7935-4BE8-421D-95EB-56B2623DD724}"/>
                  </a:ext>
                </a:extLst>
              </p:cNvPr>
              <p:cNvCxnSpPr/>
              <p:nvPr/>
            </p:nvCxnSpPr>
            <p:spPr>
              <a:xfrm>
                <a:off x="3336697" y="5470725"/>
                <a:ext cx="40216" cy="11473"/>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9AF44DBC-0B9C-4550-866E-2E693E9517F8}"/>
                  </a:ext>
                </a:extLst>
              </p:cNvPr>
              <p:cNvCxnSpPr>
                <a:cxnSpLocks/>
              </p:cNvCxnSpPr>
              <p:nvPr/>
            </p:nvCxnSpPr>
            <p:spPr>
              <a:xfrm>
                <a:off x="3484513" y="5351058"/>
                <a:ext cx="23722" cy="45982"/>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EFA8D73-0A3E-419E-A8F7-D944ABB6F49A}"/>
                  </a:ext>
                </a:extLst>
              </p:cNvPr>
              <p:cNvCxnSpPr>
                <a:cxnSpLocks/>
              </p:cNvCxnSpPr>
              <p:nvPr/>
            </p:nvCxnSpPr>
            <p:spPr>
              <a:xfrm flipH="1">
                <a:off x="3606564" y="5397040"/>
                <a:ext cx="40216" cy="26014"/>
              </a:xfrm>
              <a:prstGeom prst="line">
                <a:avLst/>
              </a:prstGeom>
            </p:spPr>
            <p:style>
              <a:lnRef idx="1">
                <a:schemeClr val="dk1"/>
              </a:lnRef>
              <a:fillRef idx="0">
                <a:schemeClr val="dk1"/>
              </a:fillRef>
              <a:effectRef idx="0">
                <a:schemeClr val="dk1"/>
              </a:effectRef>
              <a:fontRef idx="minor">
                <a:schemeClr val="tx1"/>
              </a:fontRef>
            </p:style>
          </p:cxnSp>
        </p:grpSp>
        <p:cxnSp>
          <p:nvCxnSpPr>
            <p:cNvPr id="8" name="Straight Arrow Connector 7"/>
            <p:cNvCxnSpPr>
              <a:stCxn id="15" idx="2"/>
              <a:endCxn id="25" idx="0"/>
            </p:cNvCxnSpPr>
            <p:nvPr/>
          </p:nvCxnSpPr>
          <p:spPr bwMode="auto">
            <a:xfrm>
              <a:off x="3527777" y="1739597"/>
              <a:ext cx="462410" cy="432692"/>
            </a:xfrm>
            <a:prstGeom prst="straightConnector1">
              <a:avLst/>
            </a:prstGeom>
            <a:ln>
              <a:solidFill>
                <a:schemeClr val="tx1">
                  <a:lumMod val="50000"/>
                </a:schemeClr>
              </a:solidFill>
              <a:headEnd type="none" w="med" len="med"/>
              <a:tailEnd type="triangle"/>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11" name="Straight Arrow Connector 10"/>
            <p:cNvCxnSpPr>
              <a:stCxn id="61" idx="3"/>
            </p:cNvCxnSpPr>
            <p:nvPr/>
          </p:nvCxnSpPr>
          <p:spPr bwMode="auto">
            <a:xfrm>
              <a:off x="3003844" y="2235970"/>
              <a:ext cx="481581" cy="623812"/>
            </a:xfrm>
            <a:prstGeom prst="straightConnector1">
              <a:avLst/>
            </a:prstGeom>
            <a:ln>
              <a:solidFill>
                <a:schemeClr val="tx1">
                  <a:lumMod val="50000"/>
                </a:schemeClr>
              </a:solidFill>
              <a:headEnd type="none" w="med" len="med"/>
              <a:tailEnd type="triangle"/>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10831" y="1158812"/>
              <a:ext cx="833892" cy="580785"/>
            </a:xfrm>
            <a:prstGeom prst="rect">
              <a:avLst/>
            </a:prstGeom>
            <a:ln>
              <a:noFill/>
            </a:ln>
          </p:spPr>
        </p:pic>
        <p:cxnSp>
          <p:nvCxnSpPr>
            <p:cNvPr id="43" name="Straight Arrow Connector 42"/>
            <p:cNvCxnSpPr>
              <a:stCxn id="67" idx="2"/>
            </p:cNvCxnSpPr>
            <p:nvPr/>
          </p:nvCxnSpPr>
          <p:spPr bwMode="auto">
            <a:xfrm>
              <a:off x="4760085" y="1930296"/>
              <a:ext cx="0" cy="527831"/>
            </a:xfrm>
            <a:prstGeom prst="straightConnector1">
              <a:avLst/>
            </a:prstGeom>
            <a:ln>
              <a:solidFill>
                <a:schemeClr val="tx1">
                  <a:lumMod val="50000"/>
                </a:schemeClr>
              </a:solidFill>
              <a:headEnd type="none" w="med" len="med"/>
              <a:tailEnd type="triangle"/>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39" name="TextBox 38"/>
            <p:cNvSpPr txBox="1"/>
            <p:nvPr/>
          </p:nvSpPr>
          <p:spPr>
            <a:xfrm>
              <a:off x="2125384" y="1658753"/>
              <a:ext cx="1045339" cy="307777"/>
            </a:xfrm>
            <a:prstGeom prst="rect">
              <a:avLst/>
            </a:prstGeom>
            <a:noFill/>
          </p:spPr>
          <p:txBody>
            <a:bodyPr wrap="square" rtlCol="0">
              <a:spAutoFit/>
            </a:bodyPr>
            <a:lstStyle/>
            <a:p>
              <a:r>
                <a:rPr lang="en-AU" sz="1400" dirty="0">
                  <a:solidFill>
                    <a:srgbClr val="004B6D"/>
                  </a:solidFill>
                </a:rPr>
                <a:t>Local hub</a:t>
              </a:r>
            </a:p>
          </p:txBody>
        </p:sp>
        <p:grpSp>
          <p:nvGrpSpPr>
            <p:cNvPr id="33" name="Group 32"/>
            <p:cNvGrpSpPr/>
            <p:nvPr/>
          </p:nvGrpSpPr>
          <p:grpSpPr>
            <a:xfrm>
              <a:off x="3944723" y="3169021"/>
              <a:ext cx="563904" cy="436246"/>
              <a:chOff x="3979880" y="3179251"/>
              <a:chExt cx="611840" cy="488768"/>
            </a:xfrm>
          </p:grpSpPr>
          <p:pic>
            <p:nvPicPr>
              <p:cNvPr id="57" name="Picture 56">
                <a:extLst>
                  <a:ext uri="{FF2B5EF4-FFF2-40B4-BE49-F238E27FC236}">
                    <a16:creationId xmlns:a16="http://schemas.microsoft.com/office/drawing/2014/main" id="{42A1DC8D-7A2C-4FE1-A830-064A59FEC264}"/>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79880" y="3179251"/>
                <a:ext cx="611840" cy="488768"/>
              </a:xfrm>
              <a:prstGeom prst="rect">
                <a:avLst/>
              </a:prstGeom>
            </p:spPr>
          </p:pic>
          <p:sp>
            <p:nvSpPr>
              <p:cNvPr id="32" name="Freeform 31"/>
              <p:cNvSpPr/>
              <p:nvPr/>
            </p:nvSpPr>
            <p:spPr bwMode="auto">
              <a:xfrm>
                <a:off x="4064000" y="3228975"/>
                <a:ext cx="403225" cy="330200"/>
              </a:xfrm>
              <a:custGeom>
                <a:avLst/>
                <a:gdLst>
                  <a:gd name="connsiteX0" fmla="*/ 0 w 403225"/>
                  <a:gd name="connsiteY0" fmla="*/ 120650 h 330200"/>
                  <a:gd name="connsiteX1" fmla="*/ 161925 w 403225"/>
                  <a:gd name="connsiteY1" fmla="*/ 12700 h 330200"/>
                  <a:gd name="connsiteX2" fmla="*/ 273050 w 403225"/>
                  <a:gd name="connsiteY2" fmla="*/ 76200 h 330200"/>
                  <a:gd name="connsiteX3" fmla="*/ 311150 w 403225"/>
                  <a:gd name="connsiteY3" fmla="*/ 0 h 330200"/>
                  <a:gd name="connsiteX4" fmla="*/ 403225 w 403225"/>
                  <a:gd name="connsiteY4" fmla="*/ 177800 h 330200"/>
                  <a:gd name="connsiteX5" fmla="*/ 339725 w 403225"/>
                  <a:gd name="connsiteY5" fmla="*/ 330200 h 330200"/>
                  <a:gd name="connsiteX6" fmla="*/ 177800 w 403225"/>
                  <a:gd name="connsiteY6" fmla="*/ 209550 h 330200"/>
                  <a:gd name="connsiteX7" fmla="*/ 73025 w 403225"/>
                  <a:gd name="connsiteY7" fmla="*/ 314325 h 330200"/>
                  <a:gd name="connsiteX8" fmla="*/ 0 w 403225"/>
                  <a:gd name="connsiteY8" fmla="*/ 12065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225" h="330200">
                    <a:moveTo>
                      <a:pt x="0" y="120650"/>
                    </a:moveTo>
                    <a:lnTo>
                      <a:pt x="161925" y="12700"/>
                    </a:lnTo>
                    <a:lnTo>
                      <a:pt x="273050" y="76200"/>
                    </a:lnTo>
                    <a:lnTo>
                      <a:pt x="311150" y="0"/>
                    </a:lnTo>
                    <a:lnTo>
                      <a:pt x="403225" y="177800"/>
                    </a:lnTo>
                    <a:lnTo>
                      <a:pt x="339725" y="330200"/>
                    </a:lnTo>
                    <a:lnTo>
                      <a:pt x="177800" y="209550"/>
                    </a:lnTo>
                    <a:lnTo>
                      <a:pt x="73025" y="314325"/>
                    </a:lnTo>
                    <a:lnTo>
                      <a:pt x="0" y="120650"/>
                    </a:lnTo>
                    <a:close/>
                  </a:path>
                </a:pathLst>
              </a:custGeom>
              <a:solidFill>
                <a:schemeClr val="bg1"/>
              </a:solidFill>
              <a:ln w="9525" cap="flat" cmpd="sng" algn="ctr">
                <a:no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endParaRPr lang="en-AU">
                  <a:solidFill>
                    <a:srgbClr val="4D4D4F"/>
                  </a:solidFill>
                </a:endParaRPr>
              </a:p>
            </p:txBody>
          </p:sp>
        </p:grpSp>
        <p:grpSp>
          <p:nvGrpSpPr>
            <p:cNvPr id="65" name="Group 64"/>
            <p:cNvGrpSpPr/>
            <p:nvPr/>
          </p:nvGrpSpPr>
          <p:grpSpPr>
            <a:xfrm>
              <a:off x="2195735" y="1914908"/>
              <a:ext cx="808109" cy="642123"/>
              <a:chOff x="3397422" y="1275605"/>
              <a:chExt cx="1187624" cy="868743"/>
            </a:xfrm>
          </p:grpSpPr>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70007" y="1871602"/>
                <a:ext cx="1067145" cy="235748"/>
              </a:xfrm>
              <a:prstGeom prst="rect">
                <a:avLst/>
              </a:prstGeom>
              <a:ln>
                <a:noFill/>
              </a:ln>
            </p:spPr>
          </p:pic>
          <p:pic>
            <p:nvPicPr>
              <p:cNvPr id="40" name="Picture 39">
                <a:extLst>
                  <a:ext uri="{FF2B5EF4-FFF2-40B4-BE49-F238E27FC236}">
                    <a16:creationId xmlns:a16="http://schemas.microsoft.com/office/drawing/2014/main" id="{351D104C-8F53-4FD6-BCF0-2081DE01D587}"/>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739779" y="1298310"/>
                <a:ext cx="502910" cy="527447"/>
              </a:xfrm>
              <a:prstGeom prst="rect">
                <a:avLst/>
              </a:prstGeom>
              <a:ln w="3175">
                <a:noFill/>
              </a:ln>
            </p:spPr>
          </p:pic>
          <p:sp>
            <p:nvSpPr>
              <p:cNvPr id="61" name="Rounded Rectangle 60"/>
              <p:cNvSpPr/>
              <p:nvPr/>
            </p:nvSpPr>
            <p:spPr bwMode="auto">
              <a:xfrm>
                <a:off x="3397422" y="1275605"/>
                <a:ext cx="1187624" cy="868743"/>
              </a:xfrm>
              <a:prstGeom prst="roundRect">
                <a:avLst/>
              </a:prstGeom>
              <a:noFill/>
              <a:ln w="9525" cap="flat" cmpd="sng" algn="ctr">
                <a:solidFill>
                  <a:srgbClr val="004B6D"/>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endParaRPr lang="en-AU">
                  <a:solidFill>
                    <a:srgbClr val="4D4D4F"/>
                  </a:solidFill>
                </a:endParaRPr>
              </a:p>
            </p:txBody>
          </p:sp>
        </p:grpSp>
        <p:grpSp>
          <p:nvGrpSpPr>
            <p:cNvPr id="121" name="Group 120"/>
            <p:cNvGrpSpPr/>
            <p:nvPr/>
          </p:nvGrpSpPr>
          <p:grpSpPr>
            <a:xfrm>
              <a:off x="4258751" y="1190544"/>
              <a:ext cx="1002668" cy="739752"/>
              <a:chOff x="3515859" y="1339096"/>
              <a:chExt cx="1002668" cy="739752"/>
            </a:xfrm>
          </p:grpSpPr>
          <p:sp>
            <p:nvSpPr>
              <p:cNvPr id="99" name="TextBox 98"/>
              <p:cNvSpPr txBox="1"/>
              <p:nvPr/>
            </p:nvSpPr>
            <p:spPr>
              <a:xfrm>
                <a:off x="3515859" y="1339096"/>
                <a:ext cx="1002668" cy="738664"/>
              </a:xfrm>
              <a:prstGeom prst="rect">
                <a:avLst/>
              </a:prstGeom>
              <a:noFill/>
            </p:spPr>
            <p:txBody>
              <a:bodyPr wrap="square" rtlCol="0">
                <a:spAutoFit/>
              </a:bodyPr>
              <a:lstStyle/>
              <a:p>
                <a:pPr algn="ctr"/>
                <a:r>
                  <a:rPr lang="en-AU" sz="1400" dirty="0">
                    <a:solidFill>
                      <a:srgbClr val="004B6D"/>
                    </a:solidFill>
                  </a:rPr>
                  <a:t>Other data providers</a:t>
                </a:r>
              </a:p>
            </p:txBody>
          </p:sp>
          <p:sp>
            <p:nvSpPr>
              <p:cNvPr id="67" name="Rounded Rectangle 66"/>
              <p:cNvSpPr/>
              <p:nvPr/>
            </p:nvSpPr>
            <p:spPr bwMode="auto">
              <a:xfrm>
                <a:off x="3543979" y="1362713"/>
                <a:ext cx="946428" cy="716135"/>
              </a:xfrm>
              <a:prstGeom prst="roundRect">
                <a:avLst/>
              </a:prstGeom>
              <a:noFill/>
              <a:ln w="9525" cap="flat" cmpd="sng" algn="ctr">
                <a:solidFill>
                  <a:srgbClr val="004B6D"/>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algn="ctr"/>
                <a:endParaRPr lang="en-AU" sz="1400" dirty="0">
                  <a:solidFill>
                    <a:srgbClr val="004B6D"/>
                  </a:solidFill>
                </a:endParaRPr>
              </a:p>
            </p:txBody>
          </p:sp>
        </p:grpSp>
        <p:sp>
          <p:nvSpPr>
            <p:cNvPr id="69" name="TextBox 68"/>
            <p:cNvSpPr txBox="1"/>
            <p:nvPr/>
          </p:nvSpPr>
          <p:spPr>
            <a:xfrm>
              <a:off x="3073956" y="827694"/>
              <a:ext cx="960519" cy="307777"/>
            </a:xfrm>
            <a:prstGeom prst="rect">
              <a:avLst/>
            </a:prstGeom>
            <a:noFill/>
          </p:spPr>
          <p:txBody>
            <a:bodyPr wrap="none" rtlCol="0">
              <a:spAutoFit/>
            </a:bodyPr>
            <a:lstStyle/>
            <a:p>
              <a:r>
                <a:rPr lang="en-AU" sz="1400" dirty="0">
                  <a:solidFill>
                    <a:srgbClr val="004B6D"/>
                  </a:solidFill>
                </a:rPr>
                <a:t>Local hub</a:t>
              </a:r>
            </a:p>
          </p:txBody>
        </p:sp>
        <p:pic>
          <p:nvPicPr>
            <p:cNvPr id="72" name="Picture 22" descr="Image result for specification icon">
              <a:extLst>
                <a:ext uri="{FF2B5EF4-FFF2-40B4-BE49-F238E27FC236}">
                  <a16:creationId xmlns:a16="http://schemas.microsoft.com/office/drawing/2014/main" id="{ABB7300A-7B36-4860-9041-6A7D77265E5D}"/>
                </a:ext>
              </a:extLst>
            </p:cNvPr>
            <p:cNvPicPr>
              <a:picLocks noChangeAspect="1" noChangeArrowheads="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193844" y="3896461"/>
              <a:ext cx="430656" cy="429837"/>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4" descr="Image result for QUALITY CHECK icon">
              <a:extLst>
                <a:ext uri="{FF2B5EF4-FFF2-40B4-BE49-F238E27FC236}">
                  <a16:creationId xmlns:a16="http://schemas.microsoft.com/office/drawing/2014/main" id="{72EBE7B8-862E-4709-B39D-59F34494E964}"/>
                </a:ext>
              </a:extLst>
            </p:cNvPr>
            <p:cNvPicPr>
              <a:picLocks noChangeAspect="1" noChangeArrowheads="1"/>
            </p:cNvPicPr>
            <p:nvPr/>
          </p:nvPicPr>
          <p:blipFill>
            <a:blip r:embed="rId13" cstate="screen">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4335762" y="3903527"/>
              <a:ext cx="339961" cy="39843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30" descr="Image result for processing workflow icon">
              <a:extLst>
                <a:ext uri="{FF2B5EF4-FFF2-40B4-BE49-F238E27FC236}">
                  <a16:creationId xmlns:a16="http://schemas.microsoft.com/office/drawing/2014/main" id="{2D0CAAE6-D7C8-45E0-9BB6-1E3EB2F74B8A}"/>
                </a:ext>
              </a:extLst>
            </p:cNvPr>
            <p:cNvPicPr>
              <a:picLocks noChangeAspect="1" noChangeArrowheads="1"/>
            </p:cNvPicPr>
            <p:nvPr/>
          </p:nvPicPr>
          <p:blipFill>
            <a:blip r:embed="rId14"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783992" y="3954971"/>
              <a:ext cx="358677" cy="358677"/>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46" descr="Image result for COG WHEEL ICON">
              <a:extLst>
                <a:ext uri="{FF2B5EF4-FFF2-40B4-BE49-F238E27FC236}">
                  <a16:creationId xmlns:a16="http://schemas.microsoft.com/office/drawing/2014/main" id="{ED722FBC-831C-46EB-B179-F6FF416D74EB}"/>
                </a:ext>
              </a:extLst>
            </p:cNvPr>
            <p:cNvPicPr>
              <a:picLocks noChangeAspect="1" noChangeArrowheads="1"/>
            </p:cNvPicPr>
            <p:nvPr/>
          </p:nvPicPr>
          <p:blipFill>
            <a:blip r:embed="rId15"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819624" y="3896694"/>
              <a:ext cx="404283" cy="404284"/>
            </a:xfrm>
            <a:prstGeom prst="rect">
              <a:avLst/>
            </a:prstGeom>
            <a:noFill/>
            <a:extLst>
              <a:ext uri="{909E8E84-426E-40DD-AFC4-6F175D3DCCD1}">
                <a14:hiddenFill xmlns:a14="http://schemas.microsoft.com/office/drawing/2010/main">
                  <a:solidFill>
                    <a:srgbClr val="FFFFFF"/>
                  </a:solidFill>
                </a14:hiddenFill>
              </a:ext>
            </a:extLst>
          </p:spPr>
        </p:pic>
        <p:cxnSp>
          <p:nvCxnSpPr>
            <p:cNvPr id="86" name="Straight Arrow Connector 85"/>
            <p:cNvCxnSpPr>
              <a:stCxn id="85" idx="0"/>
            </p:cNvCxnSpPr>
            <p:nvPr/>
          </p:nvCxnSpPr>
          <p:spPr bwMode="auto">
            <a:xfrm flipV="1">
              <a:off x="4231458" y="3532091"/>
              <a:ext cx="0" cy="342204"/>
            </a:xfrm>
            <a:prstGeom prst="straightConnector1">
              <a:avLst/>
            </a:prstGeom>
            <a:ln>
              <a:solidFill>
                <a:schemeClr val="tx1">
                  <a:lumMod val="50000"/>
                </a:schemeClr>
              </a:solidFill>
              <a:headEnd type="none" w="med" len="med"/>
              <a:tailEnd type="triangle"/>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88" name="TextBox 87"/>
            <p:cNvSpPr txBox="1"/>
            <p:nvPr/>
          </p:nvSpPr>
          <p:spPr>
            <a:xfrm>
              <a:off x="3541036" y="4243895"/>
              <a:ext cx="1584501" cy="307777"/>
            </a:xfrm>
            <a:prstGeom prst="rect">
              <a:avLst/>
            </a:prstGeom>
            <a:noFill/>
          </p:spPr>
          <p:txBody>
            <a:bodyPr wrap="square" rtlCol="0">
              <a:spAutoFit/>
            </a:bodyPr>
            <a:lstStyle/>
            <a:p>
              <a:r>
                <a:rPr lang="en-AU" sz="1400" b="1" dirty="0">
                  <a:solidFill>
                    <a:srgbClr val="004B6D"/>
                  </a:solidFill>
                </a:rPr>
                <a:t>Apps &amp; Tools</a:t>
              </a:r>
            </a:p>
          </p:txBody>
        </p:sp>
        <p:sp>
          <p:nvSpPr>
            <p:cNvPr id="108" name="Rounded Rectangle 107"/>
            <p:cNvSpPr/>
            <p:nvPr/>
          </p:nvSpPr>
          <p:spPr bwMode="auto">
            <a:xfrm>
              <a:off x="3080854" y="1100402"/>
              <a:ext cx="891731" cy="671381"/>
            </a:xfrm>
            <a:prstGeom prst="roundRect">
              <a:avLst/>
            </a:prstGeom>
            <a:noFill/>
            <a:ln w="9525" cap="flat" cmpd="sng" algn="ctr">
              <a:solidFill>
                <a:srgbClr val="004B6D"/>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endParaRPr lang="en-AU">
                <a:solidFill>
                  <a:srgbClr val="4D4D4F"/>
                </a:solidFill>
              </a:endParaRPr>
            </a:p>
          </p:txBody>
        </p:sp>
      </p:grpSp>
      <p:cxnSp>
        <p:nvCxnSpPr>
          <p:cNvPr id="130" name="Straight Connector 129"/>
          <p:cNvCxnSpPr/>
          <p:nvPr/>
        </p:nvCxnSpPr>
        <p:spPr bwMode="auto">
          <a:xfrm>
            <a:off x="7490141" y="3010198"/>
            <a:ext cx="0" cy="123110"/>
          </a:xfrm>
          <a:prstGeom prst="line">
            <a:avLst/>
          </a:prstGeom>
          <a:solidFill>
            <a:schemeClr val="accent1"/>
          </a:solidFill>
          <a:ln w="28575" cap="flat" cmpd="sng" algn="ctr">
            <a:solidFill>
              <a:srgbClr val="004B6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2" name="Straight Connector 131"/>
          <p:cNvCxnSpPr/>
          <p:nvPr/>
        </p:nvCxnSpPr>
        <p:spPr bwMode="auto">
          <a:xfrm>
            <a:off x="7236296" y="3147814"/>
            <a:ext cx="543278" cy="0"/>
          </a:xfrm>
          <a:prstGeom prst="line">
            <a:avLst/>
          </a:prstGeom>
          <a:solidFill>
            <a:schemeClr val="accent1"/>
          </a:solidFill>
          <a:ln w="28575" cap="flat" cmpd="sng" algn="ctr">
            <a:solidFill>
              <a:srgbClr val="004B6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9" name="Group 138"/>
          <p:cNvGrpSpPr/>
          <p:nvPr/>
        </p:nvGrpSpPr>
        <p:grpSpPr>
          <a:xfrm>
            <a:off x="6175556" y="3507854"/>
            <a:ext cx="1196213" cy="1019580"/>
            <a:chOff x="6582989" y="3751652"/>
            <a:chExt cx="1485585" cy="1161589"/>
          </a:xfrm>
        </p:grpSpPr>
        <p:sp>
          <p:nvSpPr>
            <p:cNvPr id="60" name="Rectangle: Rounded Corners 108">
              <a:extLst>
                <a:ext uri="{FF2B5EF4-FFF2-40B4-BE49-F238E27FC236}">
                  <a16:creationId xmlns:a16="http://schemas.microsoft.com/office/drawing/2014/main" id="{65D6398D-9EA5-4E7C-95BB-8B2112ED6FFD}"/>
                </a:ext>
              </a:extLst>
            </p:cNvPr>
            <p:cNvSpPr/>
            <p:nvPr/>
          </p:nvSpPr>
          <p:spPr>
            <a:xfrm rot="5400000">
              <a:off x="6853213" y="3481428"/>
              <a:ext cx="945138" cy="1485585"/>
            </a:xfrm>
            <a:prstGeom prst="rect">
              <a:avLst/>
            </a:prstGeom>
            <a:solidFill>
              <a:schemeClr val="bg1">
                <a:lumMod val="95000"/>
              </a:schemeClr>
            </a:solidFill>
            <a:ln>
              <a:solidFill>
                <a:srgbClr val="004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75" dirty="0">
                <a:solidFill>
                  <a:srgbClr val="FFFFFF"/>
                </a:solidFill>
              </a:endParaRPr>
            </a:p>
          </p:txBody>
        </p:sp>
        <p:pic>
          <p:nvPicPr>
            <p:cNvPr id="111"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24975" y="3930838"/>
              <a:ext cx="1016020" cy="553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4" name="Straight Connector 133"/>
            <p:cNvCxnSpPr>
              <a:stCxn id="60" idx="3"/>
            </p:cNvCxnSpPr>
            <p:nvPr/>
          </p:nvCxnSpPr>
          <p:spPr bwMode="auto">
            <a:xfrm>
              <a:off x="7325781" y="4696790"/>
              <a:ext cx="0" cy="216451"/>
            </a:xfrm>
            <a:prstGeom prst="line">
              <a:avLst/>
            </a:prstGeom>
            <a:solidFill>
              <a:schemeClr val="accent1"/>
            </a:solidFill>
            <a:ln w="28575" cap="flat" cmpd="sng" algn="ctr">
              <a:solidFill>
                <a:srgbClr val="004B6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Straight Connector 134"/>
            <p:cNvCxnSpPr/>
            <p:nvPr/>
          </p:nvCxnSpPr>
          <p:spPr bwMode="auto">
            <a:xfrm>
              <a:off x="7108816" y="4913241"/>
              <a:ext cx="448340" cy="0"/>
            </a:xfrm>
            <a:prstGeom prst="line">
              <a:avLst/>
            </a:prstGeom>
            <a:solidFill>
              <a:schemeClr val="accent1"/>
            </a:solidFill>
            <a:ln w="28575" cap="flat" cmpd="sng" algn="ctr">
              <a:solidFill>
                <a:srgbClr val="004B6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3" name="Group 152"/>
          <p:cNvGrpSpPr/>
          <p:nvPr/>
        </p:nvGrpSpPr>
        <p:grpSpPr>
          <a:xfrm>
            <a:off x="7540003" y="3507854"/>
            <a:ext cx="1280469" cy="1019581"/>
            <a:chOff x="7028525" y="1018527"/>
            <a:chExt cx="1983483" cy="1253082"/>
          </a:xfrm>
        </p:grpSpPr>
        <p:grpSp>
          <p:nvGrpSpPr>
            <p:cNvPr id="149" name="Group 148"/>
            <p:cNvGrpSpPr/>
            <p:nvPr/>
          </p:nvGrpSpPr>
          <p:grpSpPr>
            <a:xfrm>
              <a:off x="7028525" y="1025305"/>
              <a:ext cx="1979493" cy="1023012"/>
              <a:chOff x="1475656" y="3435845"/>
              <a:chExt cx="2502562" cy="1584177"/>
            </a:xfrm>
          </p:grpSpPr>
          <p:pic>
            <p:nvPicPr>
              <p:cNvPr id="150" name="Picture 149"/>
              <p:cNvPicPr>
                <a:picLocks noChangeAspect="1"/>
              </p:cNvPicPr>
              <p:nvPr/>
            </p:nvPicPr>
            <p:blipFill>
              <a:blip r:embed="rId17"/>
              <a:stretch>
                <a:fillRect/>
              </a:stretch>
            </p:blipFill>
            <p:spPr>
              <a:xfrm>
                <a:off x="1475656" y="3435845"/>
                <a:ext cx="2502562" cy="1584176"/>
              </a:xfrm>
              <a:prstGeom prst="rect">
                <a:avLst/>
              </a:prstGeom>
              <a:ln>
                <a:solidFill>
                  <a:schemeClr val="accent1"/>
                </a:solidFill>
              </a:ln>
            </p:spPr>
          </p:pic>
          <p:pic>
            <p:nvPicPr>
              <p:cNvPr id="151" name="Picture 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475658" y="4018239"/>
                <a:ext cx="974502" cy="1001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2" name="Picture 2"/>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t="7353"/>
              <a:stretch/>
            </p:blipFill>
            <p:spPr bwMode="auto">
              <a:xfrm>
                <a:off x="3410165" y="4483073"/>
                <a:ext cx="568053" cy="526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2" name="Group 141"/>
            <p:cNvGrpSpPr/>
            <p:nvPr/>
          </p:nvGrpSpPr>
          <p:grpSpPr>
            <a:xfrm>
              <a:off x="7028526" y="1018527"/>
              <a:ext cx="1983482" cy="1253082"/>
              <a:chOff x="6252464" y="3751649"/>
              <a:chExt cx="1983482" cy="1253082"/>
            </a:xfrm>
          </p:grpSpPr>
          <p:sp>
            <p:nvSpPr>
              <p:cNvPr id="143" name="Rectangle: Rounded Corners 108">
                <a:extLst>
                  <a:ext uri="{FF2B5EF4-FFF2-40B4-BE49-F238E27FC236}">
                    <a16:creationId xmlns:a16="http://schemas.microsoft.com/office/drawing/2014/main" id="{65D6398D-9EA5-4E7C-95BB-8B2112ED6FFD}"/>
                  </a:ext>
                </a:extLst>
              </p:cNvPr>
              <p:cNvSpPr/>
              <p:nvPr/>
            </p:nvSpPr>
            <p:spPr>
              <a:xfrm rot="5400000">
                <a:off x="6734414" y="3269699"/>
                <a:ext cx="1019581" cy="1983482"/>
              </a:xfrm>
              <a:prstGeom prst="rect">
                <a:avLst/>
              </a:prstGeom>
              <a:noFill/>
              <a:ln>
                <a:solidFill>
                  <a:srgbClr val="004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75" dirty="0">
                  <a:solidFill>
                    <a:srgbClr val="FFFFFF"/>
                  </a:solidFill>
                </a:endParaRPr>
              </a:p>
            </p:txBody>
          </p:sp>
          <p:cxnSp>
            <p:nvCxnSpPr>
              <p:cNvPr id="146" name="Straight Connector 145"/>
              <p:cNvCxnSpPr>
                <a:stCxn id="143" idx="3"/>
              </p:cNvCxnSpPr>
              <p:nvPr/>
            </p:nvCxnSpPr>
            <p:spPr bwMode="auto">
              <a:xfrm>
                <a:off x="7244205" y="4771232"/>
                <a:ext cx="3247" cy="233499"/>
              </a:xfrm>
              <a:prstGeom prst="line">
                <a:avLst/>
              </a:prstGeom>
              <a:solidFill>
                <a:schemeClr val="accent1"/>
              </a:solidFill>
              <a:ln w="28575" cap="flat" cmpd="sng" algn="ctr">
                <a:solidFill>
                  <a:srgbClr val="004B6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7" name="Straight Connector 146"/>
              <p:cNvCxnSpPr/>
              <p:nvPr/>
            </p:nvCxnSpPr>
            <p:spPr bwMode="auto">
              <a:xfrm>
                <a:off x="7023282" y="5004731"/>
                <a:ext cx="448340" cy="0"/>
              </a:xfrm>
              <a:prstGeom prst="line">
                <a:avLst/>
              </a:prstGeom>
              <a:solidFill>
                <a:schemeClr val="accent1"/>
              </a:solidFill>
              <a:ln w="28575" cap="flat" cmpd="sng" algn="ctr">
                <a:solidFill>
                  <a:srgbClr val="004B6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58" name="Content Placeholder 8">
            <a:extLst>
              <a:ext uri="{FF2B5EF4-FFF2-40B4-BE49-F238E27FC236}">
                <a16:creationId xmlns:a16="http://schemas.microsoft.com/office/drawing/2014/main" id="{5701B74B-9914-4C6B-93AB-A52110368249}"/>
              </a:ext>
            </a:extLst>
          </p:cNvPr>
          <p:cNvSpPr>
            <a:spLocks noGrp="1"/>
          </p:cNvSpPr>
          <p:nvPr>
            <p:ph idx="1"/>
          </p:nvPr>
        </p:nvSpPr>
        <p:spPr>
          <a:xfrm>
            <a:off x="106771" y="1005854"/>
            <a:ext cx="1633782" cy="3798144"/>
          </a:xfrm>
        </p:spPr>
        <p:txBody>
          <a:bodyPr/>
          <a:lstStyle/>
          <a:p>
            <a:pPr algn="ctr"/>
            <a:r>
              <a:rPr lang="en-AU" sz="1400" b="1" dirty="0"/>
              <a:t>Product suites</a:t>
            </a:r>
          </a:p>
          <a:p>
            <a:pPr algn="ctr"/>
            <a:endParaRPr lang="en-AU" sz="1600" b="1" dirty="0"/>
          </a:p>
          <a:p>
            <a:pPr algn="ctr"/>
            <a:endParaRPr lang="en-AU" sz="1600" b="1" dirty="0"/>
          </a:p>
          <a:p>
            <a:pPr algn="ctr"/>
            <a:endParaRPr lang="en-AU" sz="1600" b="1" dirty="0"/>
          </a:p>
          <a:p>
            <a:pPr algn="ctr"/>
            <a:endParaRPr lang="en-AU" sz="1600" b="1" dirty="0"/>
          </a:p>
          <a:p>
            <a:pPr algn="ctr"/>
            <a:endParaRPr lang="en-AU" sz="1600" b="1" dirty="0"/>
          </a:p>
        </p:txBody>
      </p:sp>
      <p:pic>
        <p:nvPicPr>
          <p:cNvPr id="59" name="Picture 4" descr="W:\Work_documents\Conference\AMSA2017\GA0341GR44SV_crop_enhance.jpg">
            <a:extLst>
              <a:ext uri="{FF2B5EF4-FFF2-40B4-BE49-F238E27FC236}">
                <a16:creationId xmlns:a16="http://schemas.microsoft.com/office/drawing/2014/main" id="{5CFE5A26-FE23-45B7-8687-0C80FDEA52B9}"/>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t="12756" b="20474"/>
          <a:stretch/>
        </p:blipFill>
        <p:spPr bwMode="auto">
          <a:xfrm>
            <a:off x="416586" y="3781877"/>
            <a:ext cx="1011445" cy="432048"/>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73624745-1296-4BBF-B473-5F746089103D}"/>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1695" t="35683" r="36" b="5743"/>
          <a:stretch/>
        </p:blipFill>
        <p:spPr>
          <a:xfrm>
            <a:off x="402884" y="3189742"/>
            <a:ext cx="1025147" cy="415525"/>
          </a:xfrm>
          <a:prstGeom prst="rect">
            <a:avLst/>
          </a:prstGeom>
          <a:ln>
            <a:solidFill>
              <a:schemeClr val="tx1">
                <a:lumMod val="50000"/>
              </a:schemeClr>
            </a:solidFill>
          </a:ln>
        </p:spPr>
      </p:pic>
      <p:pic>
        <p:nvPicPr>
          <p:cNvPr id="63" name="Content Placeholder 5">
            <a:extLst>
              <a:ext uri="{FF2B5EF4-FFF2-40B4-BE49-F238E27FC236}">
                <a16:creationId xmlns:a16="http://schemas.microsoft.com/office/drawing/2014/main" id="{B9AE8438-22E4-4B7A-9C28-980958AE9752}"/>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28530" t="28422" r="12725" b="21753"/>
          <a:stretch/>
        </p:blipFill>
        <p:spPr bwMode="auto">
          <a:xfrm>
            <a:off x="408913" y="1946070"/>
            <a:ext cx="1025147" cy="415525"/>
          </a:xfrm>
          <a:prstGeom prst="rect">
            <a:avLst/>
          </a:prstGeom>
          <a:noFill/>
          <a:ln>
            <a:solidFill>
              <a:srgbClr val="00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2" descr="P:\nesp\products\presentations\conferences and workshops\2017_AMSA\SN images\Perth Canyon_bathy_zoom.jpg">
            <a:extLst>
              <a:ext uri="{FF2B5EF4-FFF2-40B4-BE49-F238E27FC236}">
                <a16:creationId xmlns:a16="http://schemas.microsoft.com/office/drawing/2014/main" id="{EBE6A858-F8B9-4C67-8D6B-B6044D142EBF}"/>
              </a:ext>
            </a:extLst>
          </p:cNvPr>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sharpenSoften amount="25000"/>
                    </a14:imgEffect>
                  </a14:imgLayer>
                </a14:imgProps>
              </a:ext>
              <a:ext uri="{28A0092B-C50C-407E-A947-70E740481C1C}">
                <a14:useLocalDpi xmlns:a14="http://schemas.microsoft.com/office/drawing/2010/main" val="0"/>
              </a:ext>
            </a:extLst>
          </a:blip>
          <a:srcRect l="3938" t="24441" r="21301" b="41592"/>
          <a:stretch/>
        </p:blipFill>
        <p:spPr bwMode="auto">
          <a:xfrm>
            <a:off x="408913" y="1361634"/>
            <a:ext cx="1025147" cy="414236"/>
          </a:xfrm>
          <a:prstGeom prst="rect">
            <a:avLst/>
          </a:prstGeom>
          <a:noFill/>
          <a:ln>
            <a:solidFill>
              <a:schemeClr val="tx1">
                <a:lumMod val="50000"/>
              </a:schemeClr>
            </a:solidFill>
          </a:ln>
          <a:extLst>
            <a:ext uri="{909E8E84-426E-40DD-AFC4-6F175D3DCCD1}">
              <a14:hiddenFill xmlns:a14="http://schemas.microsoft.com/office/drawing/2010/main">
                <a:solidFill>
                  <a:srgbClr val="FFFFFF"/>
                </a:solidFill>
              </a14:hiddenFill>
            </a:ext>
          </a:extLst>
        </p:spPr>
      </p:pic>
      <p:pic>
        <p:nvPicPr>
          <p:cNvPr id="66" name="Picture 2" descr="Image result for multibeam water column">
            <a:extLst>
              <a:ext uri="{FF2B5EF4-FFF2-40B4-BE49-F238E27FC236}">
                <a16:creationId xmlns:a16="http://schemas.microsoft.com/office/drawing/2014/main" id="{50B84559-38F1-44F8-8D91-967B6A3E3E01}"/>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t="11291" b="29213"/>
          <a:stretch/>
        </p:blipFill>
        <p:spPr bwMode="auto">
          <a:xfrm>
            <a:off x="403036" y="2530284"/>
            <a:ext cx="1025147" cy="415525"/>
          </a:xfrm>
          <a:prstGeom prst="rect">
            <a:avLst/>
          </a:prstGeom>
          <a:noFill/>
          <a:ln>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AF4DA7C5-A112-4BC0-9BFE-D68962DC2EA5}"/>
              </a:ext>
            </a:extLst>
          </p:cNvPr>
          <p:cNvSpPr txBox="1"/>
          <p:nvPr/>
        </p:nvSpPr>
        <p:spPr>
          <a:xfrm>
            <a:off x="495289" y="1739597"/>
            <a:ext cx="1396774" cy="246221"/>
          </a:xfrm>
          <a:prstGeom prst="rect">
            <a:avLst/>
          </a:prstGeom>
          <a:noFill/>
        </p:spPr>
        <p:txBody>
          <a:bodyPr wrap="square" rtlCol="0">
            <a:spAutoFit/>
          </a:bodyPr>
          <a:lstStyle/>
          <a:p>
            <a:pPr>
              <a:defRPr/>
            </a:pPr>
            <a:r>
              <a:rPr lang="en-AU" sz="1000" b="1" dirty="0">
                <a:solidFill>
                  <a:srgbClr val="4D4D4F">
                    <a:lumMod val="75000"/>
                  </a:srgbClr>
                </a:solidFill>
              </a:rPr>
              <a:t>Bathymetry</a:t>
            </a:r>
          </a:p>
        </p:txBody>
      </p:sp>
      <p:sp>
        <p:nvSpPr>
          <p:cNvPr id="70" name="TextBox 69">
            <a:extLst>
              <a:ext uri="{FF2B5EF4-FFF2-40B4-BE49-F238E27FC236}">
                <a16:creationId xmlns:a16="http://schemas.microsoft.com/office/drawing/2014/main" id="{0B2F2B1C-6C11-4ABE-A497-981F39E2ED55}"/>
              </a:ext>
            </a:extLst>
          </p:cNvPr>
          <p:cNvSpPr txBox="1"/>
          <p:nvPr/>
        </p:nvSpPr>
        <p:spPr>
          <a:xfrm>
            <a:off x="51183" y="2325646"/>
            <a:ext cx="1728851" cy="246221"/>
          </a:xfrm>
          <a:prstGeom prst="rect">
            <a:avLst/>
          </a:prstGeom>
          <a:noFill/>
        </p:spPr>
        <p:txBody>
          <a:bodyPr wrap="square" rtlCol="0">
            <a:spAutoFit/>
          </a:bodyPr>
          <a:lstStyle/>
          <a:p>
            <a:pPr algn="ctr">
              <a:defRPr/>
            </a:pPr>
            <a:r>
              <a:rPr lang="en-AU" sz="1000" b="1" dirty="0">
                <a:solidFill>
                  <a:srgbClr val="4D4D4F">
                    <a:lumMod val="75000"/>
                  </a:srgbClr>
                </a:solidFill>
              </a:rPr>
              <a:t>Backscatter</a:t>
            </a:r>
          </a:p>
        </p:txBody>
      </p:sp>
      <p:sp>
        <p:nvSpPr>
          <p:cNvPr id="71" name="TextBox 70">
            <a:extLst>
              <a:ext uri="{FF2B5EF4-FFF2-40B4-BE49-F238E27FC236}">
                <a16:creationId xmlns:a16="http://schemas.microsoft.com/office/drawing/2014/main" id="{B5D1DB19-E386-4145-B404-02D476334AA7}"/>
              </a:ext>
            </a:extLst>
          </p:cNvPr>
          <p:cNvSpPr txBox="1"/>
          <p:nvPr/>
        </p:nvSpPr>
        <p:spPr>
          <a:xfrm>
            <a:off x="179513" y="2938312"/>
            <a:ext cx="1697782" cy="246221"/>
          </a:xfrm>
          <a:prstGeom prst="rect">
            <a:avLst/>
          </a:prstGeom>
          <a:noFill/>
        </p:spPr>
        <p:txBody>
          <a:bodyPr wrap="square" rtlCol="0">
            <a:spAutoFit/>
          </a:bodyPr>
          <a:lstStyle/>
          <a:p>
            <a:pPr>
              <a:defRPr/>
            </a:pPr>
            <a:r>
              <a:rPr lang="en-AU" sz="1000" b="1" dirty="0">
                <a:solidFill>
                  <a:srgbClr val="4D4D4F">
                    <a:lumMod val="75000"/>
                  </a:srgbClr>
                </a:solidFill>
              </a:rPr>
              <a:t>MBES Water Column</a:t>
            </a:r>
          </a:p>
        </p:txBody>
      </p:sp>
      <p:sp>
        <p:nvSpPr>
          <p:cNvPr id="73" name="TextBox 72">
            <a:extLst>
              <a:ext uri="{FF2B5EF4-FFF2-40B4-BE49-F238E27FC236}">
                <a16:creationId xmlns:a16="http://schemas.microsoft.com/office/drawing/2014/main" id="{32D83956-72F8-4F32-B161-7A7E648F8832}"/>
              </a:ext>
            </a:extLst>
          </p:cNvPr>
          <p:cNvSpPr txBox="1"/>
          <p:nvPr/>
        </p:nvSpPr>
        <p:spPr>
          <a:xfrm>
            <a:off x="88921" y="3554465"/>
            <a:ext cx="1728851" cy="246221"/>
          </a:xfrm>
          <a:prstGeom prst="rect">
            <a:avLst/>
          </a:prstGeom>
          <a:noFill/>
        </p:spPr>
        <p:txBody>
          <a:bodyPr wrap="square" rtlCol="0">
            <a:spAutoFit/>
          </a:bodyPr>
          <a:lstStyle/>
          <a:p>
            <a:pPr algn="ctr">
              <a:defRPr/>
            </a:pPr>
            <a:r>
              <a:rPr lang="en-AU" sz="1000" b="1" dirty="0">
                <a:solidFill>
                  <a:srgbClr val="4D4D4F">
                    <a:lumMod val="75000"/>
                  </a:srgbClr>
                </a:solidFill>
              </a:rPr>
              <a:t>Sub-Bottom Profiles</a:t>
            </a:r>
          </a:p>
        </p:txBody>
      </p:sp>
      <p:sp>
        <p:nvSpPr>
          <p:cNvPr id="74" name="TextBox 73">
            <a:extLst>
              <a:ext uri="{FF2B5EF4-FFF2-40B4-BE49-F238E27FC236}">
                <a16:creationId xmlns:a16="http://schemas.microsoft.com/office/drawing/2014/main" id="{C59920D8-7497-45D0-B485-C42F3DDE93F3}"/>
              </a:ext>
            </a:extLst>
          </p:cNvPr>
          <p:cNvSpPr txBox="1"/>
          <p:nvPr/>
        </p:nvSpPr>
        <p:spPr>
          <a:xfrm>
            <a:off x="281153" y="4167657"/>
            <a:ext cx="1596142" cy="246221"/>
          </a:xfrm>
          <a:prstGeom prst="rect">
            <a:avLst/>
          </a:prstGeom>
          <a:noFill/>
        </p:spPr>
        <p:txBody>
          <a:bodyPr wrap="square" rtlCol="0">
            <a:spAutoFit/>
          </a:bodyPr>
          <a:lstStyle/>
          <a:p>
            <a:pPr>
              <a:defRPr/>
            </a:pPr>
            <a:r>
              <a:rPr lang="en-AU" sz="1000" b="1" dirty="0">
                <a:solidFill>
                  <a:srgbClr val="4D4D4F">
                    <a:lumMod val="75000"/>
                  </a:srgbClr>
                </a:solidFill>
              </a:rPr>
              <a:t>Sediment Samples</a:t>
            </a:r>
          </a:p>
        </p:txBody>
      </p:sp>
      <p:sp>
        <p:nvSpPr>
          <p:cNvPr id="76" name="Left Brace 75"/>
          <p:cNvSpPr/>
          <p:nvPr/>
        </p:nvSpPr>
        <p:spPr bwMode="auto">
          <a:xfrm rot="10800000">
            <a:off x="1610556" y="1568394"/>
            <a:ext cx="449470" cy="2555283"/>
          </a:xfrm>
          <a:prstGeom prst="leftBrace">
            <a:avLst>
              <a:gd name="adj1" fmla="val 30124"/>
              <a:gd name="adj2" fmla="val 51409"/>
            </a:avLst>
          </a:prstGeom>
          <a:no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spAutoFit/>
          </a:bodyPr>
          <a:lstStyle/>
          <a:p>
            <a:endParaRPr lang="en-AU" dirty="0">
              <a:solidFill>
                <a:srgbClr val="4D4D4F"/>
              </a:solidFill>
            </a:endParaRPr>
          </a:p>
        </p:txBody>
      </p:sp>
      <p:sp>
        <p:nvSpPr>
          <p:cNvPr id="7" name="Right Arrow 6"/>
          <p:cNvSpPr/>
          <p:nvPr/>
        </p:nvSpPr>
        <p:spPr bwMode="auto">
          <a:xfrm>
            <a:off x="5274420" y="2909154"/>
            <a:ext cx="576064" cy="309743"/>
          </a:xfrm>
          <a:prstGeom prst="rightArrow">
            <a:avLst>
              <a:gd name="adj1" fmla="val 26830"/>
              <a:gd name="adj2" fmla="val 78184"/>
            </a:avLst>
          </a:prstGeom>
          <a:solidFill>
            <a:srgbClr val="004B6E"/>
          </a:solid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endParaRPr lang="en-AU">
              <a:solidFill>
                <a:srgbClr val="4D4D4F"/>
              </a:solidFill>
            </a:endParaRPr>
          </a:p>
        </p:txBody>
      </p:sp>
      <p:pic>
        <p:nvPicPr>
          <p:cNvPr id="77" name="MH370 Flythrough-AusSeabed-PointCloud v2">
            <a:hlinkClick r:id="" action="ppaction://media"/>
            <a:extLst>
              <a:ext uri="{FF2B5EF4-FFF2-40B4-BE49-F238E27FC236}">
                <a16:creationId xmlns:a16="http://schemas.microsoft.com/office/drawing/2014/main" id="{E066242C-57CF-47D0-AA65-D46F04BF455A}"/>
              </a:ext>
            </a:extLst>
          </p:cNvPr>
          <p:cNvPicPr>
            <a:picLocks noGrp="1" noChangeAspect="1"/>
          </p:cNvPicPr>
          <p:nvPr>
            <p:ph idx="11"/>
            <a:videoFile r:link="rId2"/>
            <p:extLst>
              <p:ext uri="{DAA4B4D4-6D71-4841-9C94-3DE7FCFB9230}">
                <p14:media xmlns:p14="http://schemas.microsoft.com/office/powerpoint/2010/main" r:embed="rId1"/>
              </p:ext>
            </p:extLst>
          </p:nvPr>
        </p:nvPicPr>
        <p:blipFill>
          <a:blip r:embed="rId26"/>
          <a:stretch>
            <a:fillRect/>
          </a:stretch>
        </p:blipFill>
        <p:spPr bwMode="auto">
          <a:xfrm>
            <a:off x="5940153" y="1041939"/>
            <a:ext cx="3093034" cy="1932071"/>
          </a:xfrm>
          <a:prstGeom prst="rect">
            <a:avLst/>
          </a:prstGeom>
          <a:noFill/>
          <a:ln w="38100">
            <a:solidFill>
              <a:schemeClr val="tx2">
                <a:lumMod val="5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883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140" fill="hold"/>
                                        <p:tgtEl>
                                          <p:spTgt spid="7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7"/>
                                        </p:tgtEl>
                                      </p:cBhvr>
                                    </p:cmd>
                                  </p:childTnLst>
                                </p:cTn>
                              </p:par>
                            </p:childTnLst>
                          </p:cTn>
                        </p:par>
                      </p:childTnLst>
                    </p:cTn>
                  </p:par>
                </p:childTnLst>
              </p:cTn>
              <p:nextCondLst>
                <p:cond evt="onClick" delay="0">
                  <p:tgtEl>
                    <p:spTgt spid="77"/>
                  </p:tgtEl>
                </p:cond>
              </p:nextCondLst>
            </p:seq>
            <p:video>
              <p:cMediaNode vol="80000">
                <p:cTn id="12" fill="hold" display="0">
                  <p:stCondLst>
                    <p:cond delay="indefinite"/>
                  </p:stCondLst>
                </p:cTn>
                <p:tgtEl>
                  <p:spTgt spid="77"/>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21"/>
          <p:cNvSpPr txBox="1">
            <a:spLocks noGrp="1"/>
          </p:cNvSpPr>
          <p:nvPr>
            <p:ph type="title"/>
          </p:nvPr>
        </p:nvSpPr>
        <p:spPr>
          <a:xfrm>
            <a:off x="457200" y="365672"/>
            <a:ext cx="8229600" cy="46166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AU" dirty="0"/>
              <a:t>Data hub: End to end capability</a:t>
            </a:r>
            <a:endParaRPr dirty="0"/>
          </a:p>
        </p:txBody>
      </p:sp>
      <p:sp>
        <p:nvSpPr>
          <p:cNvPr id="536" name="Google Shape;536;p21"/>
          <p:cNvSpPr txBox="1">
            <a:spLocks noGrp="1"/>
          </p:cNvSpPr>
          <p:nvPr>
            <p:ph type="ftr" idx="11"/>
          </p:nvPr>
        </p:nvSpPr>
        <p:spPr>
          <a:xfrm>
            <a:off x="565212" y="4803998"/>
            <a:ext cx="8229600" cy="234304"/>
          </a:xfrm>
          <a:prstGeom prst="rect">
            <a:avLst/>
          </a:prstGeom>
          <a:noFill/>
          <a:ln>
            <a:noFill/>
          </a:ln>
        </p:spPr>
        <p:txBody>
          <a:bodyPr spcFirstLastPara="1" wrap="square" lIns="36000" tIns="36000" rIns="36000" bIns="36000" anchor="t" anchorCtr="0">
            <a:noAutofit/>
          </a:bodyPr>
          <a:lstStyle/>
          <a:p>
            <a:endParaRPr>
              <a:solidFill>
                <a:srgbClr val="FFFFFF"/>
              </a:solidFill>
            </a:endParaRPr>
          </a:p>
        </p:txBody>
      </p:sp>
      <p:sp>
        <p:nvSpPr>
          <p:cNvPr id="537" name="Google Shape;537;p21"/>
          <p:cNvSpPr/>
          <p:nvPr/>
        </p:nvSpPr>
        <p:spPr>
          <a:xfrm>
            <a:off x="1086647" y="840662"/>
            <a:ext cx="6468249" cy="4415732"/>
          </a:xfrm>
          <a:prstGeom prst="rightArrow">
            <a:avLst>
              <a:gd name="adj1" fmla="val 50000"/>
              <a:gd name="adj2" fmla="val 50000"/>
            </a:avLst>
          </a:prstGeom>
          <a:noFill/>
          <a:ln>
            <a:noFill/>
          </a:ln>
        </p:spPr>
        <p:txBody>
          <a:bodyPr spcFirstLastPara="1" wrap="square" lIns="91425" tIns="91425" rIns="91425" bIns="91425" anchor="ctr" anchorCtr="0">
            <a:noAutofit/>
          </a:bodyPr>
          <a:lstStyle/>
          <a:p>
            <a:pPr>
              <a:buClr>
                <a:srgbClr val="000000"/>
              </a:buClr>
              <a:buFont typeface="Arial"/>
              <a:buNone/>
            </a:pPr>
            <a:endParaRPr/>
          </a:p>
        </p:txBody>
      </p:sp>
      <p:sp>
        <p:nvSpPr>
          <p:cNvPr id="538" name="Google Shape;538;p21"/>
          <p:cNvSpPr/>
          <p:nvPr/>
        </p:nvSpPr>
        <p:spPr>
          <a:xfrm>
            <a:off x="592683" y="1737310"/>
            <a:ext cx="1652991" cy="2830501"/>
          </a:xfrm>
          <a:custGeom>
            <a:avLst/>
            <a:gdLst/>
            <a:ahLst/>
            <a:cxnLst/>
            <a:rect l="l" t="t" r="r" b="b"/>
            <a:pathLst>
              <a:path w="1413256" h="2646660" extrusionOk="0">
                <a:moveTo>
                  <a:pt x="0" y="235547"/>
                </a:moveTo>
                <a:cubicBezTo>
                  <a:pt x="0" y="105458"/>
                  <a:pt x="105458" y="0"/>
                  <a:pt x="235547" y="0"/>
                </a:cubicBezTo>
                <a:lnTo>
                  <a:pt x="1177709" y="0"/>
                </a:lnTo>
                <a:cubicBezTo>
                  <a:pt x="1307798" y="0"/>
                  <a:pt x="1413256" y="105458"/>
                  <a:pt x="1413256" y="235547"/>
                </a:cubicBezTo>
                <a:lnTo>
                  <a:pt x="1413256" y="2411113"/>
                </a:lnTo>
                <a:cubicBezTo>
                  <a:pt x="1413256" y="2541202"/>
                  <a:pt x="1307798" y="2646660"/>
                  <a:pt x="1177709" y="2646660"/>
                </a:cubicBezTo>
                <a:lnTo>
                  <a:pt x="235547" y="2646660"/>
                </a:lnTo>
                <a:cubicBezTo>
                  <a:pt x="105458" y="2646660"/>
                  <a:pt x="0" y="2541202"/>
                  <a:pt x="0" y="2411113"/>
                </a:cubicBezTo>
                <a:lnTo>
                  <a:pt x="0" y="235547"/>
                </a:lnTo>
                <a:close/>
              </a:path>
            </a:pathLst>
          </a:custGeom>
          <a:solidFill>
            <a:srgbClr val="005E88"/>
          </a:solidFill>
          <a:ln w="25400" cap="flat" cmpd="sng">
            <a:solidFill>
              <a:schemeClr val="lt1"/>
            </a:solidFill>
            <a:prstDash val="solid"/>
            <a:round/>
            <a:headEnd type="none" w="sm" len="sm"/>
            <a:tailEnd type="none" w="sm" len="sm"/>
          </a:ln>
        </p:spPr>
        <p:txBody>
          <a:bodyPr spcFirstLastPara="1" wrap="square" lIns="122325" tIns="122325" rIns="122325" bIns="122325" anchor="t" anchorCtr="0">
            <a:noAutofit/>
          </a:bodyPr>
          <a:lstStyle/>
          <a:p>
            <a:pPr>
              <a:lnSpc>
                <a:spcPct val="90000"/>
              </a:lnSpc>
              <a:buClr>
                <a:srgbClr val="000000"/>
              </a:buClr>
              <a:buFont typeface="Arial"/>
              <a:buNone/>
            </a:pPr>
            <a:r>
              <a:rPr lang="en-AU" b="1" dirty="0">
                <a:solidFill>
                  <a:srgbClr val="FFFFFF"/>
                </a:solidFill>
              </a:rPr>
              <a:t>Survey  </a:t>
            </a:r>
            <a:endParaRPr dirty="0"/>
          </a:p>
          <a:p>
            <a:pPr>
              <a:lnSpc>
                <a:spcPct val="90000"/>
              </a:lnSpc>
              <a:spcBef>
                <a:spcPts val="490"/>
              </a:spcBef>
              <a:buClr>
                <a:srgbClr val="000000"/>
              </a:buClr>
              <a:buFont typeface="Arial"/>
              <a:buNone/>
            </a:pPr>
            <a:r>
              <a:rPr lang="en-AU" b="1" dirty="0">
                <a:solidFill>
                  <a:srgbClr val="FFFFFF"/>
                </a:solidFill>
              </a:rPr>
              <a:t>Planning</a:t>
            </a:r>
            <a:endParaRPr dirty="0"/>
          </a:p>
          <a:p>
            <a:pPr>
              <a:lnSpc>
                <a:spcPct val="90000"/>
              </a:lnSpc>
              <a:spcBef>
                <a:spcPts val="490"/>
              </a:spcBef>
              <a:buClr>
                <a:srgbClr val="000000"/>
              </a:buClr>
              <a:buFont typeface="Arial"/>
              <a:buNone/>
            </a:pPr>
            <a:endParaRPr sz="400" dirty="0">
              <a:solidFill>
                <a:srgbClr val="FFFFFF"/>
              </a:solidFill>
            </a:endParaRPr>
          </a:p>
          <a:p>
            <a:pPr marL="114300" lvl="1" indent="-114300">
              <a:lnSpc>
                <a:spcPct val="90000"/>
              </a:lnSpc>
              <a:spcBef>
                <a:spcPts val="140"/>
              </a:spcBef>
              <a:buClr>
                <a:srgbClr val="FFFFFF"/>
              </a:buClr>
              <a:buSzPts val="1200"/>
              <a:buFont typeface="Arial"/>
              <a:buChar char="•"/>
            </a:pPr>
            <a:r>
              <a:rPr lang="en-AU" sz="1200" dirty="0">
                <a:solidFill>
                  <a:srgbClr val="FFFFFF"/>
                </a:solidFill>
              </a:rPr>
              <a:t>Upcoming surveys details</a:t>
            </a:r>
            <a:endParaRPr dirty="0"/>
          </a:p>
          <a:p>
            <a:pPr marL="114300" lvl="1" indent="-114300">
              <a:lnSpc>
                <a:spcPct val="90000"/>
              </a:lnSpc>
              <a:spcBef>
                <a:spcPts val="180"/>
              </a:spcBef>
              <a:buClr>
                <a:srgbClr val="FFFFFF"/>
              </a:buClr>
              <a:buSzPts val="1200"/>
              <a:buFont typeface="Arial"/>
              <a:buChar char="•"/>
            </a:pPr>
            <a:r>
              <a:rPr lang="en-AU" sz="1200" dirty="0">
                <a:solidFill>
                  <a:srgbClr val="FFFFFF"/>
                </a:solidFill>
              </a:rPr>
              <a:t>Design specs and templates for tendering</a:t>
            </a:r>
            <a:endParaRPr dirty="0"/>
          </a:p>
          <a:p>
            <a:pPr marL="114300" lvl="1" indent="-114300">
              <a:lnSpc>
                <a:spcPct val="90000"/>
              </a:lnSpc>
              <a:spcBef>
                <a:spcPts val="180"/>
              </a:spcBef>
              <a:buClr>
                <a:srgbClr val="FFFFFF"/>
              </a:buClr>
              <a:buSzPts val="1200"/>
              <a:buFont typeface="Arial"/>
              <a:buChar char="•"/>
            </a:pPr>
            <a:r>
              <a:rPr lang="en-AU" sz="1200" dirty="0">
                <a:solidFill>
                  <a:srgbClr val="FFFFFF"/>
                </a:solidFill>
              </a:rPr>
              <a:t>Specs for future data QA</a:t>
            </a:r>
            <a:endParaRPr dirty="0"/>
          </a:p>
          <a:p>
            <a:pPr marL="285750" lvl="1" indent="-57150">
              <a:lnSpc>
                <a:spcPct val="90000"/>
              </a:lnSpc>
              <a:spcBef>
                <a:spcPts val="180"/>
              </a:spcBef>
              <a:buClr>
                <a:srgbClr val="4D4D4F"/>
              </a:buClr>
              <a:buSzPts val="3600"/>
              <a:buFont typeface="Arial"/>
              <a:buNone/>
            </a:pPr>
            <a:endParaRPr sz="3600" dirty="0">
              <a:solidFill>
                <a:srgbClr val="FFFFFF"/>
              </a:solidFill>
            </a:endParaRPr>
          </a:p>
        </p:txBody>
      </p:sp>
      <p:sp>
        <p:nvSpPr>
          <p:cNvPr id="539" name="Google Shape;539;p21"/>
          <p:cNvSpPr/>
          <p:nvPr/>
        </p:nvSpPr>
        <p:spPr>
          <a:xfrm>
            <a:off x="2421981" y="1027336"/>
            <a:ext cx="3986908" cy="1316701"/>
          </a:xfrm>
          <a:prstGeom prst="roundRect">
            <a:avLst>
              <a:gd name="adj" fmla="val 11391"/>
            </a:avLst>
          </a:prstGeom>
          <a:solidFill>
            <a:srgbClr val="1072A9"/>
          </a:solidFill>
          <a:ln w="25400" cap="flat" cmpd="sng">
            <a:solidFill>
              <a:schemeClr val="lt1"/>
            </a:solidFill>
            <a:prstDash val="solid"/>
            <a:round/>
            <a:headEnd type="none" w="sm" len="sm"/>
            <a:tailEnd type="none" w="sm" len="sm"/>
          </a:ln>
        </p:spPr>
        <p:txBody>
          <a:bodyPr spcFirstLastPara="1" wrap="square" lIns="106600" tIns="106600" rIns="106600" bIns="106600" anchor="t" anchorCtr="0">
            <a:noAutofit/>
          </a:bodyPr>
          <a:lstStyle/>
          <a:p>
            <a:pPr algn="ctr">
              <a:lnSpc>
                <a:spcPct val="90000"/>
              </a:lnSpc>
              <a:buClr>
                <a:srgbClr val="000000"/>
              </a:buClr>
              <a:buFont typeface="Arial"/>
              <a:buNone/>
            </a:pPr>
            <a:r>
              <a:rPr lang="en-AU" b="1">
                <a:solidFill>
                  <a:srgbClr val="FFFFFF"/>
                </a:solidFill>
              </a:rPr>
              <a:t>QA &amp; Package</a:t>
            </a:r>
            <a:endParaRPr/>
          </a:p>
          <a:p>
            <a:pPr algn="ctr">
              <a:lnSpc>
                <a:spcPct val="90000"/>
              </a:lnSpc>
              <a:spcBef>
                <a:spcPts val="490"/>
              </a:spcBef>
              <a:buClr>
                <a:srgbClr val="000000"/>
              </a:buClr>
              <a:buFont typeface="Arial"/>
              <a:buNone/>
            </a:pPr>
            <a:endParaRPr sz="100" b="1">
              <a:solidFill>
                <a:srgbClr val="FFFFFF"/>
              </a:solidFill>
            </a:endParaRPr>
          </a:p>
          <a:p>
            <a:pPr marL="114300" lvl="1" indent="-114300" algn="ctr">
              <a:lnSpc>
                <a:spcPct val="90000"/>
              </a:lnSpc>
              <a:spcBef>
                <a:spcPts val="35"/>
              </a:spcBef>
              <a:buClr>
                <a:srgbClr val="FFFFFF"/>
              </a:buClr>
              <a:buSzPts val="1200"/>
              <a:buFont typeface="Arial"/>
              <a:buChar char="•"/>
            </a:pPr>
            <a:r>
              <a:rPr lang="en-AU" sz="1200">
                <a:solidFill>
                  <a:srgbClr val="FFFFFF"/>
                </a:solidFill>
              </a:rPr>
              <a:t>For use during acquisition</a:t>
            </a:r>
            <a:endParaRPr/>
          </a:p>
          <a:p>
            <a:pPr marL="114300" lvl="1" indent="-114300" algn="ctr">
              <a:lnSpc>
                <a:spcPct val="90000"/>
              </a:lnSpc>
              <a:spcBef>
                <a:spcPts val="180"/>
              </a:spcBef>
              <a:buClr>
                <a:srgbClr val="FFFFFF"/>
              </a:buClr>
              <a:buSzPts val="1200"/>
              <a:buFont typeface="Arial"/>
              <a:buChar char="•"/>
            </a:pPr>
            <a:r>
              <a:rPr lang="en-AU" sz="1200">
                <a:solidFill>
                  <a:srgbClr val="FFFFFF"/>
                </a:solidFill>
              </a:rPr>
              <a:t>Repository of QA checks</a:t>
            </a:r>
            <a:endParaRPr/>
          </a:p>
          <a:p>
            <a:pPr marL="114300" lvl="1" indent="-114300" algn="ctr">
              <a:lnSpc>
                <a:spcPct val="90000"/>
              </a:lnSpc>
              <a:spcBef>
                <a:spcPts val="180"/>
              </a:spcBef>
              <a:buClr>
                <a:srgbClr val="FFFFFF"/>
              </a:buClr>
              <a:buSzPts val="1200"/>
              <a:buFont typeface="Arial"/>
              <a:buChar char="•"/>
            </a:pPr>
            <a:r>
              <a:rPr lang="en-AU" sz="1200">
                <a:solidFill>
                  <a:srgbClr val="FFFFFF"/>
                </a:solidFill>
              </a:rPr>
              <a:t>Interface to run QA tool</a:t>
            </a:r>
            <a:endParaRPr/>
          </a:p>
          <a:p>
            <a:pPr marL="114300" lvl="1" indent="-114300" algn="ctr">
              <a:lnSpc>
                <a:spcPct val="90000"/>
              </a:lnSpc>
              <a:spcBef>
                <a:spcPts val="180"/>
              </a:spcBef>
              <a:buClr>
                <a:srgbClr val="FFFFFF"/>
              </a:buClr>
              <a:buSzPts val="1200"/>
              <a:buFont typeface="Arial"/>
              <a:buChar char="•"/>
            </a:pPr>
            <a:r>
              <a:rPr lang="en-AU" sz="1200">
                <a:solidFill>
                  <a:srgbClr val="FFFFFF"/>
                </a:solidFill>
              </a:rPr>
              <a:t>Package data for delivery</a:t>
            </a:r>
            <a:endParaRPr/>
          </a:p>
        </p:txBody>
      </p:sp>
      <p:sp>
        <p:nvSpPr>
          <p:cNvPr id="540" name="Google Shape;540;p21"/>
          <p:cNvSpPr/>
          <p:nvPr/>
        </p:nvSpPr>
        <p:spPr>
          <a:xfrm>
            <a:off x="2411205" y="2407185"/>
            <a:ext cx="1921618" cy="2152687"/>
          </a:xfrm>
          <a:custGeom>
            <a:avLst/>
            <a:gdLst/>
            <a:ahLst/>
            <a:cxnLst/>
            <a:rect l="l" t="t" r="r" b="b"/>
            <a:pathLst>
              <a:path w="1413256" h="2012869" extrusionOk="0">
                <a:moveTo>
                  <a:pt x="0" y="235547"/>
                </a:moveTo>
                <a:cubicBezTo>
                  <a:pt x="0" y="105458"/>
                  <a:pt x="105458" y="0"/>
                  <a:pt x="235547" y="0"/>
                </a:cubicBezTo>
                <a:lnTo>
                  <a:pt x="1177709" y="0"/>
                </a:lnTo>
                <a:cubicBezTo>
                  <a:pt x="1307798" y="0"/>
                  <a:pt x="1413256" y="105458"/>
                  <a:pt x="1413256" y="235547"/>
                </a:cubicBezTo>
                <a:lnTo>
                  <a:pt x="1413256" y="1777322"/>
                </a:lnTo>
                <a:cubicBezTo>
                  <a:pt x="1413256" y="1907411"/>
                  <a:pt x="1307798" y="2012869"/>
                  <a:pt x="1177709" y="2012869"/>
                </a:cubicBezTo>
                <a:lnTo>
                  <a:pt x="235547" y="2012869"/>
                </a:lnTo>
                <a:cubicBezTo>
                  <a:pt x="105458" y="2012869"/>
                  <a:pt x="0" y="1907411"/>
                  <a:pt x="0" y="1777322"/>
                </a:cubicBezTo>
                <a:lnTo>
                  <a:pt x="0" y="235547"/>
                </a:lnTo>
                <a:close/>
              </a:path>
            </a:pathLst>
          </a:custGeom>
          <a:solidFill>
            <a:srgbClr val="2B83C0"/>
          </a:solidFill>
          <a:ln w="25400" cap="flat" cmpd="sng">
            <a:solidFill>
              <a:schemeClr val="lt1"/>
            </a:solidFill>
            <a:prstDash val="solid"/>
            <a:round/>
            <a:headEnd type="none" w="sm" len="sm"/>
            <a:tailEnd type="none" w="sm" len="sm"/>
          </a:ln>
        </p:spPr>
        <p:txBody>
          <a:bodyPr spcFirstLastPara="1" wrap="square" lIns="122325" tIns="122325" rIns="122325" bIns="122325" anchor="t" anchorCtr="0">
            <a:noAutofit/>
          </a:bodyPr>
          <a:lstStyle/>
          <a:p>
            <a:pPr>
              <a:lnSpc>
                <a:spcPct val="90000"/>
              </a:lnSpc>
              <a:buClr>
                <a:srgbClr val="000000"/>
              </a:buClr>
              <a:buFont typeface="Arial"/>
              <a:buNone/>
            </a:pPr>
            <a:r>
              <a:rPr lang="en-AU" b="1">
                <a:solidFill>
                  <a:srgbClr val="FFFFFF"/>
                </a:solidFill>
              </a:rPr>
              <a:t>Processing  pipeline</a:t>
            </a:r>
            <a:endParaRPr/>
          </a:p>
          <a:p>
            <a:pPr lvl="1">
              <a:lnSpc>
                <a:spcPct val="90000"/>
              </a:lnSpc>
              <a:spcBef>
                <a:spcPts val="490"/>
              </a:spcBef>
              <a:buClr>
                <a:srgbClr val="000000"/>
              </a:buClr>
              <a:buFont typeface="Arial"/>
              <a:buNone/>
            </a:pPr>
            <a:endParaRPr sz="400">
              <a:solidFill>
                <a:srgbClr val="FFFFFF"/>
              </a:solidFill>
            </a:endParaRPr>
          </a:p>
          <a:p>
            <a:pPr marL="114300" lvl="1" indent="-114300">
              <a:lnSpc>
                <a:spcPct val="90000"/>
              </a:lnSpc>
              <a:spcBef>
                <a:spcPts val="60"/>
              </a:spcBef>
              <a:buClr>
                <a:srgbClr val="FFFFFF"/>
              </a:buClr>
              <a:buSzPts val="1200"/>
              <a:buFont typeface="Arial"/>
              <a:buChar char="•"/>
            </a:pPr>
            <a:r>
              <a:rPr lang="en-AU" sz="1200">
                <a:solidFill>
                  <a:srgbClr val="FFFFFF"/>
                </a:solidFill>
              </a:rPr>
              <a:t>Process data to consistent standard</a:t>
            </a:r>
            <a:endParaRPr/>
          </a:p>
          <a:p>
            <a:pPr marL="114300" lvl="1" indent="-114300">
              <a:lnSpc>
                <a:spcPct val="90000"/>
              </a:lnSpc>
              <a:spcBef>
                <a:spcPts val="180"/>
              </a:spcBef>
              <a:buClr>
                <a:srgbClr val="FFFFFF"/>
              </a:buClr>
              <a:buSzPts val="1200"/>
              <a:buFont typeface="Arial"/>
              <a:buChar char="•"/>
            </a:pPr>
            <a:r>
              <a:rPr lang="en-AU" sz="1200">
                <a:solidFill>
                  <a:srgbClr val="FFFFFF"/>
                </a:solidFill>
              </a:rPr>
              <a:t>Prepare data for collection index </a:t>
            </a:r>
            <a:endParaRPr/>
          </a:p>
        </p:txBody>
      </p:sp>
      <p:sp>
        <p:nvSpPr>
          <p:cNvPr id="541" name="Google Shape;541;p21"/>
          <p:cNvSpPr/>
          <p:nvPr/>
        </p:nvSpPr>
        <p:spPr>
          <a:xfrm>
            <a:off x="4509130" y="2409951"/>
            <a:ext cx="1899759" cy="2110106"/>
          </a:xfrm>
          <a:custGeom>
            <a:avLst/>
            <a:gdLst/>
            <a:ahLst/>
            <a:cxnLst/>
            <a:rect l="l" t="t" r="r" b="b"/>
            <a:pathLst>
              <a:path w="1413256" h="2183774" extrusionOk="0">
                <a:moveTo>
                  <a:pt x="0" y="235547"/>
                </a:moveTo>
                <a:cubicBezTo>
                  <a:pt x="0" y="105458"/>
                  <a:pt x="105458" y="0"/>
                  <a:pt x="235547" y="0"/>
                </a:cubicBezTo>
                <a:lnTo>
                  <a:pt x="1177709" y="0"/>
                </a:lnTo>
                <a:cubicBezTo>
                  <a:pt x="1307798" y="0"/>
                  <a:pt x="1413256" y="105458"/>
                  <a:pt x="1413256" y="235547"/>
                </a:cubicBezTo>
                <a:lnTo>
                  <a:pt x="1413256" y="1948227"/>
                </a:lnTo>
                <a:cubicBezTo>
                  <a:pt x="1413256" y="2078316"/>
                  <a:pt x="1307798" y="2183774"/>
                  <a:pt x="1177709" y="2183774"/>
                </a:cubicBezTo>
                <a:lnTo>
                  <a:pt x="235547" y="2183774"/>
                </a:lnTo>
                <a:cubicBezTo>
                  <a:pt x="105458" y="2183774"/>
                  <a:pt x="0" y="2078316"/>
                  <a:pt x="0" y="1948227"/>
                </a:cubicBezTo>
                <a:lnTo>
                  <a:pt x="0" y="235547"/>
                </a:lnTo>
                <a:close/>
              </a:path>
            </a:pathLst>
          </a:custGeom>
          <a:solidFill>
            <a:srgbClr val="5E93C0"/>
          </a:solidFill>
          <a:ln w="25400" cap="flat" cmpd="sng">
            <a:solidFill>
              <a:schemeClr val="lt1"/>
            </a:solidFill>
            <a:prstDash val="solid"/>
            <a:round/>
            <a:headEnd type="none" w="sm" len="sm"/>
            <a:tailEnd type="none" w="sm" len="sm"/>
          </a:ln>
        </p:spPr>
        <p:txBody>
          <a:bodyPr spcFirstLastPara="1" wrap="square" lIns="122325" tIns="122325" rIns="122325" bIns="122325" anchor="t" anchorCtr="0">
            <a:noAutofit/>
          </a:bodyPr>
          <a:lstStyle/>
          <a:p>
            <a:pPr>
              <a:lnSpc>
                <a:spcPct val="90000"/>
              </a:lnSpc>
              <a:buClr>
                <a:srgbClr val="000000"/>
              </a:buClr>
              <a:buFont typeface="Arial"/>
              <a:buNone/>
            </a:pPr>
            <a:r>
              <a:rPr lang="en-AU" b="1">
                <a:solidFill>
                  <a:srgbClr val="FFFFFF"/>
                </a:solidFill>
              </a:rPr>
              <a:t>Collection &amp; Archive</a:t>
            </a:r>
            <a:endParaRPr/>
          </a:p>
          <a:p>
            <a:pPr>
              <a:lnSpc>
                <a:spcPct val="90000"/>
              </a:lnSpc>
              <a:spcBef>
                <a:spcPts val="490"/>
              </a:spcBef>
              <a:buClr>
                <a:srgbClr val="000000"/>
              </a:buClr>
              <a:buFont typeface="Arial"/>
              <a:buNone/>
            </a:pPr>
            <a:endParaRPr sz="400" b="1">
              <a:solidFill>
                <a:srgbClr val="FFFFFF"/>
              </a:solidFill>
            </a:endParaRPr>
          </a:p>
          <a:p>
            <a:pPr marL="114300" lvl="1" indent="-114300">
              <a:lnSpc>
                <a:spcPct val="90000"/>
              </a:lnSpc>
              <a:spcBef>
                <a:spcPts val="140"/>
              </a:spcBef>
              <a:buClr>
                <a:srgbClr val="FFFFFF"/>
              </a:buClr>
              <a:buSzPts val="1200"/>
              <a:buFont typeface="Arial"/>
              <a:buChar char="•"/>
            </a:pPr>
            <a:r>
              <a:rPr lang="en-AU" sz="1200">
                <a:solidFill>
                  <a:srgbClr val="FFFFFF"/>
                </a:solidFill>
              </a:rPr>
              <a:t>Consistent data structure and quality</a:t>
            </a:r>
            <a:endParaRPr/>
          </a:p>
          <a:p>
            <a:pPr marL="114300" lvl="1" indent="-114300">
              <a:lnSpc>
                <a:spcPct val="90000"/>
              </a:lnSpc>
              <a:spcBef>
                <a:spcPts val="180"/>
              </a:spcBef>
              <a:buClr>
                <a:srgbClr val="FFFFFF"/>
              </a:buClr>
              <a:buSzPts val="1200"/>
              <a:buFont typeface="Arial"/>
              <a:buChar char="•"/>
            </a:pPr>
            <a:r>
              <a:rPr lang="en-AU" sz="1200">
                <a:solidFill>
                  <a:srgbClr val="FFFFFF"/>
                </a:solidFill>
              </a:rPr>
              <a:t>Delivery channels</a:t>
            </a:r>
            <a:endParaRPr/>
          </a:p>
          <a:p>
            <a:pPr marL="114300" lvl="1" indent="-114300">
              <a:lnSpc>
                <a:spcPct val="90000"/>
              </a:lnSpc>
              <a:spcBef>
                <a:spcPts val="180"/>
              </a:spcBef>
              <a:buClr>
                <a:srgbClr val="FFFFFF"/>
              </a:buClr>
              <a:buSzPts val="1200"/>
              <a:buFont typeface="Arial"/>
              <a:buChar char="•"/>
            </a:pPr>
            <a:r>
              <a:rPr lang="en-AU" sz="1200">
                <a:solidFill>
                  <a:srgbClr val="FFFFFF"/>
                </a:solidFill>
              </a:rPr>
              <a:t>Data holding consistent with global marine community</a:t>
            </a:r>
            <a:endParaRPr/>
          </a:p>
          <a:p>
            <a:pPr marL="114300" lvl="1" indent="-57150">
              <a:lnSpc>
                <a:spcPct val="90000"/>
              </a:lnSpc>
              <a:spcBef>
                <a:spcPts val="180"/>
              </a:spcBef>
              <a:buClr>
                <a:srgbClr val="4D4D4F"/>
              </a:buClr>
              <a:buSzPts val="900"/>
              <a:buFont typeface="Arial"/>
              <a:buNone/>
            </a:pPr>
            <a:endParaRPr sz="900">
              <a:solidFill>
                <a:srgbClr val="FFFFFF"/>
              </a:solidFill>
            </a:endParaRPr>
          </a:p>
        </p:txBody>
      </p:sp>
      <p:sp>
        <p:nvSpPr>
          <p:cNvPr id="542" name="Google Shape;542;p21"/>
          <p:cNvSpPr/>
          <p:nvPr/>
        </p:nvSpPr>
        <p:spPr>
          <a:xfrm>
            <a:off x="6585196" y="1738822"/>
            <a:ext cx="1674814" cy="2807187"/>
          </a:xfrm>
          <a:custGeom>
            <a:avLst/>
            <a:gdLst/>
            <a:ahLst/>
            <a:cxnLst/>
            <a:rect l="l" t="t" r="r" b="b"/>
            <a:pathLst>
              <a:path w="1413256" h="2708164" extrusionOk="0">
                <a:moveTo>
                  <a:pt x="0" y="235547"/>
                </a:moveTo>
                <a:cubicBezTo>
                  <a:pt x="0" y="105458"/>
                  <a:pt x="105458" y="0"/>
                  <a:pt x="235547" y="0"/>
                </a:cubicBezTo>
                <a:lnTo>
                  <a:pt x="1177709" y="0"/>
                </a:lnTo>
                <a:cubicBezTo>
                  <a:pt x="1307798" y="0"/>
                  <a:pt x="1413256" y="105458"/>
                  <a:pt x="1413256" y="235547"/>
                </a:cubicBezTo>
                <a:lnTo>
                  <a:pt x="1413256" y="2472617"/>
                </a:lnTo>
                <a:cubicBezTo>
                  <a:pt x="1413256" y="2602706"/>
                  <a:pt x="1307798" y="2708164"/>
                  <a:pt x="1177709" y="2708164"/>
                </a:cubicBezTo>
                <a:lnTo>
                  <a:pt x="235547" y="2708164"/>
                </a:lnTo>
                <a:cubicBezTo>
                  <a:pt x="105458" y="2708164"/>
                  <a:pt x="0" y="2602706"/>
                  <a:pt x="0" y="2472617"/>
                </a:cubicBezTo>
                <a:lnTo>
                  <a:pt x="0" y="235547"/>
                </a:lnTo>
                <a:close/>
              </a:path>
            </a:pathLst>
          </a:custGeom>
          <a:solidFill>
            <a:srgbClr val="93A8BD"/>
          </a:solidFill>
          <a:ln w="25400" cap="flat" cmpd="sng">
            <a:solidFill>
              <a:schemeClr val="lt1"/>
            </a:solidFill>
            <a:prstDash val="solid"/>
            <a:round/>
            <a:headEnd type="none" w="sm" len="sm"/>
            <a:tailEnd type="none" w="sm" len="sm"/>
          </a:ln>
        </p:spPr>
        <p:txBody>
          <a:bodyPr spcFirstLastPara="1" wrap="square" lIns="122325" tIns="122325" rIns="122325" bIns="122325" anchor="t" anchorCtr="0">
            <a:noAutofit/>
          </a:bodyPr>
          <a:lstStyle/>
          <a:p>
            <a:pPr>
              <a:buClr>
                <a:srgbClr val="000000"/>
              </a:buClr>
              <a:buFont typeface="Arial"/>
              <a:buNone/>
            </a:pPr>
            <a:r>
              <a:rPr lang="en-AU" b="1">
                <a:solidFill>
                  <a:srgbClr val="FFFFFF"/>
                </a:solidFill>
              </a:rPr>
              <a:t>Analytics &amp; Delivery     Portal</a:t>
            </a:r>
            <a:endParaRPr/>
          </a:p>
          <a:p>
            <a:pPr>
              <a:lnSpc>
                <a:spcPct val="90000"/>
              </a:lnSpc>
              <a:spcBef>
                <a:spcPts val="490"/>
              </a:spcBef>
              <a:buClr>
                <a:srgbClr val="000000"/>
              </a:buClr>
              <a:buFont typeface="Arial"/>
              <a:buNone/>
            </a:pPr>
            <a:endParaRPr sz="400" b="1">
              <a:solidFill>
                <a:srgbClr val="FFFFFF"/>
              </a:solidFill>
            </a:endParaRPr>
          </a:p>
          <a:p>
            <a:pPr marL="114300" lvl="1" indent="-114300">
              <a:lnSpc>
                <a:spcPct val="90000"/>
              </a:lnSpc>
              <a:spcBef>
                <a:spcPts val="140"/>
              </a:spcBef>
              <a:buClr>
                <a:srgbClr val="FFFFFF"/>
              </a:buClr>
              <a:buSzPts val="1200"/>
              <a:buFont typeface="Arial"/>
              <a:buChar char="•"/>
            </a:pPr>
            <a:r>
              <a:rPr lang="en-AU" sz="1200">
                <a:solidFill>
                  <a:srgbClr val="FFFFFF"/>
                </a:solidFill>
              </a:rPr>
              <a:t>Display and discovery capability</a:t>
            </a:r>
            <a:endParaRPr/>
          </a:p>
          <a:p>
            <a:pPr marL="114300" lvl="1" indent="-114300">
              <a:lnSpc>
                <a:spcPct val="90000"/>
              </a:lnSpc>
              <a:spcBef>
                <a:spcPts val="180"/>
              </a:spcBef>
              <a:buClr>
                <a:srgbClr val="FFFFFF"/>
              </a:buClr>
              <a:buSzPts val="1200"/>
              <a:buFont typeface="Arial"/>
              <a:buChar char="•"/>
            </a:pPr>
            <a:r>
              <a:rPr lang="en-AU" sz="1200">
                <a:solidFill>
                  <a:srgbClr val="FFFFFF"/>
                </a:solidFill>
              </a:rPr>
              <a:t>Accessibility to compilation ‘on-the-fly’</a:t>
            </a:r>
            <a:endParaRPr sz="1200">
              <a:solidFill>
                <a:srgbClr val="FFFFFF"/>
              </a:solidFill>
            </a:endParaRPr>
          </a:p>
          <a:p>
            <a:pPr marL="114300" lvl="1" indent="-38100">
              <a:lnSpc>
                <a:spcPct val="90000"/>
              </a:lnSpc>
              <a:spcBef>
                <a:spcPts val="180"/>
              </a:spcBef>
              <a:buClr>
                <a:srgbClr val="4D4D4F"/>
              </a:buClr>
              <a:buSzPts val="1200"/>
              <a:buFont typeface="Arial"/>
              <a:buNone/>
            </a:pPr>
            <a:endParaRPr sz="1200">
              <a:solidFill>
                <a:srgbClr val="FFFFFF"/>
              </a:solidFill>
            </a:endParaRPr>
          </a:p>
        </p:txBody>
      </p:sp>
      <p:grpSp>
        <p:nvGrpSpPr>
          <p:cNvPr id="543" name="Google Shape;543;p21"/>
          <p:cNvGrpSpPr/>
          <p:nvPr/>
        </p:nvGrpSpPr>
        <p:grpSpPr>
          <a:xfrm>
            <a:off x="1769698" y="1737310"/>
            <a:ext cx="467080" cy="500442"/>
            <a:chOff x="7313571" y="1678265"/>
            <a:chExt cx="1008112" cy="1080120"/>
          </a:xfrm>
        </p:grpSpPr>
        <p:sp>
          <p:nvSpPr>
            <p:cNvPr id="544" name="Google Shape;544;p21"/>
            <p:cNvSpPr/>
            <p:nvPr/>
          </p:nvSpPr>
          <p:spPr>
            <a:xfrm>
              <a:off x="7313571" y="1678265"/>
              <a:ext cx="1008112" cy="1080120"/>
            </a:xfrm>
            <a:prstGeom prst="roundRect">
              <a:avLst>
                <a:gd name="adj" fmla="val 16667"/>
              </a:avLst>
            </a:prstGeom>
            <a:solidFill>
              <a:srgbClr val="F2F2F2"/>
            </a:solidFill>
            <a:ln w="25400" cap="flat" cmpd="sng">
              <a:solidFill>
                <a:srgbClr val="004C6E"/>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675">
                <a:solidFill>
                  <a:srgbClr val="FFFFFF"/>
                </a:solidFill>
              </a:endParaRPr>
            </a:p>
          </p:txBody>
        </p:sp>
        <p:pic>
          <p:nvPicPr>
            <p:cNvPr id="545" name="Google Shape;545;p21" descr="Image result for specification icon"/>
            <p:cNvPicPr preferRelativeResize="0"/>
            <p:nvPr/>
          </p:nvPicPr>
          <p:blipFill rotWithShape="1">
            <a:blip r:embed="rId3">
              <a:alphaModFix/>
            </a:blip>
            <a:srcRect/>
            <a:stretch/>
          </p:blipFill>
          <p:spPr>
            <a:xfrm>
              <a:off x="7325123" y="1726105"/>
              <a:ext cx="929498" cy="927731"/>
            </a:xfrm>
            <a:prstGeom prst="rect">
              <a:avLst/>
            </a:prstGeom>
            <a:noFill/>
            <a:ln>
              <a:noFill/>
            </a:ln>
          </p:spPr>
        </p:pic>
      </p:grpSp>
      <p:grpSp>
        <p:nvGrpSpPr>
          <p:cNvPr id="546" name="Google Shape;546;p21"/>
          <p:cNvGrpSpPr/>
          <p:nvPr/>
        </p:nvGrpSpPr>
        <p:grpSpPr>
          <a:xfrm>
            <a:off x="5967011" y="1027336"/>
            <a:ext cx="441878" cy="500442"/>
            <a:chOff x="3761132" y="3665811"/>
            <a:chExt cx="847269" cy="959561"/>
          </a:xfrm>
        </p:grpSpPr>
        <p:sp>
          <p:nvSpPr>
            <p:cNvPr id="547" name="Google Shape;547;p21"/>
            <p:cNvSpPr/>
            <p:nvPr/>
          </p:nvSpPr>
          <p:spPr>
            <a:xfrm>
              <a:off x="3761132" y="3665811"/>
              <a:ext cx="847269" cy="959561"/>
            </a:xfrm>
            <a:prstGeom prst="roundRect">
              <a:avLst>
                <a:gd name="adj" fmla="val 16667"/>
              </a:avLst>
            </a:prstGeom>
            <a:solidFill>
              <a:srgbClr val="F2F2F2"/>
            </a:solidFill>
            <a:ln w="25400" cap="flat" cmpd="sng">
              <a:solidFill>
                <a:srgbClr val="004C6E"/>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675">
                <a:solidFill>
                  <a:srgbClr val="FFFFFF"/>
                </a:solidFill>
              </a:endParaRPr>
            </a:p>
          </p:txBody>
        </p:sp>
        <p:pic>
          <p:nvPicPr>
            <p:cNvPr id="548" name="Google Shape;548;p21" descr="Image result for QUALITY CHECK icon"/>
            <p:cNvPicPr preferRelativeResize="0"/>
            <p:nvPr/>
          </p:nvPicPr>
          <p:blipFill rotWithShape="1">
            <a:blip r:embed="rId4">
              <a:alphaModFix/>
            </a:blip>
            <a:srcRect/>
            <a:stretch/>
          </p:blipFill>
          <p:spPr>
            <a:xfrm>
              <a:off x="3858845" y="3721864"/>
              <a:ext cx="651850" cy="763967"/>
            </a:xfrm>
            <a:prstGeom prst="rect">
              <a:avLst/>
            </a:prstGeom>
            <a:noFill/>
            <a:ln>
              <a:noFill/>
            </a:ln>
          </p:spPr>
        </p:pic>
      </p:grpSp>
      <p:grpSp>
        <p:nvGrpSpPr>
          <p:cNvPr id="549" name="Google Shape;549;p21"/>
          <p:cNvGrpSpPr/>
          <p:nvPr/>
        </p:nvGrpSpPr>
        <p:grpSpPr>
          <a:xfrm>
            <a:off x="3872884" y="2413870"/>
            <a:ext cx="441878" cy="500443"/>
            <a:chOff x="4975191" y="5142206"/>
            <a:chExt cx="550904" cy="623918"/>
          </a:xfrm>
        </p:grpSpPr>
        <p:sp>
          <p:nvSpPr>
            <p:cNvPr id="550" name="Google Shape;550;p21"/>
            <p:cNvSpPr/>
            <p:nvPr/>
          </p:nvSpPr>
          <p:spPr>
            <a:xfrm>
              <a:off x="4975191" y="5142206"/>
              <a:ext cx="550904" cy="623918"/>
            </a:xfrm>
            <a:prstGeom prst="roundRect">
              <a:avLst>
                <a:gd name="adj" fmla="val 16667"/>
              </a:avLst>
            </a:prstGeom>
            <a:solidFill>
              <a:srgbClr val="F2F2F2"/>
            </a:solidFill>
            <a:ln w="25400" cap="flat" cmpd="sng">
              <a:solidFill>
                <a:srgbClr val="004C6E"/>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675">
                <a:solidFill>
                  <a:srgbClr val="FFFFFF"/>
                </a:solidFill>
              </a:endParaRPr>
            </a:p>
          </p:txBody>
        </p:sp>
        <p:pic>
          <p:nvPicPr>
            <p:cNvPr id="551" name="Google Shape;551;p21" descr="Image result for processing workflow icon"/>
            <p:cNvPicPr preferRelativeResize="0"/>
            <p:nvPr/>
          </p:nvPicPr>
          <p:blipFill rotWithShape="1">
            <a:blip r:embed="rId5">
              <a:alphaModFix/>
            </a:blip>
            <a:srcRect/>
            <a:stretch/>
          </p:blipFill>
          <p:spPr>
            <a:xfrm>
              <a:off x="5026875" y="5242787"/>
              <a:ext cx="447174" cy="447174"/>
            </a:xfrm>
            <a:prstGeom prst="rect">
              <a:avLst/>
            </a:prstGeom>
            <a:noFill/>
            <a:ln>
              <a:noFill/>
            </a:ln>
          </p:spPr>
        </p:pic>
      </p:grpSp>
      <p:grpSp>
        <p:nvGrpSpPr>
          <p:cNvPr id="552" name="Google Shape;552;p21"/>
          <p:cNvGrpSpPr/>
          <p:nvPr/>
        </p:nvGrpSpPr>
        <p:grpSpPr>
          <a:xfrm>
            <a:off x="5967011" y="2413870"/>
            <a:ext cx="441878" cy="500443"/>
            <a:chOff x="6454393" y="6000426"/>
            <a:chExt cx="550904" cy="623918"/>
          </a:xfrm>
        </p:grpSpPr>
        <p:sp>
          <p:nvSpPr>
            <p:cNvPr id="553" name="Google Shape;553;p21"/>
            <p:cNvSpPr/>
            <p:nvPr/>
          </p:nvSpPr>
          <p:spPr>
            <a:xfrm>
              <a:off x="6454393" y="6000426"/>
              <a:ext cx="550904" cy="623918"/>
            </a:xfrm>
            <a:prstGeom prst="roundRect">
              <a:avLst>
                <a:gd name="adj" fmla="val 16667"/>
              </a:avLst>
            </a:prstGeom>
            <a:solidFill>
              <a:srgbClr val="F2F2F2"/>
            </a:solidFill>
            <a:ln w="25400" cap="flat" cmpd="sng">
              <a:solidFill>
                <a:srgbClr val="004C6E"/>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675">
                <a:solidFill>
                  <a:srgbClr val="FFFFFF"/>
                </a:solidFill>
              </a:endParaRPr>
            </a:p>
          </p:txBody>
        </p:sp>
        <p:pic>
          <p:nvPicPr>
            <p:cNvPr id="554" name="Google Shape;554;p21" descr="Image result for archive icon"/>
            <p:cNvPicPr preferRelativeResize="0"/>
            <p:nvPr/>
          </p:nvPicPr>
          <p:blipFill rotWithShape="1">
            <a:blip r:embed="rId6">
              <a:alphaModFix/>
            </a:blip>
            <a:srcRect/>
            <a:stretch/>
          </p:blipFill>
          <p:spPr>
            <a:xfrm>
              <a:off x="6529847" y="6168749"/>
              <a:ext cx="399993" cy="327413"/>
            </a:xfrm>
            <a:prstGeom prst="rect">
              <a:avLst/>
            </a:prstGeom>
            <a:noFill/>
            <a:ln>
              <a:noFill/>
            </a:ln>
          </p:spPr>
        </p:pic>
      </p:grpSp>
      <p:grpSp>
        <p:nvGrpSpPr>
          <p:cNvPr id="555" name="Google Shape;555;p21"/>
          <p:cNvGrpSpPr/>
          <p:nvPr/>
        </p:nvGrpSpPr>
        <p:grpSpPr>
          <a:xfrm>
            <a:off x="7806114" y="1725626"/>
            <a:ext cx="431833" cy="474905"/>
            <a:chOff x="631732" y="4103728"/>
            <a:chExt cx="538380" cy="592078"/>
          </a:xfrm>
        </p:grpSpPr>
        <p:sp>
          <p:nvSpPr>
            <p:cNvPr id="556" name="Google Shape;556;p21"/>
            <p:cNvSpPr/>
            <p:nvPr/>
          </p:nvSpPr>
          <p:spPr>
            <a:xfrm>
              <a:off x="631732" y="4103728"/>
              <a:ext cx="538380" cy="592078"/>
            </a:xfrm>
            <a:prstGeom prst="roundRect">
              <a:avLst>
                <a:gd name="adj" fmla="val 16667"/>
              </a:avLst>
            </a:prstGeom>
            <a:solidFill>
              <a:srgbClr val="F2F2F2"/>
            </a:solidFill>
            <a:ln w="25400" cap="flat" cmpd="sng">
              <a:solidFill>
                <a:srgbClr val="004C6E"/>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675">
                <a:solidFill>
                  <a:srgbClr val="FFFFFF"/>
                </a:solidFill>
              </a:endParaRPr>
            </a:p>
          </p:txBody>
        </p:sp>
        <p:pic>
          <p:nvPicPr>
            <p:cNvPr id="557" name="Google Shape;557;p21" descr="Image result for COG WHEEL ICON"/>
            <p:cNvPicPr preferRelativeResize="0"/>
            <p:nvPr/>
          </p:nvPicPr>
          <p:blipFill rotWithShape="1">
            <a:blip r:embed="rId7">
              <a:alphaModFix/>
            </a:blip>
            <a:srcRect/>
            <a:stretch/>
          </p:blipFill>
          <p:spPr>
            <a:xfrm>
              <a:off x="637232" y="4131654"/>
              <a:ext cx="504033" cy="504033"/>
            </a:xfrm>
            <a:prstGeom prst="rect">
              <a:avLst/>
            </a:prstGeom>
            <a:noFill/>
            <a:ln>
              <a:noFill/>
            </a:ln>
          </p:spPr>
        </p:pic>
      </p:grpSp>
      <p:sp>
        <p:nvSpPr>
          <p:cNvPr id="558" name="Google Shape;558;p21"/>
          <p:cNvSpPr/>
          <p:nvPr/>
        </p:nvSpPr>
        <p:spPr>
          <a:xfrm>
            <a:off x="574921" y="4658898"/>
            <a:ext cx="7505643" cy="256350"/>
          </a:xfrm>
          <a:prstGeom prst="roundRect">
            <a:avLst>
              <a:gd name="adj" fmla="val 28862"/>
            </a:avLst>
          </a:prstGeom>
          <a:solidFill>
            <a:srgbClr val="A3AAB2"/>
          </a:solidFill>
          <a:ln w="9525" cap="flat" cmpd="sng">
            <a:solidFill>
              <a:schemeClr val="dk1"/>
            </a:solidFill>
            <a:prstDash val="solid"/>
            <a:round/>
            <a:headEnd type="none" w="sm" len="sm"/>
            <a:tailEnd type="none" w="sm" len="sm"/>
          </a:ln>
        </p:spPr>
        <p:txBody>
          <a:bodyPr spcFirstLastPara="1" wrap="square" lIns="90000" tIns="46800" rIns="90000" bIns="46800" anchor="t" anchorCtr="0">
            <a:noAutofit/>
          </a:bodyPr>
          <a:lstStyle/>
          <a:p>
            <a:pPr>
              <a:buClr>
                <a:srgbClr val="4D4D4F"/>
              </a:buClr>
              <a:buSzPts val="1800"/>
              <a:buFont typeface="Arial"/>
              <a:buNone/>
            </a:pPr>
            <a:endParaRPr sz="1800">
              <a:solidFill>
                <a:srgbClr val="4D4D4F"/>
              </a:solidFill>
            </a:endParaRPr>
          </a:p>
        </p:txBody>
      </p:sp>
      <p:sp>
        <p:nvSpPr>
          <p:cNvPr id="559" name="Google Shape;559;p21"/>
          <p:cNvSpPr txBox="1"/>
          <p:nvPr/>
        </p:nvSpPr>
        <p:spPr>
          <a:xfrm>
            <a:off x="574922" y="4589890"/>
            <a:ext cx="7505642" cy="338554"/>
          </a:xfrm>
          <a:prstGeom prst="rect">
            <a:avLst/>
          </a:prstGeom>
          <a:noFill/>
          <a:ln>
            <a:noFill/>
          </a:ln>
        </p:spPr>
        <p:txBody>
          <a:bodyPr spcFirstLastPara="1" wrap="square" lIns="91425" tIns="45700" rIns="91425" bIns="45700" anchor="t" anchorCtr="0">
            <a:noAutofit/>
          </a:bodyPr>
          <a:lstStyle/>
          <a:p>
            <a:pPr algn="ctr">
              <a:buClr>
                <a:srgbClr val="000000"/>
              </a:buClr>
              <a:buFont typeface="Arial"/>
              <a:buNone/>
            </a:pPr>
            <a:r>
              <a:rPr lang="en-AU" sz="1600" b="1">
                <a:solidFill>
                  <a:srgbClr val="FFFFFF"/>
                </a:solidFill>
              </a:rPr>
              <a:t>Provenance (metadata)</a:t>
            </a:r>
            <a:endParaRPr sz="1800" b="1">
              <a:solidFill>
                <a:srgbClr val="FFFFFF"/>
              </a:solidFill>
            </a:endParaRPr>
          </a:p>
        </p:txBody>
      </p:sp>
    </p:spTree>
    <p:extLst>
      <p:ext uri="{BB962C8B-B14F-4D97-AF65-F5344CB8AC3E}">
        <p14:creationId xmlns:p14="http://schemas.microsoft.com/office/powerpoint/2010/main" val="3691688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Workshop Agenda</a:t>
            </a:r>
            <a:endParaRPr lang="en-AU" dirty="0"/>
          </a:p>
        </p:txBody>
      </p:sp>
      <p:sp>
        <p:nvSpPr>
          <p:cNvPr id="4" name="Content Placeholder 3"/>
          <p:cNvSpPr>
            <a:spLocks noGrp="1"/>
          </p:cNvSpPr>
          <p:nvPr>
            <p:ph idx="1"/>
          </p:nvPr>
        </p:nvSpPr>
        <p:spPr/>
        <p:txBody>
          <a:bodyPr/>
          <a:lstStyle/>
          <a:p>
            <a:endParaRPr lang="en-A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771550"/>
            <a:ext cx="4119828" cy="2508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 b="25468"/>
          <a:stretch/>
        </p:blipFill>
        <p:spPr bwMode="auto">
          <a:xfrm>
            <a:off x="251520" y="3219822"/>
            <a:ext cx="4091117" cy="2169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73209"/>
          <a:stretch/>
        </p:blipFill>
        <p:spPr bwMode="auto">
          <a:xfrm>
            <a:off x="4572000" y="771550"/>
            <a:ext cx="4091117" cy="779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724420"/>
            <a:ext cx="4094883" cy="3141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08167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8" name="Google Shape;568;p22"/>
          <p:cNvSpPr/>
          <p:nvPr/>
        </p:nvSpPr>
        <p:spPr>
          <a:xfrm>
            <a:off x="6237364" y="2817366"/>
            <a:ext cx="1144820" cy="1482576"/>
          </a:xfrm>
          <a:prstGeom prst="rect">
            <a:avLst/>
          </a:prstGeom>
          <a:solidFill>
            <a:srgbClr val="F2F2F2"/>
          </a:solid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cxnSp>
        <p:nvCxnSpPr>
          <p:cNvPr id="241" name="Google Shape;600;p22"/>
          <p:cNvCxnSpPr>
            <a:stCxn id="251" idx="0"/>
          </p:cNvCxnSpPr>
          <p:nvPr/>
        </p:nvCxnSpPr>
        <p:spPr>
          <a:xfrm>
            <a:off x="6219124" y="3020565"/>
            <a:ext cx="2100" cy="835500"/>
          </a:xfrm>
          <a:prstGeom prst="straightConnector1">
            <a:avLst/>
          </a:prstGeom>
          <a:noFill/>
          <a:ln w="38100" cap="flat" cmpd="sng">
            <a:solidFill>
              <a:srgbClr val="00527E"/>
            </a:solidFill>
            <a:prstDash val="dash"/>
            <a:round/>
            <a:headEnd type="none" w="sm" len="sm"/>
            <a:tailEnd type="none" w="sm" len="sm"/>
          </a:ln>
        </p:spPr>
      </p:cxnSp>
      <p:cxnSp>
        <p:nvCxnSpPr>
          <p:cNvPr id="242" name="Google Shape;609;p22"/>
          <p:cNvCxnSpPr>
            <a:endCxn id="249" idx="0"/>
          </p:cNvCxnSpPr>
          <p:nvPr/>
        </p:nvCxnSpPr>
        <p:spPr>
          <a:xfrm>
            <a:off x="6213389" y="1926162"/>
            <a:ext cx="5700" cy="653700"/>
          </a:xfrm>
          <a:prstGeom prst="straightConnector1">
            <a:avLst/>
          </a:prstGeom>
          <a:noFill/>
          <a:ln w="38100" cap="flat" cmpd="sng">
            <a:solidFill>
              <a:srgbClr val="00527E"/>
            </a:solidFill>
            <a:prstDash val="dash"/>
            <a:round/>
            <a:headEnd type="none" w="sm" len="sm"/>
            <a:tailEnd type="none" w="sm" len="sm"/>
          </a:ln>
        </p:spPr>
      </p:cxnSp>
      <p:grpSp>
        <p:nvGrpSpPr>
          <p:cNvPr id="243" name="Google Shape;624;p22"/>
          <p:cNvGrpSpPr/>
          <p:nvPr/>
        </p:nvGrpSpPr>
        <p:grpSpPr>
          <a:xfrm>
            <a:off x="5973430" y="2065600"/>
            <a:ext cx="479946" cy="213686"/>
            <a:chOff x="7040077" y="2804657"/>
            <a:chExt cx="639928" cy="284915"/>
          </a:xfrm>
        </p:grpSpPr>
        <p:sp>
          <p:nvSpPr>
            <p:cNvPr id="244" name="Google Shape;625;p22"/>
            <p:cNvSpPr/>
            <p:nvPr/>
          </p:nvSpPr>
          <p:spPr>
            <a:xfrm rot="5400000">
              <a:off x="7404851" y="2814419"/>
              <a:ext cx="270365" cy="279942"/>
            </a:xfrm>
            <a:prstGeom prst="rightArrow">
              <a:avLst>
                <a:gd name="adj1" fmla="val 50000"/>
                <a:gd name="adj2" fmla="val 50000"/>
              </a:avLst>
            </a:prstGeom>
            <a:solidFill>
              <a:srgbClr val="385D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sp>
          <p:nvSpPr>
            <p:cNvPr id="245" name="Google Shape;626;p22"/>
            <p:cNvSpPr/>
            <p:nvPr/>
          </p:nvSpPr>
          <p:spPr>
            <a:xfrm rot="-5400000">
              <a:off x="7044864" y="2799870"/>
              <a:ext cx="270367" cy="279942"/>
            </a:xfrm>
            <a:prstGeom prst="rightArrow">
              <a:avLst>
                <a:gd name="adj1" fmla="val 50000"/>
                <a:gd name="adj2" fmla="val 50000"/>
              </a:avLst>
            </a:prstGeom>
            <a:solidFill>
              <a:srgbClr val="385D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grpSp>
      <p:sp>
        <p:nvSpPr>
          <p:cNvPr id="246" name="Google Shape;627;p22"/>
          <p:cNvSpPr/>
          <p:nvPr/>
        </p:nvSpPr>
        <p:spPr>
          <a:xfrm rot="5400000">
            <a:off x="6119816" y="3479292"/>
            <a:ext cx="202773" cy="209956"/>
          </a:xfrm>
          <a:prstGeom prst="rightArrow">
            <a:avLst>
              <a:gd name="adj1" fmla="val 50000"/>
              <a:gd name="adj2" fmla="val 50000"/>
            </a:avLst>
          </a:prstGeom>
          <a:solidFill>
            <a:srgbClr val="385D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cxnSp>
        <p:nvCxnSpPr>
          <p:cNvPr id="565" name="Google Shape;565;p22"/>
          <p:cNvCxnSpPr/>
          <p:nvPr/>
        </p:nvCxnSpPr>
        <p:spPr>
          <a:xfrm rot="10800000">
            <a:off x="1187339" y="3527110"/>
            <a:ext cx="1784400" cy="189000"/>
          </a:xfrm>
          <a:prstGeom prst="bentConnector3">
            <a:avLst>
              <a:gd name="adj1" fmla="val 39"/>
            </a:avLst>
          </a:prstGeom>
          <a:noFill/>
          <a:ln w="38100" cap="flat" cmpd="sng">
            <a:solidFill>
              <a:srgbClr val="00527E"/>
            </a:solidFill>
            <a:prstDash val="dash"/>
            <a:round/>
            <a:headEnd type="none" w="sm" len="sm"/>
            <a:tailEnd type="none" w="sm" len="sm"/>
          </a:ln>
        </p:spPr>
      </p:cxnSp>
      <p:cxnSp>
        <p:nvCxnSpPr>
          <p:cNvPr id="566" name="Google Shape;566;p22"/>
          <p:cNvCxnSpPr>
            <a:endCxn id="567" idx="3"/>
          </p:cNvCxnSpPr>
          <p:nvPr/>
        </p:nvCxnSpPr>
        <p:spPr>
          <a:xfrm flipH="1">
            <a:off x="3424183" y="1940848"/>
            <a:ext cx="1182600" cy="864900"/>
          </a:xfrm>
          <a:prstGeom prst="bentConnector3">
            <a:avLst>
              <a:gd name="adj1" fmla="val 1673"/>
            </a:avLst>
          </a:prstGeom>
          <a:noFill/>
          <a:ln w="38100" cap="flat" cmpd="sng">
            <a:solidFill>
              <a:srgbClr val="00527E"/>
            </a:solidFill>
            <a:prstDash val="dash"/>
            <a:round/>
            <a:headEnd type="none" w="sm" len="sm"/>
            <a:tailEnd type="none" w="sm" len="sm"/>
          </a:ln>
        </p:spPr>
      </p:cxnSp>
      <p:sp>
        <p:nvSpPr>
          <p:cNvPr id="569" name="Google Shape;569;p22"/>
          <p:cNvSpPr/>
          <p:nvPr/>
        </p:nvSpPr>
        <p:spPr>
          <a:xfrm>
            <a:off x="2698961" y="348143"/>
            <a:ext cx="1880405" cy="1084995"/>
          </a:xfrm>
          <a:prstGeom prst="rect">
            <a:avLst/>
          </a:prstGeom>
          <a:solidFill>
            <a:srgbClr val="F2F2F2"/>
          </a:solid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70" name="Google Shape;570;p22"/>
          <p:cNvSpPr/>
          <p:nvPr/>
        </p:nvSpPr>
        <p:spPr>
          <a:xfrm>
            <a:off x="-108519" y="4121026"/>
            <a:ext cx="9252519" cy="1143936"/>
          </a:xfrm>
          <a:prstGeom prst="rect">
            <a:avLst/>
          </a:prstGeom>
          <a:solidFill>
            <a:schemeClr val="lt1"/>
          </a:solid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cxnSp>
        <p:nvCxnSpPr>
          <p:cNvPr id="571" name="Google Shape;571;p22"/>
          <p:cNvCxnSpPr/>
          <p:nvPr/>
        </p:nvCxnSpPr>
        <p:spPr>
          <a:xfrm>
            <a:off x="2021806" y="1881696"/>
            <a:ext cx="143763" cy="419042"/>
          </a:xfrm>
          <a:prstGeom prst="straightConnector1">
            <a:avLst/>
          </a:prstGeom>
          <a:noFill/>
          <a:ln w="38100" cap="flat" cmpd="sng">
            <a:solidFill>
              <a:srgbClr val="00527E"/>
            </a:solidFill>
            <a:prstDash val="dash"/>
            <a:round/>
            <a:headEnd type="none" w="sm" len="sm"/>
            <a:tailEnd type="none" w="sm" len="sm"/>
          </a:ln>
        </p:spPr>
      </p:cxnSp>
      <p:cxnSp>
        <p:nvCxnSpPr>
          <p:cNvPr id="572" name="Google Shape;572;p22"/>
          <p:cNvCxnSpPr>
            <a:stCxn id="573" idx="2"/>
            <a:endCxn id="574" idx="0"/>
          </p:cNvCxnSpPr>
          <p:nvPr/>
        </p:nvCxnSpPr>
        <p:spPr>
          <a:xfrm flipH="1">
            <a:off x="7372237" y="4320787"/>
            <a:ext cx="4800" cy="435900"/>
          </a:xfrm>
          <a:prstGeom prst="straightConnector1">
            <a:avLst/>
          </a:prstGeom>
          <a:noFill/>
          <a:ln w="9525" cap="flat" cmpd="sng">
            <a:solidFill>
              <a:srgbClr val="BFBFBF"/>
            </a:solidFill>
            <a:prstDash val="dash"/>
            <a:round/>
            <a:headEnd type="none" w="sm" len="sm"/>
            <a:tailEnd type="none" w="sm" len="sm"/>
          </a:ln>
        </p:spPr>
      </p:cxnSp>
      <p:cxnSp>
        <p:nvCxnSpPr>
          <p:cNvPr id="575" name="Google Shape;575;p22"/>
          <p:cNvCxnSpPr>
            <a:stCxn id="576" idx="3"/>
            <a:endCxn id="577" idx="1"/>
          </p:cNvCxnSpPr>
          <p:nvPr/>
        </p:nvCxnSpPr>
        <p:spPr>
          <a:xfrm rot="10800000" flipH="1">
            <a:off x="3012098" y="1433121"/>
            <a:ext cx="1338600" cy="2100"/>
          </a:xfrm>
          <a:prstGeom prst="straightConnector1">
            <a:avLst/>
          </a:prstGeom>
          <a:noFill/>
          <a:ln w="38100" cap="flat" cmpd="sng">
            <a:solidFill>
              <a:srgbClr val="00527E"/>
            </a:solidFill>
            <a:prstDash val="dash"/>
            <a:round/>
            <a:headEnd type="none" w="sm" len="sm"/>
            <a:tailEnd type="none" w="sm" len="sm"/>
          </a:ln>
        </p:spPr>
      </p:cxnSp>
      <p:cxnSp>
        <p:nvCxnSpPr>
          <p:cNvPr id="578" name="Google Shape;578;p22"/>
          <p:cNvCxnSpPr>
            <a:stCxn id="579" idx="2"/>
            <a:endCxn id="580" idx="0"/>
          </p:cNvCxnSpPr>
          <p:nvPr/>
        </p:nvCxnSpPr>
        <p:spPr>
          <a:xfrm>
            <a:off x="2710042" y="798250"/>
            <a:ext cx="6300" cy="407400"/>
          </a:xfrm>
          <a:prstGeom prst="straightConnector1">
            <a:avLst/>
          </a:prstGeom>
          <a:noFill/>
          <a:ln w="9525" cap="flat" cmpd="sng">
            <a:solidFill>
              <a:srgbClr val="BFBFBF"/>
            </a:solidFill>
            <a:prstDash val="dash"/>
            <a:round/>
            <a:headEnd type="none" w="sm" len="sm"/>
            <a:tailEnd type="none" w="sm" len="sm"/>
          </a:ln>
        </p:spPr>
      </p:cxnSp>
      <p:cxnSp>
        <p:nvCxnSpPr>
          <p:cNvPr id="581" name="Google Shape;581;p22"/>
          <p:cNvCxnSpPr>
            <a:stCxn id="582" idx="2"/>
            <a:endCxn id="577" idx="0"/>
          </p:cNvCxnSpPr>
          <p:nvPr/>
        </p:nvCxnSpPr>
        <p:spPr>
          <a:xfrm flipH="1">
            <a:off x="4568940" y="732651"/>
            <a:ext cx="15600" cy="466500"/>
          </a:xfrm>
          <a:prstGeom prst="straightConnector1">
            <a:avLst/>
          </a:prstGeom>
          <a:noFill/>
          <a:ln w="9525" cap="flat" cmpd="sng">
            <a:solidFill>
              <a:srgbClr val="BFBFBF"/>
            </a:solidFill>
            <a:prstDash val="dash"/>
            <a:round/>
            <a:headEnd type="none" w="sm" len="sm"/>
            <a:tailEnd type="none" w="sm" len="sm"/>
          </a:ln>
        </p:spPr>
      </p:cxnSp>
      <p:cxnSp>
        <p:nvCxnSpPr>
          <p:cNvPr id="583" name="Google Shape;583;p22"/>
          <p:cNvCxnSpPr>
            <a:stCxn id="584" idx="1"/>
            <a:endCxn id="585" idx="3"/>
          </p:cNvCxnSpPr>
          <p:nvPr/>
        </p:nvCxnSpPr>
        <p:spPr>
          <a:xfrm rot="10800000">
            <a:off x="2991551" y="318116"/>
            <a:ext cx="1340100" cy="9300"/>
          </a:xfrm>
          <a:prstGeom prst="straightConnector1">
            <a:avLst/>
          </a:prstGeom>
          <a:noFill/>
          <a:ln w="9525" cap="flat" cmpd="sng">
            <a:solidFill>
              <a:srgbClr val="BFBFBF"/>
            </a:solidFill>
            <a:prstDash val="dash"/>
            <a:round/>
            <a:headEnd type="none" w="sm" len="sm"/>
            <a:tailEnd type="none" w="sm" len="sm"/>
          </a:ln>
        </p:spPr>
      </p:cxnSp>
      <p:grpSp>
        <p:nvGrpSpPr>
          <p:cNvPr id="586" name="Google Shape;586;p22"/>
          <p:cNvGrpSpPr/>
          <p:nvPr/>
        </p:nvGrpSpPr>
        <p:grpSpPr>
          <a:xfrm>
            <a:off x="467544" y="3215410"/>
            <a:ext cx="800219" cy="1156540"/>
            <a:chOff x="1026886" y="5082369"/>
            <a:chExt cx="1066959" cy="1542053"/>
          </a:xfrm>
        </p:grpSpPr>
        <p:sp>
          <p:nvSpPr>
            <p:cNvPr id="587" name="Google Shape;587;p22"/>
            <p:cNvSpPr/>
            <p:nvPr/>
          </p:nvSpPr>
          <p:spPr>
            <a:xfrm rot="5400000">
              <a:off x="983933" y="5294529"/>
              <a:ext cx="1197852" cy="773532"/>
            </a:xfrm>
            <a:prstGeom prst="roundRect">
              <a:avLst>
                <a:gd name="adj" fmla="val 16667"/>
              </a:avLst>
            </a:prstGeom>
            <a:solidFill>
              <a:srgbClr val="F2F2F2"/>
            </a:solidFill>
            <a:ln w="25400" cap="flat" cmpd="sng">
              <a:solidFill>
                <a:srgbClr val="004C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sp>
          <p:nvSpPr>
            <p:cNvPr id="588" name="Google Shape;588;p22"/>
            <p:cNvSpPr txBox="1"/>
            <p:nvPr/>
          </p:nvSpPr>
          <p:spPr>
            <a:xfrm>
              <a:off x="1026886" y="6285867"/>
              <a:ext cx="1066959" cy="33855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AU" sz="525">
                  <a:solidFill>
                    <a:srgbClr val="4D4D4F"/>
                  </a:solidFill>
                  <a:latin typeface="Arial"/>
                  <a:ea typeface="Arial"/>
                  <a:cs typeface="Arial"/>
                  <a:sym typeface="Arial"/>
                </a:rPr>
                <a:t>OTHER DATA </a:t>
              </a:r>
              <a:endParaRPr/>
            </a:p>
            <a:p>
              <a:pPr marL="0" marR="0" lvl="0" indent="0" algn="ctr" rtl="0">
                <a:spcBef>
                  <a:spcPts val="0"/>
                </a:spcBef>
                <a:spcAft>
                  <a:spcPts val="0"/>
                </a:spcAft>
                <a:buNone/>
              </a:pPr>
              <a:r>
                <a:rPr lang="en-AU" sz="525">
                  <a:solidFill>
                    <a:srgbClr val="4D4D4F"/>
                  </a:solidFill>
                  <a:latin typeface="Arial"/>
                  <a:ea typeface="Arial"/>
                  <a:cs typeface="Arial"/>
                  <a:sym typeface="Arial"/>
                </a:rPr>
                <a:t>INFRASTRUCTURE</a:t>
              </a:r>
              <a:endParaRPr/>
            </a:p>
          </p:txBody>
        </p:sp>
      </p:grpSp>
      <p:cxnSp>
        <p:nvCxnSpPr>
          <p:cNvPr id="589" name="Google Shape;589;p22"/>
          <p:cNvCxnSpPr>
            <a:endCxn id="590" idx="0"/>
          </p:cNvCxnSpPr>
          <p:nvPr/>
        </p:nvCxnSpPr>
        <p:spPr>
          <a:xfrm>
            <a:off x="3256671" y="3251571"/>
            <a:ext cx="78000" cy="483300"/>
          </a:xfrm>
          <a:prstGeom prst="straightConnector1">
            <a:avLst/>
          </a:prstGeom>
          <a:noFill/>
          <a:ln w="38100" cap="flat" cmpd="sng">
            <a:solidFill>
              <a:srgbClr val="00527E"/>
            </a:solidFill>
            <a:prstDash val="dash"/>
            <a:round/>
            <a:headEnd type="none" w="sm" len="sm"/>
            <a:tailEnd type="none" w="sm" len="sm"/>
          </a:ln>
        </p:spPr>
      </p:cxnSp>
      <p:cxnSp>
        <p:nvCxnSpPr>
          <p:cNvPr id="591" name="Google Shape;591;p22"/>
          <p:cNvCxnSpPr>
            <a:stCxn id="592" idx="1"/>
            <a:endCxn id="593" idx="3"/>
          </p:cNvCxnSpPr>
          <p:nvPr/>
        </p:nvCxnSpPr>
        <p:spPr>
          <a:xfrm flipH="1" flipV="1">
            <a:off x="6430995" y="2786046"/>
            <a:ext cx="735340" cy="3770"/>
          </a:xfrm>
          <a:prstGeom prst="straightConnector1">
            <a:avLst/>
          </a:prstGeom>
          <a:noFill/>
          <a:ln w="9525" cap="flat" cmpd="sng">
            <a:solidFill>
              <a:srgbClr val="BFBFBF"/>
            </a:solidFill>
            <a:prstDash val="dash"/>
            <a:round/>
            <a:headEnd type="none" w="sm" len="sm"/>
            <a:tailEnd type="none" w="sm" len="sm"/>
          </a:ln>
        </p:spPr>
      </p:cxnSp>
      <p:cxnSp>
        <p:nvCxnSpPr>
          <p:cNvPr id="594" name="Google Shape;594;p22"/>
          <p:cNvCxnSpPr>
            <a:stCxn id="595" idx="0"/>
            <a:endCxn id="573" idx="0"/>
          </p:cNvCxnSpPr>
          <p:nvPr/>
        </p:nvCxnSpPr>
        <p:spPr>
          <a:xfrm>
            <a:off x="7367310" y="3022679"/>
            <a:ext cx="9600" cy="830100"/>
          </a:xfrm>
          <a:prstGeom prst="straightConnector1">
            <a:avLst/>
          </a:prstGeom>
          <a:noFill/>
          <a:ln w="9525" cap="flat" cmpd="sng">
            <a:solidFill>
              <a:srgbClr val="BFBFBF"/>
            </a:solidFill>
            <a:prstDash val="dash"/>
            <a:round/>
            <a:headEnd type="none" w="sm" len="sm"/>
            <a:tailEnd type="none" w="sm" len="sm"/>
          </a:ln>
        </p:spPr>
      </p:cxnSp>
      <p:cxnSp>
        <p:nvCxnSpPr>
          <p:cNvPr id="596" name="Google Shape;596;p22"/>
          <p:cNvCxnSpPr>
            <a:stCxn id="573" idx="1"/>
            <a:endCxn id="597" idx="3"/>
          </p:cNvCxnSpPr>
          <p:nvPr/>
        </p:nvCxnSpPr>
        <p:spPr>
          <a:xfrm flipH="1">
            <a:off x="6430566" y="4086818"/>
            <a:ext cx="728100" cy="3300"/>
          </a:xfrm>
          <a:prstGeom prst="straightConnector1">
            <a:avLst/>
          </a:prstGeom>
          <a:noFill/>
          <a:ln w="9525" cap="flat" cmpd="sng">
            <a:solidFill>
              <a:srgbClr val="BFBFBF"/>
            </a:solidFill>
            <a:prstDash val="dash"/>
            <a:round/>
            <a:headEnd type="none" w="sm" len="sm"/>
            <a:tailEnd type="none" w="sm" len="sm"/>
          </a:ln>
        </p:spPr>
      </p:cxnSp>
      <p:cxnSp>
        <p:nvCxnSpPr>
          <p:cNvPr id="598" name="Google Shape;598;p22"/>
          <p:cNvCxnSpPr/>
          <p:nvPr/>
        </p:nvCxnSpPr>
        <p:spPr>
          <a:xfrm rot="10800000">
            <a:off x="2109447" y="4544077"/>
            <a:ext cx="346272" cy="217067"/>
          </a:xfrm>
          <a:prstGeom prst="straightConnector1">
            <a:avLst/>
          </a:prstGeom>
          <a:noFill/>
          <a:ln w="38100" cap="flat" cmpd="sng">
            <a:solidFill>
              <a:srgbClr val="00527E"/>
            </a:solidFill>
            <a:prstDash val="dash"/>
            <a:round/>
            <a:headEnd type="none" w="sm" len="sm"/>
            <a:tailEnd type="none" w="sm" len="sm"/>
          </a:ln>
        </p:spPr>
      </p:cxnSp>
      <p:cxnSp>
        <p:nvCxnSpPr>
          <p:cNvPr id="599" name="Google Shape;599;p22"/>
          <p:cNvCxnSpPr/>
          <p:nvPr/>
        </p:nvCxnSpPr>
        <p:spPr>
          <a:xfrm flipH="1">
            <a:off x="2868897" y="4544076"/>
            <a:ext cx="329142" cy="174908"/>
          </a:xfrm>
          <a:prstGeom prst="straightConnector1">
            <a:avLst/>
          </a:prstGeom>
          <a:noFill/>
          <a:ln w="38100" cap="flat" cmpd="sng">
            <a:solidFill>
              <a:srgbClr val="00527E"/>
            </a:solidFill>
            <a:prstDash val="dash"/>
            <a:round/>
            <a:headEnd type="none" w="sm" len="sm"/>
            <a:tailEnd type="none" w="sm" len="sm"/>
          </a:ln>
        </p:spPr>
      </p:cxnSp>
      <p:sp>
        <p:nvSpPr>
          <p:cNvPr id="602" name="Google Shape;602;p22"/>
          <p:cNvSpPr/>
          <p:nvPr/>
        </p:nvSpPr>
        <p:spPr>
          <a:xfrm rot="-5400000">
            <a:off x="6135371" y="2967960"/>
            <a:ext cx="204515" cy="32749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603" name="Google Shape;603;p22"/>
          <p:cNvSpPr/>
          <p:nvPr/>
        </p:nvSpPr>
        <p:spPr>
          <a:xfrm rot="-5400000">
            <a:off x="4383310" y="210002"/>
            <a:ext cx="243443" cy="32749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cxnSp>
        <p:nvCxnSpPr>
          <p:cNvPr id="604" name="Google Shape;604;p22"/>
          <p:cNvCxnSpPr>
            <a:stCxn id="605" idx="1"/>
            <a:endCxn id="606" idx="0"/>
          </p:cNvCxnSpPr>
          <p:nvPr/>
        </p:nvCxnSpPr>
        <p:spPr>
          <a:xfrm flipH="1">
            <a:off x="2362283" y="4094478"/>
            <a:ext cx="498600" cy="8700"/>
          </a:xfrm>
          <a:prstGeom prst="straightConnector1">
            <a:avLst/>
          </a:prstGeom>
          <a:noFill/>
          <a:ln w="38100" cap="flat" cmpd="sng">
            <a:solidFill>
              <a:srgbClr val="00527E"/>
            </a:solidFill>
            <a:prstDash val="dash"/>
            <a:round/>
            <a:headEnd type="none" w="sm" len="sm"/>
            <a:tailEnd type="none" w="sm" len="sm"/>
          </a:ln>
        </p:spPr>
      </p:cxnSp>
      <p:cxnSp>
        <p:nvCxnSpPr>
          <p:cNvPr id="607" name="Google Shape;607;p22"/>
          <p:cNvCxnSpPr/>
          <p:nvPr/>
        </p:nvCxnSpPr>
        <p:spPr>
          <a:xfrm>
            <a:off x="3557089" y="4526528"/>
            <a:ext cx="415735" cy="242303"/>
          </a:xfrm>
          <a:prstGeom prst="straightConnector1">
            <a:avLst/>
          </a:prstGeom>
          <a:noFill/>
          <a:ln w="38100" cap="flat" cmpd="sng">
            <a:solidFill>
              <a:srgbClr val="00527E"/>
            </a:solidFill>
            <a:prstDash val="dash"/>
            <a:round/>
            <a:headEnd type="none" w="sm" len="sm"/>
            <a:tailEnd type="none" w="sm" len="sm"/>
          </a:ln>
        </p:spPr>
      </p:cxnSp>
      <p:cxnSp>
        <p:nvCxnSpPr>
          <p:cNvPr id="608" name="Google Shape;608;p22"/>
          <p:cNvCxnSpPr>
            <a:stCxn id="590" idx="3"/>
            <a:endCxn id="597" idx="1"/>
          </p:cNvCxnSpPr>
          <p:nvPr/>
        </p:nvCxnSpPr>
        <p:spPr>
          <a:xfrm rot="10800000" flipH="1">
            <a:off x="3840072" y="4090243"/>
            <a:ext cx="2177400" cy="11700"/>
          </a:xfrm>
          <a:prstGeom prst="straightConnector1">
            <a:avLst/>
          </a:prstGeom>
          <a:noFill/>
          <a:ln w="38100" cap="flat" cmpd="sng">
            <a:solidFill>
              <a:srgbClr val="00527E"/>
            </a:solidFill>
            <a:prstDash val="dash"/>
            <a:round/>
            <a:headEnd type="none" w="sm" len="sm"/>
            <a:tailEnd type="none" w="sm" len="sm"/>
          </a:ln>
        </p:spPr>
      </p:cxnSp>
      <p:cxnSp>
        <p:nvCxnSpPr>
          <p:cNvPr id="612" name="Google Shape;612;p22"/>
          <p:cNvCxnSpPr>
            <a:stCxn id="577" idx="3"/>
            <a:endCxn id="613" idx="1"/>
          </p:cNvCxnSpPr>
          <p:nvPr/>
        </p:nvCxnSpPr>
        <p:spPr>
          <a:xfrm rot="10800000" flipH="1">
            <a:off x="4787402" y="1428939"/>
            <a:ext cx="480900" cy="4200"/>
          </a:xfrm>
          <a:prstGeom prst="straightConnector1">
            <a:avLst/>
          </a:prstGeom>
          <a:noFill/>
          <a:ln w="38100" cap="flat" cmpd="sng">
            <a:solidFill>
              <a:srgbClr val="00527E"/>
            </a:solidFill>
            <a:prstDash val="dash"/>
            <a:round/>
            <a:headEnd type="none" w="sm" len="sm"/>
            <a:tailEnd type="none" w="sm" len="sm"/>
          </a:ln>
        </p:spPr>
      </p:cxnSp>
      <p:cxnSp>
        <p:nvCxnSpPr>
          <p:cNvPr id="614" name="Google Shape;614;p22"/>
          <p:cNvCxnSpPr>
            <a:stCxn id="613" idx="3"/>
            <a:endCxn id="615" idx="1"/>
          </p:cNvCxnSpPr>
          <p:nvPr/>
        </p:nvCxnSpPr>
        <p:spPr>
          <a:xfrm rot="10800000" flipH="1">
            <a:off x="5642550" y="1423274"/>
            <a:ext cx="373500" cy="5700"/>
          </a:xfrm>
          <a:prstGeom prst="straightConnector1">
            <a:avLst/>
          </a:prstGeom>
          <a:noFill/>
          <a:ln w="38100" cap="flat" cmpd="sng">
            <a:solidFill>
              <a:srgbClr val="00527E"/>
            </a:solidFill>
            <a:prstDash val="dash"/>
            <a:round/>
            <a:headEnd type="none" w="sm" len="sm"/>
            <a:tailEnd type="none" w="sm" len="sm"/>
          </a:ln>
        </p:spPr>
      </p:cxnSp>
      <p:cxnSp>
        <p:nvCxnSpPr>
          <p:cNvPr id="616" name="Google Shape;616;p22"/>
          <p:cNvCxnSpPr>
            <a:endCxn id="617" idx="2"/>
          </p:cNvCxnSpPr>
          <p:nvPr/>
        </p:nvCxnSpPr>
        <p:spPr>
          <a:xfrm rot="10800000">
            <a:off x="2707452" y="1924331"/>
            <a:ext cx="12000" cy="485400"/>
          </a:xfrm>
          <a:prstGeom prst="straightConnector1">
            <a:avLst/>
          </a:prstGeom>
          <a:noFill/>
          <a:ln w="38100" cap="flat" cmpd="sng">
            <a:solidFill>
              <a:srgbClr val="00527E"/>
            </a:solidFill>
            <a:prstDash val="dash"/>
            <a:round/>
            <a:headEnd type="none" w="sm" len="sm"/>
            <a:tailEnd type="none" w="sm" len="sm"/>
          </a:ln>
        </p:spPr>
      </p:cxnSp>
      <p:sp>
        <p:nvSpPr>
          <p:cNvPr id="618" name="Google Shape;618;p22"/>
          <p:cNvSpPr/>
          <p:nvPr/>
        </p:nvSpPr>
        <p:spPr>
          <a:xfrm>
            <a:off x="2655337" y="65043"/>
            <a:ext cx="269512" cy="56373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619" name="Google Shape;619;p22"/>
          <p:cNvSpPr/>
          <p:nvPr/>
        </p:nvSpPr>
        <p:spPr>
          <a:xfrm>
            <a:off x="3104996" y="1318826"/>
            <a:ext cx="202774" cy="209957"/>
          </a:xfrm>
          <a:prstGeom prst="rightArrow">
            <a:avLst>
              <a:gd name="adj1" fmla="val 50000"/>
              <a:gd name="adj2" fmla="val 50000"/>
            </a:avLst>
          </a:prstGeom>
          <a:solidFill>
            <a:srgbClr val="385D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grpSp>
        <p:nvGrpSpPr>
          <p:cNvPr id="620" name="Google Shape;620;p22"/>
          <p:cNvGrpSpPr/>
          <p:nvPr/>
        </p:nvGrpSpPr>
        <p:grpSpPr>
          <a:xfrm>
            <a:off x="5151424" y="1241893"/>
            <a:ext cx="595036" cy="520418"/>
            <a:chOff x="7577429" y="2060393"/>
            <a:chExt cx="1373494" cy="1201256"/>
          </a:xfrm>
        </p:grpSpPr>
        <p:pic>
          <p:nvPicPr>
            <p:cNvPr id="613" name="Google Shape;613;p22"/>
            <p:cNvPicPr preferRelativeResize="0"/>
            <p:nvPr/>
          </p:nvPicPr>
          <p:blipFill rotWithShape="1">
            <a:blip r:embed="rId3">
              <a:alphaModFix/>
            </a:blip>
            <a:srcRect/>
            <a:stretch/>
          </p:blipFill>
          <p:spPr>
            <a:xfrm>
              <a:off x="7847412" y="2060393"/>
              <a:ext cx="863661" cy="863660"/>
            </a:xfrm>
            <a:prstGeom prst="rect">
              <a:avLst/>
            </a:prstGeom>
            <a:noFill/>
            <a:ln>
              <a:noFill/>
            </a:ln>
          </p:spPr>
        </p:pic>
        <p:sp>
          <p:nvSpPr>
            <p:cNvPr id="621" name="Google Shape;621;p22"/>
            <p:cNvSpPr txBox="1"/>
            <p:nvPr/>
          </p:nvSpPr>
          <p:spPr>
            <a:xfrm>
              <a:off x="7577429" y="2862035"/>
              <a:ext cx="1373494" cy="39961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AU" sz="525">
                  <a:solidFill>
                    <a:srgbClr val="4D4D4F"/>
                  </a:solidFill>
                  <a:latin typeface="Arial"/>
                  <a:ea typeface="Arial"/>
                  <a:cs typeface="Arial"/>
                  <a:sym typeface="Arial"/>
                </a:rPr>
                <a:t>COLLECTOR</a:t>
              </a:r>
              <a:endParaRPr/>
            </a:p>
          </p:txBody>
        </p:sp>
      </p:grpSp>
      <p:sp>
        <p:nvSpPr>
          <p:cNvPr id="622" name="Google Shape;622;p22"/>
          <p:cNvSpPr/>
          <p:nvPr/>
        </p:nvSpPr>
        <p:spPr>
          <a:xfrm>
            <a:off x="4925603" y="1317668"/>
            <a:ext cx="202774" cy="209957"/>
          </a:xfrm>
          <a:prstGeom prst="rightArrow">
            <a:avLst>
              <a:gd name="adj1" fmla="val 50000"/>
              <a:gd name="adj2" fmla="val 50000"/>
            </a:avLst>
          </a:prstGeom>
          <a:solidFill>
            <a:srgbClr val="385D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sp>
        <p:nvSpPr>
          <p:cNvPr id="623" name="Google Shape;623;p22"/>
          <p:cNvSpPr/>
          <p:nvPr/>
        </p:nvSpPr>
        <p:spPr>
          <a:xfrm>
            <a:off x="5724090" y="1314056"/>
            <a:ext cx="202774" cy="209957"/>
          </a:xfrm>
          <a:prstGeom prst="rightArrow">
            <a:avLst>
              <a:gd name="adj1" fmla="val 50000"/>
              <a:gd name="adj2" fmla="val 50000"/>
            </a:avLst>
          </a:prstGeom>
          <a:solidFill>
            <a:srgbClr val="385D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grpSp>
        <p:nvGrpSpPr>
          <p:cNvPr id="628" name="Google Shape;628;p22"/>
          <p:cNvGrpSpPr/>
          <p:nvPr/>
        </p:nvGrpSpPr>
        <p:grpSpPr>
          <a:xfrm>
            <a:off x="1242521" y="2599972"/>
            <a:ext cx="444777" cy="498309"/>
            <a:chOff x="1132029" y="1517494"/>
            <a:chExt cx="912068" cy="1021840"/>
          </a:xfrm>
        </p:grpSpPr>
        <p:grpSp>
          <p:nvGrpSpPr>
            <p:cNvPr id="629" name="Google Shape;629;p22"/>
            <p:cNvGrpSpPr/>
            <p:nvPr/>
          </p:nvGrpSpPr>
          <p:grpSpPr>
            <a:xfrm>
              <a:off x="1132029" y="1517494"/>
              <a:ext cx="912068" cy="703679"/>
              <a:chOff x="1080091" y="542123"/>
              <a:chExt cx="1026659" cy="792088"/>
            </a:xfrm>
          </p:grpSpPr>
          <p:pic>
            <p:nvPicPr>
              <p:cNvPr id="630" name="Google Shape;630;p22" descr="Image result for forestry icon"/>
              <p:cNvPicPr preferRelativeResize="0"/>
              <p:nvPr/>
            </p:nvPicPr>
            <p:blipFill rotWithShape="1">
              <a:blip r:embed="rId4">
                <a:alphaModFix/>
              </a:blip>
              <a:srcRect/>
              <a:stretch/>
            </p:blipFill>
            <p:spPr>
              <a:xfrm>
                <a:off x="1080091" y="542123"/>
                <a:ext cx="832296" cy="730796"/>
              </a:xfrm>
              <a:prstGeom prst="rect">
                <a:avLst/>
              </a:prstGeom>
              <a:noFill/>
              <a:ln>
                <a:noFill/>
              </a:ln>
            </p:spPr>
          </p:pic>
          <p:pic>
            <p:nvPicPr>
              <p:cNvPr id="631" name="Google Shape;631;p22" descr="http://icons.iconarchive.com/icons/icons-land/vista-people/256/Office-Client-Male-Dark-icon.png"/>
              <p:cNvPicPr preferRelativeResize="0"/>
              <p:nvPr/>
            </p:nvPicPr>
            <p:blipFill rotWithShape="1">
              <a:blip r:embed="rId5">
                <a:alphaModFix/>
              </a:blip>
              <a:srcRect/>
              <a:stretch/>
            </p:blipFill>
            <p:spPr>
              <a:xfrm flipH="1">
                <a:off x="1314663" y="542123"/>
                <a:ext cx="792087" cy="792088"/>
              </a:xfrm>
              <a:prstGeom prst="rect">
                <a:avLst/>
              </a:prstGeom>
              <a:noFill/>
              <a:ln>
                <a:noFill/>
              </a:ln>
            </p:spPr>
          </p:pic>
        </p:grpSp>
        <p:sp>
          <p:nvSpPr>
            <p:cNvPr id="632" name="Google Shape;632;p22"/>
            <p:cNvSpPr txBox="1"/>
            <p:nvPr/>
          </p:nvSpPr>
          <p:spPr>
            <a:xfrm>
              <a:off x="1358284" y="2184323"/>
              <a:ext cx="667948" cy="35501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AU" sz="525">
                  <a:solidFill>
                    <a:srgbClr val="4D4D4F"/>
                  </a:solidFill>
                  <a:latin typeface="Arial"/>
                  <a:ea typeface="Arial"/>
                  <a:cs typeface="Arial"/>
                  <a:sym typeface="Arial"/>
                </a:rPr>
                <a:t>User</a:t>
              </a:r>
              <a:endParaRPr/>
            </a:p>
          </p:txBody>
        </p:sp>
      </p:grpSp>
      <p:grpSp>
        <p:nvGrpSpPr>
          <p:cNvPr id="633" name="Google Shape;633;p22"/>
          <p:cNvGrpSpPr/>
          <p:nvPr/>
        </p:nvGrpSpPr>
        <p:grpSpPr>
          <a:xfrm>
            <a:off x="2344211" y="1201251"/>
            <a:ext cx="726482" cy="723080"/>
            <a:chOff x="1914965" y="1788860"/>
            <a:chExt cx="1676903" cy="1669048"/>
          </a:xfrm>
        </p:grpSpPr>
        <p:grpSp>
          <p:nvGrpSpPr>
            <p:cNvPr id="634" name="Google Shape;634;p22"/>
            <p:cNvGrpSpPr/>
            <p:nvPr/>
          </p:nvGrpSpPr>
          <p:grpSpPr>
            <a:xfrm>
              <a:off x="2051720" y="1788860"/>
              <a:ext cx="1404896" cy="1080120"/>
              <a:chOff x="2051720" y="1788860"/>
              <a:chExt cx="1404896" cy="1080120"/>
            </a:xfrm>
          </p:grpSpPr>
          <p:sp>
            <p:nvSpPr>
              <p:cNvPr id="576" name="Google Shape;576;p22"/>
              <p:cNvSpPr/>
              <p:nvPr/>
            </p:nvSpPr>
            <p:spPr>
              <a:xfrm>
                <a:off x="2051720" y="1788860"/>
                <a:ext cx="1404896" cy="1080120"/>
              </a:xfrm>
              <a:prstGeom prst="roundRect">
                <a:avLst>
                  <a:gd name="adj" fmla="val 16667"/>
                </a:avLst>
              </a:prstGeom>
              <a:solidFill>
                <a:srgbClr val="F2F2F2"/>
              </a:solidFill>
              <a:ln w="25400" cap="flat" cmpd="sng">
                <a:solidFill>
                  <a:srgbClr val="004C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pic>
            <p:nvPicPr>
              <p:cNvPr id="580" name="Google Shape;580;p22" descr="Image result for survey icon"/>
              <p:cNvPicPr preferRelativeResize="0"/>
              <p:nvPr/>
            </p:nvPicPr>
            <p:blipFill rotWithShape="1">
              <a:blip r:embed="rId6">
                <a:alphaModFix/>
              </a:blip>
              <a:srcRect/>
              <a:stretch/>
            </p:blipFill>
            <p:spPr>
              <a:xfrm>
                <a:off x="2238875" y="1798732"/>
                <a:ext cx="1070248" cy="1070248"/>
              </a:xfrm>
              <a:prstGeom prst="rect">
                <a:avLst/>
              </a:prstGeom>
              <a:noFill/>
              <a:ln>
                <a:noFill/>
              </a:ln>
            </p:spPr>
          </p:pic>
        </p:grpSp>
        <p:sp>
          <p:nvSpPr>
            <p:cNvPr id="617" name="Google Shape;617;p22"/>
            <p:cNvSpPr txBox="1"/>
            <p:nvPr/>
          </p:nvSpPr>
          <p:spPr>
            <a:xfrm>
              <a:off x="1914965" y="2871806"/>
              <a:ext cx="1676903" cy="58610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AU" sz="525">
                  <a:solidFill>
                    <a:srgbClr val="4D4D4F"/>
                  </a:solidFill>
                  <a:latin typeface="Arial"/>
                  <a:ea typeface="Arial"/>
                  <a:cs typeface="Arial"/>
                  <a:sym typeface="Arial"/>
                </a:rPr>
                <a:t>GENERATE</a:t>
              </a:r>
              <a:br>
                <a:rPr lang="en-AU" sz="525">
                  <a:solidFill>
                    <a:srgbClr val="4D4D4F"/>
                  </a:solidFill>
                  <a:latin typeface="Arial"/>
                  <a:ea typeface="Arial"/>
                  <a:cs typeface="Arial"/>
                  <a:sym typeface="Arial"/>
                </a:rPr>
              </a:br>
              <a:r>
                <a:rPr lang="en-AU" sz="525">
                  <a:solidFill>
                    <a:srgbClr val="4D4D4F"/>
                  </a:solidFill>
                  <a:latin typeface="Arial"/>
                  <a:ea typeface="Arial"/>
                  <a:cs typeface="Arial"/>
                  <a:sym typeface="Arial"/>
                </a:rPr>
                <a:t>REQUIREMENTS</a:t>
              </a:r>
              <a:endParaRPr/>
            </a:p>
          </p:txBody>
        </p:sp>
      </p:grpSp>
      <p:grpSp>
        <p:nvGrpSpPr>
          <p:cNvPr id="637" name="Google Shape;637;p22"/>
          <p:cNvGrpSpPr/>
          <p:nvPr/>
        </p:nvGrpSpPr>
        <p:grpSpPr>
          <a:xfrm>
            <a:off x="4289151" y="1199170"/>
            <a:ext cx="559769" cy="863296"/>
            <a:chOff x="5222110" y="1772816"/>
            <a:chExt cx="1292090" cy="1992707"/>
          </a:xfrm>
        </p:grpSpPr>
        <p:grpSp>
          <p:nvGrpSpPr>
            <p:cNvPr id="638" name="Google Shape;638;p22"/>
            <p:cNvGrpSpPr/>
            <p:nvPr/>
          </p:nvGrpSpPr>
          <p:grpSpPr>
            <a:xfrm>
              <a:off x="5364088" y="1772816"/>
              <a:ext cx="1008112" cy="1080120"/>
              <a:chOff x="5364088" y="1772816"/>
              <a:chExt cx="1008112" cy="1080120"/>
            </a:xfrm>
          </p:grpSpPr>
          <p:sp>
            <p:nvSpPr>
              <p:cNvPr id="577" name="Google Shape;577;p22"/>
              <p:cNvSpPr/>
              <p:nvPr/>
            </p:nvSpPr>
            <p:spPr>
              <a:xfrm>
                <a:off x="5364088" y="1772816"/>
                <a:ext cx="1008112" cy="1080120"/>
              </a:xfrm>
              <a:prstGeom prst="roundRect">
                <a:avLst>
                  <a:gd name="adj" fmla="val 16667"/>
                </a:avLst>
              </a:prstGeom>
              <a:solidFill>
                <a:srgbClr val="F2F2F2"/>
              </a:solidFill>
              <a:ln w="25400" cap="flat" cmpd="sng">
                <a:solidFill>
                  <a:srgbClr val="004C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pic>
            <p:nvPicPr>
              <p:cNvPr id="639" name="Google Shape;639;p22" descr="Image result for tEMPLATE ICON"/>
              <p:cNvPicPr preferRelativeResize="0"/>
              <p:nvPr/>
            </p:nvPicPr>
            <p:blipFill rotWithShape="1">
              <a:blip r:embed="rId7">
                <a:alphaModFix/>
              </a:blip>
              <a:srcRect/>
              <a:stretch/>
            </p:blipFill>
            <p:spPr>
              <a:xfrm>
                <a:off x="5477728" y="1916832"/>
                <a:ext cx="750456" cy="750456"/>
              </a:xfrm>
              <a:prstGeom prst="rect">
                <a:avLst/>
              </a:prstGeom>
              <a:noFill/>
              <a:ln>
                <a:noFill/>
              </a:ln>
            </p:spPr>
          </p:pic>
        </p:grpSp>
        <p:sp>
          <p:nvSpPr>
            <p:cNvPr id="640" name="Google Shape;640;p22"/>
            <p:cNvSpPr txBox="1"/>
            <p:nvPr/>
          </p:nvSpPr>
          <p:spPr>
            <a:xfrm>
              <a:off x="5222110" y="2806448"/>
              <a:ext cx="1292090" cy="9590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AU" sz="525">
                  <a:solidFill>
                    <a:srgbClr val="4D4D4F"/>
                  </a:solidFill>
                  <a:latin typeface="Arial"/>
                  <a:ea typeface="Arial"/>
                  <a:cs typeface="Arial"/>
                  <a:sym typeface="Arial"/>
                </a:rPr>
                <a:t>TEMPLATE </a:t>
              </a:r>
              <a:endParaRPr/>
            </a:p>
            <a:p>
              <a:pPr marL="0" marR="0" lvl="0" indent="0" algn="ctr" rtl="0">
                <a:spcBef>
                  <a:spcPts val="0"/>
                </a:spcBef>
                <a:spcAft>
                  <a:spcPts val="0"/>
                </a:spcAft>
                <a:buNone/>
              </a:pPr>
              <a:r>
                <a:rPr lang="en-AU" sz="525">
                  <a:solidFill>
                    <a:srgbClr val="4D4D4F"/>
                  </a:solidFill>
                  <a:latin typeface="Arial"/>
                  <a:ea typeface="Arial"/>
                  <a:cs typeface="Arial"/>
                  <a:sym typeface="Arial"/>
                </a:rPr>
                <a:t>Survey plan</a:t>
              </a:r>
              <a:endParaRPr/>
            </a:p>
            <a:p>
              <a:pPr marL="0" marR="0" lvl="0" indent="0" algn="ctr" rtl="0">
                <a:spcBef>
                  <a:spcPts val="0"/>
                </a:spcBef>
                <a:spcAft>
                  <a:spcPts val="0"/>
                </a:spcAft>
                <a:buNone/>
              </a:pPr>
              <a:r>
                <a:rPr lang="en-AU" sz="525">
                  <a:solidFill>
                    <a:srgbClr val="4D4D4F"/>
                  </a:solidFill>
                  <a:latin typeface="Arial"/>
                  <a:ea typeface="Arial"/>
                  <a:cs typeface="Arial"/>
                  <a:sym typeface="Arial"/>
                </a:rPr>
                <a:t/>
              </a:r>
              <a:br>
                <a:rPr lang="en-AU" sz="525">
                  <a:solidFill>
                    <a:srgbClr val="4D4D4F"/>
                  </a:solidFill>
                  <a:latin typeface="Arial"/>
                  <a:ea typeface="Arial"/>
                  <a:cs typeface="Arial"/>
                  <a:sym typeface="Arial"/>
                </a:rPr>
              </a:br>
              <a:endParaRPr sz="525">
                <a:solidFill>
                  <a:srgbClr val="4D4D4F"/>
                </a:solidFill>
                <a:latin typeface="Arial"/>
                <a:ea typeface="Arial"/>
                <a:cs typeface="Arial"/>
                <a:sym typeface="Arial"/>
              </a:endParaRPr>
            </a:p>
          </p:txBody>
        </p:sp>
      </p:grpSp>
      <p:grpSp>
        <p:nvGrpSpPr>
          <p:cNvPr id="641" name="Google Shape;641;p22"/>
          <p:cNvGrpSpPr/>
          <p:nvPr/>
        </p:nvGrpSpPr>
        <p:grpSpPr>
          <a:xfrm>
            <a:off x="3307049" y="1188677"/>
            <a:ext cx="747320" cy="631415"/>
            <a:chOff x="7018846" y="1678265"/>
            <a:chExt cx="1725003" cy="1457465"/>
          </a:xfrm>
        </p:grpSpPr>
        <p:sp>
          <p:nvSpPr>
            <p:cNvPr id="642" name="Google Shape;642;p22"/>
            <p:cNvSpPr/>
            <p:nvPr/>
          </p:nvSpPr>
          <p:spPr>
            <a:xfrm>
              <a:off x="7313571" y="1678265"/>
              <a:ext cx="1008112" cy="1080120"/>
            </a:xfrm>
            <a:prstGeom prst="roundRect">
              <a:avLst>
                <a:gd name="adj" fmla="val 16667"/>
              </a:avLst>
            </a:prstGeom>
            <a:solidFill>
              <a:srgbClr val="F2F2F2"/>
            </a:solidFill>
            <a:ln w="25400" cap="flat" cmpd="sng">
              <a:solidFill>
                <a:srgbClr val="004C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pic>
          <p:nvPicPr>
            <p:cNvPr id="643" name="Google Shape;643;p22" descr="Image result for specification icon"/>
            <p:cNvPicPr preferRelativeResize="0"/>
            <p:nvPr/>
          </p:nvPicPr>
          <p:blipFill rotWithShape="1">
            <a:blip r:embed="rId8">
              <a:alphaModFix/>
            </a:blip>
            <a:srcRect/>
            <a:stretch/>
          </p:blipFill>
          <p:spPr>
            <a:xfrm>
              <a:off x="7325123" y="1726105"/>
              <a:ext cx="929498" cy="927731"/>
            </a:xfrm>
            <a:prstGeom prst="rect">
              <a:avLst/>
            </a:prstGeom>
            <a:noFill/>
            <a:ln>
              <a:noFill/>
            </a:ln>
          </p:spPr>
        </p:pic>
        <p:sp>
          <p:nvSpPr>
            <p:cNvPr id="644" name="Google Shape;644;p22"/>
            <p:cNvSpPr/>
            <p:nvPr/>
          </p:nvSpPr>
          <p:spPr>
            <a:xfrm>
              <a:off x="7018846" y="2736116"/>
              <a:ext cx="1725003" cy="39961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AU" sz="525">
                  <a:solidFill>
                    <a:srgbClr val="4D4D4F"/>
                  </a:solidFill>
                  <a:latin typeface="Arial"/>
                  <a:ea typeface="Arial"/>
                  <a:cs typeface="Arial"/>
                  <a:sym typeface="Arial"/>
                </a:rPr>
                <a:t>SPECIFICATIONS</a:t>
              </a:r>
              <a:endParaRPr/>
            </a:p>
          </p:txBody>
        </p:sp>
      </p:grpSp>
      <p:grpSp>
        <p:nvGrpSpPr>
          <p:cNvPr id="645" name="Google Shape;645;p22"/>
          <p:cNvGrpSpPr/>
          <p:nvPr/>
        </p:nvGrpSpPr>
        <p:grpSpPr>
          <a:xfrm>
            <a:off x="5873880" y="1189174"/>
            <a:ext cx="684788" cy="736988"/>
            <a:chOff x="4116696" y="4795889"/>
            <a:chExt cx="913050" cy="982651"/>
          </a:xfrm>
        </p:grpSpPr>
        <p:grpSp>
          <p:nvGrpSpPr>
            <p:cNvPr id="646" name="Google Shape;646;p22"/>
            <p:cNvGrpSpPr/>
            <p:nvPr/>
          </p:nvGrpSpPr>
          <p:grpSpPr>
            <a:xfrm>
              <a:off x="4116696" y="4795889"/>
              <a:ext cx="913050" cy="982651"/>
              <a:chOff x="5110647" y="3663150"/>
              <a:chExt cx="1404236" cy="1511277"/>
            </a:xfrm>
          </p:grpSpPr>
          <p:sp>
            <p:nvSpPr>
              <p:cNvPr id="610" name="Google Shape;610;p22"/>
              <p:cNvSpPr/>
              <p:nvPr/>
            </p:nvSpPr>
            <p:spPr>
              <a:xfrm>
                <a:off x="5110647" y="4653744"/>
                <a:ext cx="1404236" cy="52068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AU" sz="525">
                    <a:solidFill>
                      <a:srgbClr val="4D4D4F"/>
                    </a:solidFill>
                    <a:latin typeface="Arial"/>
                    <a:ea typeface="Arial"/>
                    <a:cs typeface="Arial"/>
                    <a:sym typeface="Arial"/>
                  </a:rPr>
                  <a:t>DATA ACQUISITION</a:t>
                </a:r>
                <a:endParaRPr/>
              </a:p>
            </p:txBody>
          </p:sp>
          <p:sp>
            <p:nvSpPr>
              <p:cNvPr id="615" name="Google Shape;615;p22"/>
              <p:cNvSpPr/>
              <p:nvPr/>
            </p:nvSpPr>
            <p:spPr>
              <a:xfrm>
                <a:off x="5402246" y="3663150"/>
                <a:ext cx="847269" cy="959562"/>
              </a:xfrm>
              <a:prstGeom prst="roundRect">
                <a:avLst>
                  <a:gd name="adj" fmla="val 16667"/>
                </a:avLst>
              </a:prstGeom>
              <a:solidFill>
                <a:srgbClr val="F2F2F2"/>
              </a:solidFill>
              <a:ln w="25400" cap="flat" cmpd="sng">
                <a:solidFill>
                  <a:srgbClr val="004C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grpSp>
        <p:pic>
          <p:nvPicPr>
            <p:cNvPr id="647" name="Google Shape;647;p22"/>
            <p:cNvPicPr preferRelativeResize="0"/>
            <p:nvPr/>
          </p:nvPicPr>
          <p:blipFill rotWithShape="1">
            <a:blip r:embed="rId9">
              <a:alphaModFix/>
            </a:blip>
            <a:srcRect/>
            <a:stretch/>
          </p:blipFill>
          <p:spPr>
            <a:xfrm>
              <a:off x="4344862" y="4872441"/>
              <a:ext cx="473772" cy="473772"/>
            </a:xfrm>
            <a:prstGeom prst="rect">
              <a:avLst/>
            </a:prstGeom>
            <a:noFill/>
            <a:ln>
              <a:noFill/>
            </a:ln>
          </p:spPr>
        </p:pic>
      </p:grpSp>
      <p:sp>
        <p:nvSpPr>
          <p:cNvPr id="648" name="Google Shape;648;p22"/>
          <p:cNvSpPr/>
          <p:nvPr/>
        </p:nvSpPr>
        <p:spPr>
          <a:xfrm>
            <a:off x="4024270" y="1326078"/>
            <a:ext cx="202774" cy="209957"/>
          </a:xfrm>
          <a:prstGeom prst="rightArrow">
            <a:avLst>
              <a:gd name="adj1" fmla="val 50000"/>
              <a:gd name="adj2" fmla="val 50000"/>
            </a:avLst>
          </a:prstGeom>
          <a:solidFill>
            <a:srgbClr val="385D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sp>
        <p:nvSpPr>
          <p:cNvPr id="649" name="Google Shape;649;p22"/>
          <p:cNvSpPr/>
          <p:nvPr/>
        </p:nvSpPr>
        <p:spPr>
          <a:xfrm>
            <a:off x="4054686" y="756451"/>
            <a:ext cx="587479" cy="33470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AU" sz="525">
                <a:solidFill>
                  <a:srgbClr val="4D4D4F"/>
                </a:solidFill>
                <a:latin typeface="Arial"/>
                <a:ea typeface="Arial"/>
                <a:cs typeface="Arial"/>
                <a:sym typeface="Arial"/>
              </a:rPr>
              <a:t>Survey</a:t>
            </a:r>
            <a:endParaRPr/>
          </a:p>
          <a:p>
            <a:pPr marL="0" marR="0" lvl="0" indent="0" algn="ctr" rtl="0">
              <a:spcBef>
                <a:spcPts val="0"/>
              </a:spcBef>
              <a:spcAft>
                <a:spcPts val="0"/>
              </a:spcAft>
              <a:buNone/>
            </a:pPr>
            <a:r>
              <a:rPr lang="en-AU" sz="525">
                <a:solidFill>
                  <a:srgbClr val="4D4D4F"/>
                </a:solidFill>
                <a:latin typeface="Arial"/>
                <a:ea typeface="Arial"/>
                <a:cs typeface="Arial"/>
                <a:sym typeface="Arial"/>
              </a:rPr>
              <a:t>Proposal</a:t>
            </a:r>
            <a:endParaRPr/>
          </a:p>
          <a:p>
            <a:pPr marL="0" marR="0" lvl="0" indent="0" algn="ctr" rtl="0">
              <a:spcBef>
                <a:spcPts val="0"/>
              </a:spcBef>
              <a:spcAft>
                <a:spcPts val="0"/>
              </a:spcAft>
              <a:buNone/>
            </a:pPr>
            <a:r>
              <a:rPr lang="en-AU" sz="525">
                <a:solidFill>
                  <a:srgbClr val="4D4D4F"/>
                </a:solidFill>
                <a:latin typeface="Arial"/>
                <a:ea typeface="Arial"/>
                <a:cs typeface="Arial"/>
                <a:sym typeface="Arial"/>
              </a:rPr>
              <a:t>HIPP</a:t>
            </a:r>
            <a:endParaRPr/>
          </a:p>
        </p:txBody>
      </p:sp>
      <p:sp>
        <p:nvSpPr>
          <p:cNvPr id="650" name="Google Shape;650;p22"/>
          <p:cNvSpPr/>
          <p:nvPr/>
        </p:nvSpPr>
        <p:spPr>
          <a:xfrm rot="10800000">
            <a:off x="3972245" y="220297"/>
            <a:ext cx="196912" cy="209957"/>
          </a:xfrm>
          <a:prstGeom prst="rightArrow">
            <a:avLst>
              <a:gd name="adj1" fmla="val 50000"/>
              <a:gd name="adj2"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grpSp>
        <p:nvGrpSpPr>
          <p:cNvPr id="651" name="Google Shape;651;p22"/>
          <p:cNvGrpSpPr/>
          <p:nvPr/>
        </p:nvGrpSpPr>
        <p:grpSpPr>
          <a:xfrm>
            <a:off x="4273112" y="93164"/>
            <a:ext cx="622855" cy="639487"/>
            <a:chOff x="5210796" y="1388764"/>
            <a:chExt cx="830473" cy="852649"/>
          </a:xfrm>
        </p:grpSpPr>
        <p:pic>
          <p:nvPicPr>
            <p:cNvPr id="584" name="Google Shape;584;p22" descr="Image result for review panel icon"/>
            <p:cNvPicPr preferRelativeResize="0"/>
            <p:nvPr/>
          </p:nvPicPr>
          <p:blipFill rotWithShape="1">
            <a:blip r:embed="rId10">
              <a:alphaModFix/>
            </a:blip>
            <a:srcRect/>
            <a:stretch/>
          </p:blipFill>
          <p:spPr>
            <a:xfrm>
              <a:off x="5288848" y="1388764"/>
              <a:ext cx="624672" cy="624672"/>
            </a:xfrm>
            <a:prstGeom prst="rect">
              <a:avLst/>
            </a:prstGeom>
            <a:noFill/>
            <a:ln>
              <a:noFill/>
            </a:ln>
          </p:spPr>
        </p:pic>
        <p:sp>
          <p:nvSpPr>
            <p:cNvPr id="582" name="Google Shape;582;p22"/>
            <p:cNvSpPr txBox="1"/>
            <p:nvPr/>
          </p:nvSpPr>
          <p:spPr>
            <a:xfrm>
              <a:off x="5210796" y="1795137"/>
              <a:ext cx="830473" cy="44627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AU" sz="525">
                  <a:solidFill>
                    <a:srgbClr val="4D4D4F"/>
                  </a:solidFill>
                  <a:latin typeface="Arial"/>
                  <a:ea typeface="Arial"/>
                  <a:cs typeface="Arial"/>
                  <a:sym typeface="Arial"/>
                </a:rPr>
                <a:t>HydroScheme </a:t>
              </a:r>
              <a:endParaRPr/>
            </a:p>
            <a:p>
              <a:pPr marL="0" marR="0" lvl="0" indent="0" algn="ctr" rtl="0">
                <a:spcBef>
                  <a:spcPts val="0"/>
                </a:spcBef>
                <a:spcAft>
                  <a:spcPts val="0"/>
                </a:spcAft>
                <a:buNone/>
              </a:pPr>
              <a:r>
                <a:rPr lang="en-AU" sz="525">
                  <a:solidFill>
                    <a:srgbClr val="4D4D4F"/>
                  </a:solidFill>
                  <a:latin typeface="Arial"/>
                  <a:ea typeface="Arial"/>
                  <a:cs typeface="Arial"/>
                  <a:sym typeface="Arial"/>
                </a:rPr>
                <a:t>Review Panel (HRP)</a:t>
              </a:r>
              <a:endParaRPr/>
            </a:p>
          </p:txBody>
        </p:sp>
      </p:grpSp>
      <p:grpSp>
        <p:nvGrpSpPr>
          <p:cNvPr id="652" name="Google Shape;652;p22"/>
          <p:cNvGrpSpPr/>
          <p:nvPr/>
        </p:nvGrpSpPr>
        <p:grpSpPr>
          <a:xfrm>
            <a:off x="3292725" y="84194"/>
            <a:ext cx="713657" cy="717444"/>
            <a:chOff x="7060399" y="1678265"/>
            <a:chExt cx="1647297" cy="1656041"/>
          </a:xfrm>
        </p:grpSpPr>
        <p:sp>
          <p:nvSpPr>
            <p:cNvPr id="653" name="Google Shape;653;p22"/>
            <p:cNvSpPr/>
            <p:nvPr/>
          </p:nvSpPr>
          <p:spPr>
            <a:xfrm>
              <a:off x="7313571" y="1678265"/>
              <a:ext cx="1008112" cy="1080120"/>
            </a:xfrm>
            <a:prstGeom prst="roundRect">
              <a:avLst>
                <a:gd name="adj" fmla="val 16667"/>
              </a:avLst>
            </a:prstGeom>
            <a:solidFill>
              <a:srgbClr val="F2F2F2"/>
            </a:solidFill>
            <a:ln w="25400" cap="flat" cmpd="sng">
              <a:solidFill>
                <a:srgbClr val="004C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pic>
          <p:nvPicPr>
            <p:cNvPr id="654" name="Google Shape;654;p22" descr="Image result for specification icon"/>
            <p:cNvPicPr preferRelativeResize="0"/>
            <p:nvPr/>
          </p:nvPicPr>
          <p:blipFill rotWithShape="1">
            <a:blip r:embed="rId8">
              <a:alphaModFix/>
            </a:blip>
            <a:srcRect/>
            <a:stretch/>
          </p:blipFill>
          <p:spPr>
            <a:xfrm>
              <a:off x="7325123" y="1726105"/>
              <a:ext cx="929498" cy="927731"/>
            </a:xfrm>
            <a:prstGeom prst="rect">
              <a:avLst/>
            </a:prstGeom>
            <a:noFill/>
            <a:ln>
              <a:noFill/>
            </a:ln>
          </p:spPr>
        </p:pic>
        <p:sp>
          <p:nvSpPr>
            <p:cNvPr id="655" name="Google Shape;655;p22"/>
            <p:cNvSpPr/>
            <p:nvPr/>
          </p:nvSpPr>
          <p:spPr>
            <a:xfrm>
              <a:off x="7060399" y="2748204"/>
              <a:ext cx="1647297" cy="58610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AU" sz="525">
                  <a:solidFill>
                    <a:srgbClr val="4D4D4F"/>
                  </a:solidFill>
                  <a:latin typeface="Arial"/>
                  <a:ea typeface="Arial"/>
                  <a:cs typeface="Arial"/>
                  <a:sym typeface="Arial"/>
                </a:rPr>
                <a:t>HYDROSCHEME</a:t>
              </a:r>
              <a:endParaRPr/>
            </a:p>
            <a:p>
              <a:pPr marL="0" marR="0" lvl="0" indent="0" algn="ctr" rtl="0">
                <a:spcBef>
                  <a:spcPts val="0"/>
                </a:spcBef>
                <a:spcAft>
                  <a:spcPts val="0"/>
                </a:spcAft>
                <a:buNone/>
              </a:pPr>
              <a:r>
                <a:rPr lang="en-AU" sz="525">
                  <a:solidFill>
                    <a:srgbClr val="4D4D4F"/>
                  </a:solidFill>
                  <a:latin typeface="Arial"/>
                  <a:ea typeface="Arial"/>
                  <a:cs typeface="Arial"/>
                  <a:sym typeface="Arial"/>
                </a:rPr>
                <a:t>TASK LIST</a:t>
              </a:r>
              <a:endParaRPr/>
            </a:p>
          </p:txBody>
        </p:sp>
      </p:grpSp>
      <p:sp>
        <p:nvSpPr>
          <p:cNvPr id="656" name="Google Shape;656;p22"/>
          <p:cNvSpPr/>
          <p:nvPr/>
        </p:nvSpPr>
        <p:spPr>
          <a:xfrm rot="-5400000">
            <a:off x="4467959" y="782093"/>
            <a:ext cx="202774" cy="209957"/>
          </a:xfrm>
          <a:prstGeom prst="rightArrow">
            <a:avLst>
              <a:gd name="adj1" fmla="val 50000"/>
              <a:gd name="adj2"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sp>
        <p:nvSpPr>
          <p:cNvPr id="657" name="Google Shape;657;p22"/>
          <p:cNvSpPr/>
          <p:nvPr/>
        </p:nvSpPr>
        <p:spPr>
          <a:xfrm rot="10800000">
            <a:off x="3053966" y="231821"/>
            <a:ext cx="202774" cy="209957"/>
          </a:xfrm>
          <a:prstGeom prst="rightArrow">
            <a:avLst>
              <a:gd name="adj1" fmla="val 50000"/>
              <a:gd name="adj2"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grpSp>
        <p:nvGrpSpPr>
          <p:cNvPr id="658" name="Google Shape;658;p22"/>
          <p:cNvGrpSpPr/>
          <p:nvPr/>
        </p:nvGrpSpPr>
        <p:grpSpPr>
          <a:xfrm>
            <a:off x="2334323" y="65044"/>
            <a:ext cx="751437" cy="733206"/>
            <a:chOff x="7120727" y="722874"/>
            <a:chExt cx="955945" cy="977608"/>
          </a:xfrm>
        </p:grpSpPr>
        <p:pic>
          <p:nvPicPr>
            <p:cNvPr id="585" name="Google Shape;585;p22" descr="Related image"/>
            <p:cNvPicPr preferRelativeResize="0"/>
            <p:nvPr/>
          </p:nvPicPr>
          <p:blipFill rotWithShape="1">
            <a:blip r:embed="rId11">
              <a:alphaModFix/>
            </a:blip>
            <a:srcRect/>
            <a:stretch/>
          </p:blipFill>
          <p:spPr>
            <a:xfrm>
              <a:off x="7281582" y="722874"/>
              <a:ext cx="675169" cy="675169"/>
            </a:xfrm>
            <a:prstGeom prst="rect">
              <a:avLst/>
            </a:prstGeom>
            <a:noFill/>
            <a:ln>
              <a:noFill/>
            </a:ln>
          </p:spPr>
        </p:pic>
        <p:sp>
          <p:nvSpPr>
            <p:cNvPr id="579" name="Google Shape;579;p22"/>
            <p:cNvSpPr/>
            <p:nvPr/>
          </p:nvSpPr>
          <p:spPr>
            <a:xfrm>
              <a:off x="7120727" y="1361927"/>
              <a:ext cx="955945" cy="33855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AU" sz="525">
                  <a:solidFill>
                    <a:srgbClr val="4D4D4F"/>
                  </a:solidFill>
                  <a:latin typeface="Arial"/>
                  <a:ea typeface="Arial"/>
                  <a:cs typeface="Arial"/>
                  <a:sym typeface="Arial"/>
                </a:rPr>
                <a:t>HYDROGRAPHER of AUSTRALIA</a:t>
              </a:r>
              <a:endParaRPr/>
            </a:p>
          </p:txBody>
        </p:sp>
      </p:grpSp>
      <p:sp>
        <p:nvSpPr>
          <p:cNvPr id="659" name="Google Shape;659;p22"/>
          <p:cNvSpPr/>
          <p:nvPr/>
        </p:nvSpPr>
        <p:spPr>
          <a:xfrm rot="5400000">
            <a:off x="2619779" y="884792"/>
            <a:ext cx="202774" cy="209957"/>
          </a:xfrm>
          <a:prstGeom prst="rightArrow">
            <a:avLst>
              <a:gd name="adj1" fmla="val 50000"/>
              <a:gd name="adj2"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sp>
        <p:nvSpPr>
          <p:cNvPr id="660" name="Google Shape;660;p22"/>
          <p:cNvSpPr/>
          <p:nvPr/>
        </p:nvSpPr>
        <p:spPr>
          <a:xfrm>
            <a:off x="2060569" y="865604"/>
            <a:ext cx="660597" cy="25391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AU" sz="525">
                <a:solidFill>
                  <a:srgbClr val="4D4D4F"/>
                </a:solidFill>
                <a:latin typeface="Arial"/>
                <a:ea typeface="Arial"/>
                <a:cs typeface="Arial"/>
                <a:sym typeface="Arial"/>
              </a:rPr>
              <a:t>HydroScheme Endorsed</a:t>
            </a:r>
            <a:endParaRPr/>
          </a:p>
        </p:txBody>
      </p:sp>
      <p:grpSp>
        <p:nvGrpSpPr>
          <p:cNvPr id="661" name="Google Shape;661;p22"/>
          <p:cNvGrpSpPr/>
          <p:nvPr/>
        </p:nvGrpSpPr>
        <p:grpSpPr>
          <a:xfrm>
            <a:off x="5963436" y="3856145"/>
            <a:ext cx="510076" cy="639957"/>
            <a:chOff x="7553127" y="4046660"/>
            <a:chExt cx="680101" cy="853276"/>
          </a:xfrm>
        </p:grpSpPr>
        <p:grpSp>
          <p:nvGrpSpPr>
            <p:cNvPr id="662" name="Google Shape;662;p22"/>
            <p:cNvGrpSpPr/>
            <p:nvPr/>
          </p:nvGrpSpPr>
          <p:grpSpPr>
            <a:xfrm>
              <a:off x="7553127" y="4046660"/>
              <a:ext cx="680101" cy="853276"/>
              <a:chOff x="4568054" y="2966524"/>
              <a:chExt cx="1177384" cy="1477182"/>
            </a:xfrm>
          </p:grpSpPr>
          <p:sp>
            <p:nvSpPr>
              <p:cNvPr id="597" name="Google Shape;597;p22"/>
              <p:cNvSpPr/>
              <p:nvPr/>
            </p:nvSpPr>
            <p:spPr>
              <a:xfrm>
                <a:off x="4692845" y="2966524"/>
                <a:ext cx="953719" cy="1080120"/>
              </a:xfrm>
              <a:prstGeom prst="roundRect">
                <a:avLst>
                  <a:gd name="adj" fmla="val 16667"/>
                </a:avLst>
              </a:prstGeom>
              <a:solidFill>
                <a:srgbClr val="F2F2F2"/>
              </a:solidFill>
              <a:ln w="25400" cap="flat" cmpd="sng">
                <a:solidFill>
                  <a:srgbClr val="004C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sp>
            <p:nvSpPr>
              <p:cNvPr id="663" name="Google Shape;663;p22"/>
              <p:cNvSpPr txBox="1"/>
              <p:nvPr/>
            </p:nvSpPr>
            <p:spPr>
              <a:xfrm>
                <a:off x="4568054" y="4044092"/>
                <a:ext cx="1177384" cy="39961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AU" sz="525">
                    <a:solidFill>
                      <a:srgbClr val="4D4D4F"/>
                    </a:solidFill>
                    <a:latin typeface="Arial"/>
                    <a:ea typeface="Arial"/>
                    <a:cs typeface="Arial"/>
                    <a:sym typeface="Arial"/>
                  </a:rPr>
                  <a:t>PACKAGE</a:t>
                </a:r>
                <a:endParaRPr/>
              </a:p>
            </p:txBody>
          </p:sp>
        </p:grpSp>
        <p:pic>
          <p:nvPicPr>
            <p:cNvPr id="664" name="Google Shape;664;p22" descr="Image result for package icon"/>
            <p:cNvPicPr preferRelativeResize="0"/>
            <p:nvPr/>
          </p:nvPicPr>
          <p:blipFill rotWithShape="1">
            <a:blip r:embed="rId12">
              <a:alphaModFix/>
            </a:blip>
            <a:srcRect/>
            <a:stretch/>
          </p:blipFill>
          <p:spPr>
            <a:xfrm>
              <a:off x="7726861" y="4194300"/>
              <a:ext cx="383713" cy="383713"/>
            </a:xfrm>
            <a:prstGeom prst="rect">
              <a:avLst/>
            </a:prstGeom>
            <a:noFill/>
            <a:ln>
              <a:noFill/>
            </a:ln>
          </p:spPr>
        </p:pic>
      </p:grpSp>
      <p:grpSp>
        <p:nvGrpSpPr>
          <p:cNvPr id="665" name="Google Shape;665;p22"/>
          <p:cNvGrpSpPr/>
          <p:nvPr/>
        </p:nvGrpSpPr>
        <p:grpSpPr>
          <a:xfrm>
            <a:off x="4838697" y="3834631"/>
            <a:ext cx="516488" cy="627980"/>
            <a:chOff x="5138851" y="5105115"/>
            <a:chExt cx="688651" cy="837307"/>
          </a:xfrm>
        </p:grpSpPr>
        <p:grpSp>
          <p:nvGrpSpPr>
            <p:cNvPr id="666" name="Google Shape;666;p22"/>
            <p:cNvGrpSpPr/>
            <p:nvPr/>
          </p:nvGrpSpPr>
          <p:grpSpPr>
            <a:xfrm>
              <a:off x="5138851" y="5105115"/>
              <a:ext cx="688651" cy="837307"/>
              <a:chOff x="4560651" y="2966524"/>
              <a:chExt cx="1192185" cy="1449537"/>
            </a:xfrm>
          </p:grpSpPr>
          <p:sp>
            <p:nvSpPr>
              <p:cNvPr id="667" name="Google Shape;667;p22"/>
              <p:cNvSpPr/>
              <p:nvPr/>
            </p:nvSpPr>
            <p:spPr>
              <a:xfrm>
                <a:off x="4692845" y="2966524"/>
                <a:ext cx="953719" cy="1080120"/>
              </a:xfrm>
              <a:prstGeom prst="roundRect">
                <a:avLst>
                  <a:gd name="adj" fmla="val 16667"/>
                </a:avLst>
              </a:prstGeom>
              <a:solidFill>
                <a:srgbClr val="F2F2F2"/>
              </a:solidFill>
              <a:ln w="25400" cap="flat" cmpd="sng">
                <a:solidFill>
                  <a:srgbClr val="004C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sp>
            <p:nvSpPr>
              <p:cNvPr id="668" name="Google Shape;668;p22"/>
              <p:cNvSpPr txBox="1"/>
              <p:nvPr/>
            </p:nvSpPr>
            <p:spPr>
              <a:xfrm>
                <a:off x="4560651" y="4016447"/>
                <a:ext cx="1192185" cy="39961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AU" sz="525">
                    <a:solidFill>
                      <a:srgbClr val="4D4D4F"/>
                    </a:solidFill>
                    <a:latin typeface="Arial"/>
                    <a:ea typeface="Arial"/>
                    <a:cs typeface="Arial"/>
                    <a:sym typeface="Arial"/>
                  </a:rPr>
                  <a:t>DELIVERY</a:t>
                </a:r>
                <a:endParaRPr/>
              </a:p>
            </p:txBody>
          </p:sp>
        </p:grpSp>
        <p:pic>
          <p:nvPicPr>
            <p:cNvPr id="669" name="Google Shape;669;p22" descr="Image result for upload icon"/>
            <p:cNvPicPr preferRelativeResize="0"/>
            <p:nvPr/>
          </p:nvPicPr>
          <p:blipFill rotWithShape="1">
            <a:blip r:embed="rId13">
              <a:alphaModFix/>
            </a:blip>
            <a:srcRect/>
            <a:stretch/>
          </p:blipFill>
          <p:spPr>
            <a:xfrm>
              <a:off x="5343205" y="5159802"/>
              <a:ext cx="272485" cy="272485"/>
            </a:xfrm>
            <a:prstGeom prst="rect">
              <a:avLst/>
            </a:prstGeom>
            <a:noFill/>
            <a:ln>
              <a:noFill/>
            </a:ln>
          </p:spPr>
        </p:pic>
        <p:pic>
          <p:nvPicPr>
            <p:cNvPr id="670" name="Google Shape;670;p22" descr="Image result for hard drive icon"/>
            <p:cNvPicPr preferRelativeResize="0"/>
            <p:nvPr/>
          </p:nvPicPr>
          <p:blipFill rotWithShape="1">
            <a:blip r:embed="rId14">
              <a:alphaModFix/>
            </a:blip>
            <a:srcRect/>
            <a:stretch/>
          </p:blipFill>
          <p:spPr>
            <a:xfrm>
              <a:off x="5373969" y="5457341"/>
              <a:ext cx="210955" cy="210955"/>
            </a:xfrm>
            <a:prstGeom prst="rect">
              <a:avLst/>
            </a:prstGeom>
            <a:noFill/>
            <a:ln>
              <a:noFill/>
            </a:ln>
          </p:spPr>
        </p:pic>
      </p:grpSp>
      <p:sp>
        <p:nvSpPr>
          <p:cNvPr id="671" name="Google Shape;671;p22"/>
          <p:cNvSpPr/>
          <p:nvPr/>
        </p:nvSpPr>
        <p:spPr>
          <a:xfrm rot="8879721">
            <a:off x="2932083" y="4521096"/>
            <a:ext cx="202774" cy="209957"/>
          </a:xfrm>
          <a:prstGeom prst="rightArrow">
            <a:avLst>
              <a:gd name="adj1" fmla="val 50000"/>
              <a:gd name="adj2" fmla="val 50000"/>
            </a:avLst>
          </a:prstGeom>
          <a:solidFill>
            <a:srgbClr val="385D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grpSp>
        <p:nvGrpSpPr>
          <p:cNvPr id="672" name="Google Shape;672;p22"/>
          <p:cNvGrpSpPr/>
          <p:nvPr/>
        </p:nvGrpSpPr>
        <p:grpSpPr>
          <a:xfrm>
            <a:off x="2356767" y="4527174"/>
            <a:ext cx="633507" cy="637516"/>
            <a:chOff x="4843253" y="5142206"/>
            <a:chExt cx="844676" cy="850021"/>
          </a:xfrm>
        </p:grpSpPr>
        <p:grpSp>
          <p:nvGrpSpPr>
            <p:cNvPr id="673" name="Google Shape;673;p22"/>
            <p:cNvGrpSpPr/>
            <p:nvPr/>
          </p:nvGrpSpPr>
          <p:grpSpPr>
            <a:xfrm>
              <a:off x="4975191" y="5142206"/>
              <a:ext cx="550904" cy="623918"/>
              <a:chOff x="4975191" y="5142206"/>
              <a:chExt cx="550904" cy="623918"/>
            </a:xfrm>
          </p:grpSpPr>
          <p:sp>
            <p:nvSpPr>
              <p:cNvPr id="674" name="Google Shape;674;p22"/>
              <p:cNvSpPr/>
              <p:nvPr/>
            </p:nvSpPr>
            <p:spPr>
              <a:xfrm>
                <a:off x="4975191" y="5142206"/>
                <a:ext cx="550904" cy="623918"/>
              </a:xfrm>
              <a:prstGeom prst="roundRect">
                <a:avLst>
                  <a:gd name="adj" fmla="val 16667"/>
                </a:avLst>
              </a:prstGeom>
              <a:solidFill>
                <a:srgbClr val="F2F2F2"/>
              </a:solidFill>
              <a:ln w="25400" cap="flat" cmpd="sng">
                <a:solidFill>
                  <a:srgbClr val="004C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pic>
            <p:nvPicPr>
              <p:cNvPr id="675" name="Google Shape;675;p22" descr="Image result for processing workflow icon"/>
              <p:cNvPicPr preferRelativeResize="0"/>
              <p:nvPr/>
            </p:nvPicPr>
            <p:blipFill rotWithShape="1">
              <a:blip r:embed="rId15">
                <a:alphaModFix/>
              </a:blip>
              <a:srcRect/>
              <a:stretch/>
            </p:blipFill>
            <p:spPr>
              <a:xfrm>
                <a:off x="5026875" y="5242787"/>
                <a:ext cx="447174" cy="447174"/>
              </a:xfrm>
              <a:prstGeom prst="rect">
                <a:avLst/>
              </a:prstGeom>
              <a:noFill/>
              <a:ln>
                <a:noFill/>
              </a:ln>
            </p:spPr>
          </p:pic>
        </p:grpSp>
        <p:sp>
          <p:nvSpPr>
            <p:cNvPr id="676" name="Google Shape;676;p22"/>
            <p:cNvSpPr txBox="1"/>
            <p:nvPr/>
          </p:nvSpPr>
          <p:spPr>
            <a:xfrm>
              <a:off x="4843253" y="5761395"/>
              <a:ext cx="844676" cy="2308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AU" sz="525">
                  <a:solidFill>
                    <a:srgbClr val="4D4D4F"/>
                  </a:solidFill>
                  <a:latin typeface="Arial"/>
                  <a:ea typeface="Arial"/>
                  <a:cs typeface="Arial"/>
                  <a:sym typeface="Arial"/>
                </a:rPr>
                <a:t>PROCESSING</a:t>
              </a:r>
              <a:endParaRPr/>
            </a:p>
          </p:txBody>
        </p:sp>
      </p:grpSp>
      <p:sp>
        <p:nvSpPr>
          <p:cNvPr id="677" name="Google Shape;677;p22"/>
          <p:cNvSpPr/>
          <p:nvPr/>
        </p:nvSpPr>
        <p:spPr>
          <a:xfrm rot="-8636463">
            <a:off x="2181198" y="4526551"/>
            <a:ext cx="202774" cy="209957"/>
          </a:xfrm>
          <a:prstGeom prst="rightArrow">
            <a:avLst>
              <a:gd name="adj1" fmla="val 50000"/>
              <a:gd name="adj2" fmla="val 50000"/>
            </a:avLst>
          </a:prstGeom>
          <a:solidFill>
            <a:srgbClr val="385D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grpSp>
        <p:nvGrpSpPr>
          <p:cNvPr id="678" name="Google Shape;678;p22"/>
          <p:cNvGrpSpPr/>
          <p:nvPr/>
        </p:nvGrpSpPr>
        <p:grpSpPr>
          <a:xfrm>
            <a:off x="3938001" y="4534862"/>
            <a:ext cx="482824" cy="629829"/>
            <a:chOff x="6407964" y="6000426"/>
            <a:chExt cx="643765" cy="839771"/>
          </a:xfrm>
        </p:grpSpPr>
        <p:sp>
          <p:nvSpPr>
            <p:cNvPr id="679" name="Google Shape;679;p22"/>
            <p:cNvSpPr/>
            <p:nvPr/>
          </p:nvSpPr>
          <p:spPr>
            <a:xfrm>
              <a:off x="6454393" y="6000426"/>
              <a:ext cx="550904" cy="623918"/>
            </a:xfrm>
            <a:prstGeom prst="roundRect">
              <a:avLst>
                <a:gd name="adj" fmla="val 16667"/>
              </a:avLst>
            </a:prstGeom>
            <a:solidFill>
              <a:srgbClr val="F2F2F2"/>
            </a:solidFill>
            <a:ln w="25400" cap="flat" cmpd="sng">
              <a:solidFill>
                <a:srgbClr val="004C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pic>
          <p:nvPicPr>
            <p:cNvPr id="680" name="Google Shape;680;p22" descr="Image result for archive icon"/>
            <p:cNvPicPr preferRelativeResize="0"/>
            <p:nvPr/>
          </p:nvPicPr>
          <p:blipFill rotWithShape="1">
            <a:blip r:embed="rId16">
              <a:alphaModFix/>
            </a:blip>
            <a:srcRect/>
            <a:stretch/>
          </p:blipFill>
          <p:spPr>
            <a:xfrm>
              <a:off x="6529847" y="6168749"/>
              <a:ext cx="399993" cy="327413"/>
            </a:xfrm>
            <a:prstGeom prst="rect">
              <a:avLst/>
            </a:prstGeom>
            <a:noFill/>
            <a:ln>
              <a:noFill/>
            </a:ln>
          </p:spPr>
        </p:pic>
        <p:sp>
          <p:nvSpPr>
            <p:cNvPr id="681" name="Google Shape;681;p22"/>
            <p:cNvSpPr txBox="1"/>
            <p:nvPr/>
          </p:nvSpPr>
          <p:spPr>
            <a:xfrm>
              <a:off x="6407964" y="6609366"/>
              <a:ext cx="643765" cy="2308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AU" sz="525">
                  <a:solidFill>
                    <a:srgbClr val="4D4D4F"/>
                  </a:solidFill>
                  <a:latin typeface="Arial"/>
                  <a:ea typeface="Arial"/>
                  <a:cs typeface="Arial"/>
                  <a:sym typeface="Arial"/>
                </a:rPr>
                <a:t>ARCHIVE</a:t>
              </a:r>
              <a:endParaRPr/>
            </a:p>
          </p:txBody>
        </p:sp>
      </p:grpSp>
      <p:sp>
        <p:nvSpPr>
          <p:cNvPr id="682" name="Google Shape;682;p22"/>
          <p:cNvSpPr/>
          <p:nvPr/>
        </p:nvSpPr>
        <p:spPr>
          <a:xfrm rot="10800000">
            <a:off x="4125415" y="4000094"/>
            <a:ext cx="202774" cy="209957"/>
          </a:xfrm>
          <a:prstGeom prst="rightArrow">
            <a:avLst>
              <a:gd name="adj1" fmla="val 50000"/>
              <a:gd name="adj2" fmla="val 50000"/>
            </a:avLst>
          </a:prstGeom>
          <a:solidFill>
            <a:srgbClr val="385D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grpSp>
        <p:nvGrpSpPr>
          <p:cNvPr id="683" name="Google Shape;683;p22"/>
          <p:cNvGrpSpPr/>
          <p:nvPr/>
        </p:nvGrpSpPr>
        <p:grpSpPr>
          <a:xfrm>
            <a:off x="1835696" y="3775755"/>
            <a:ext cx="561372" cy="810570"/>
            <a:chOff x="1081005" y="5082369"/>
            <a:chExt cx="748496" cy="1080760"/>
          </a:xfrm>
        </p:grpSpPr>
        <p:sp>
          <p:nvSpPr>
            <p:cNvPr id="606" name="Google Shape;606;p22"/>
            <p:cNvSpPr/>
            <p:nvPr/>
          </p:nvSpPr>
          <p:spPr>
            <a:xfrm rot="5400000">
              <a:off x="1018522" y="5191063"/>
              <a:ext cx="873433" cy="656045"/>
            </a:xfrm>
            <a:prstGeom prst="roundRect">
              <a:avLst>
                <a:gd name="adj" fmla="val 16667"/>
              </a:avLst>
            </a:prstGeom>
            <a:solidFill>
              <a:srgbClr val="F2F2F2"/>
            </a:solidFill>
            <a:ln w="25400" cap="flat" cmpd="sng">
              <a:solidFill>
                <a:srgbClr val="004C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sp>
          <p:nvSpPr>
            <p:cNvPr id="684" name="Google Shape;684;p22"/>
            <p:cNvSpPr txBox="1"/>
            <p:nvPr/>
          </p:nvSpPr>
          <p:spPr>
            <a:xfrm>
              <a:off x="1081005" y="5932297"/>
              <a:ext cx="748496" cy="2308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AU" sz="525">
                  <a:solidFill>
                    <a:srgbClr val="4D4D4F"/>
                  </a:solidFill>
                  <a:latin typeface="Arial"/>
                  <a:ea typeface="Arial"/>
                  <a:cs typeface="Arial"/>
                  <a:sym typeface="Arial"/>
                </a:rPr>
                <a:t>PRODUCTS</a:t>
              </a:r>
              <a:endParaRPr/>
            </a:p>
          </p:txBody>
        </p:sp>
        <p:pic>
          <p:nvPicPr>
            <p:cNvPr id="685" name="Google Shape;685;p22" descr="Image result for point cloud icon"/>
            <p:cNvPicPr preferRelativeResize="0"/>
            <p:nvPr/>
          </p:nvPicPr>
          <p:blipFill rotWithShape="1">
            <a:blip r:embed="rId17">
              <a:alphaModFix/>
            </a:blip>
            <a:srcRect/>
            <a:stretch/>
          </p:blipFill>
          <p:spPr>
            <a:xfrm>
              <a:off x="1163346" y="5151491"/>
              <a:ext cx="317074" cy="317074"/>
            </a:xfrm>
            <a:prstGeom prst="rect">
              <a:avLst/>
            </a:prstGeom>
            <a:noFill/>
            <a:ln>
              <a:noFill/>
            </a:ln>
          </p:spPr>
        </p:pic>
        <p:pic>
          <p:nvPicPr>
            <p:cNvPr id="686" name="Google Shape;686;p22" descr="Image result for RAW DATA ICON"/>
            <p:cNvPicPr preferRelativeResize="0"/>
            <p:nvPr/>
          </p:nvPicPr>
          <p:blipFill rotWithShape="1">
            <a:blip r:embed="rId18">
              <a:alphaModFix/>
            </a:blip>
            <a:srcRect/>
            <a:stretch/>
          </p:blipFill>
          <p:spPr>
            <a:xfrm>
              <a:off x="1368172" y="5520592"/>
              <a:ext cx="374803" cy="374803"/>
            </a:xfrm>
            <a:prstGeom prst="rect">
              <a:avLst/>
            </a:prstGeom>
            <a:noFill/>
            <a:ln>
              <a:noFill/>
            </a:ln>
          </p:spPr>
        </p:pic>
      </p:grpSp>
      <p:grpSp>
        <p:nvGrpSpPr>
          <p:cNvPr id="687" name="Google Shape;687;p22"/>
          <p:cNvGrpSpPr/>
          <p:nvPr/>
        </p:nvGrpSpPr>
        <p:grpSpPr>
          <a:xfrm>
            <a:off x="2829270" y="3734871"/>
            <a:ext cx="1010802" cy="889760"/>
            <a:chOff x="3637400" y="4379731"/>
            <a:chExt cx="1347736" cy="1186346"/>
          </a:xfrm>
        </p:grpSpPr>
        <p:sp>
          <p:nvSpPr>
            <p:cNvPr id="688" name="Google Shape;688;p22"/>
            <p:cNvSpPr txBox="1"/>
            <p:nvPr/>
          </p:nvSpPr>
          <p:spPr>
            <a:xfrm>
              <a:off x="3995105" y="5335245"/>
              <a:ext cx="699337" cy="2308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AU" sz="525">
                  <a:solidFill>
                    <a:srgbClr val="4D4D4F"/>
                  </a:solidFill>
                  <a:latin typeface="Arial"/>
                  <a:ea typeface="Arial"/>
                  <a:cs typeface="Arial"/>
                  <a:sym typeface="Arial"/>
                </a:rPr>
                <a:t>DATA HUB</a:t>
              </a:r>
              <a:endParaRPr/>
            </a:p>
          </p:txBody>
        </p:sp>
        <p:grpSp>
          <p:nvGrpSpPr>
            <p:cNvPr id="689" name="Google Shape;689;p22"/>
            <p:cNvGrpSpPr/>
            <p:nvPr/>
          </p:nvGrpSpPr>
          <p:grpSpPr>
            <a:xfrm>
              <a:off x="3637400" y="4379731"/>
              <a:ext cx="1347736" cy="978858"/>
              <a:chOff x="3064930" y="5104502"/>
              <a:chExt cx="885333" cy="623918"/>
            </a:xfrm>
          </p:grpSpPr>
          <p:sp>
            <p:nvSpPr>
              <p:cNvPr id="590" name="Google Shape;590;p22"/>
              <p:cNvSpPr/>
              <p:nvPr/>
            </p:nvSpPr>
            <p:spPr>
              <a:xfrm>
                <a:off x="3064930" y="5104502"/>
                <a:ext cx="885333" cy="623918"/>
              </a:xfrm>
              <a:prstGeom prst="roundRect">
                <a:avLst>
                  <a:gd name="adj" fmla="val 16667"/>
                </a:avLst>
              </a:prstGeom>
              <a:solidFill>
                <a:srgbClr val="F2F2F2"/>
              </a:solidFill>
              <a:ln w="25400" cap="flat" cmpd="sng">
                <a:solidFill>
                  <a:srgbClr val="004C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pic>
            <p:nvPicPr>
              <p:cNvPr id="605" name="Google Shape;605;p22" descr="Image result for CLOUD distributed database icon BLACK"/>
              <p:cNvPicPr preferRelativeResize="0"/>
              <p:nvPr/>
            </p:nvPicPr>
            <p:blipFill rotWithShape="1">
              <a:blip r:embed="rId19">
                <a:alphaModFix/>
              </a:blip>
              <a:srcRect/>
              <a:stretch/>
            </p:blipFill>
            <p:spPr>
              <a:xfrm>
                <a:off x="3092619" y="5139247"/>
                <a:ext cx="839266" cy="541739"/>
              </a:xfrm>
              <a:prstGeom prst="rect">
                <a:avLst/>
              </a:prstGeom>
              <a:noFill/>
              <a:ln>
                <a:noFill/>
              </a:ln>
            </p:spPr>
          </p:pic>
          <p:pic>
            <p:nvPicPr>
              <p:cNvPr id="690" name="Google Shape;690;p22" descr="Image result for database icon"/>
              <p:cNvPicPr preferRelativeResize="0"/>
              <p:nvPr/>
            </p:nvPicPr>
            <p:blipFill rotWithShape="1">
              <a:blip r:embed="rId20">
                <a:alphaModFix/>
              </a:blip>
              <a:srcRect/>
              <a:stretch/>
            </p:blipFill>
            <p:spPr>
              <a:xfrm>
                <a:off x="3387925" y="5404773"/>
                <a:ext cx="250865" cy="250865"/>
              </a:xfrm>
              <a:prstGeom prst="rect">
                <a:avLst/>
              </a:prstGeom>
              <a:noFill/>
              <a:ln>
                <a:noFill/>
              </a:ln>
            </p:spPr>
          </p:pic>
          <p:pic>
            <p:nvPicPr>
              <p:cNvPr id="691" name="Google Shape;691;p22" descr="Image result for database icon"/>
              <p:cNvPicPr preferRelativeResize="0"/>
              <p:nvPr/>
            </p:nvPicPr>
            <p:blipFill rotWithShape="1">
              <a:blip r:embed="rId21">
                <a:alphaModFix/>
              </a:blip>
              <a:srcRect/>
              <a:stretch/>
            </p:blipFill>
            <p:spPr>
              <a:xfrm>
                <a:off x="3692867" y="5367546"/>
                <a:ext cx="157679" cy="157679"/>
              </a:xfrm>
              <a:prstGeom prst="rect">
                <a:avLst/>
              </a:prstGeom>
              <a:noFill/>
              <a:ln>
                <a:noFill/>
              </a:ln>
            </p:spPr>
          </p:pic>
          <p:pic>
            <p:nvPicPr>
              <p:cNvPr id="692" name="Google Shape;692;p22" descr="Image result for database icon"/>
              <p:cNvPicPr preferRelativeResize="0"/>
              <p:nvPr/>
            </p:nvPicPr>
            <p:blipFill rotWithShape="1">
              <a:blip r:embed="rId21">
                <a:alphaModFix/>
              </a:blip>
              <a:srcRect/>
              <a:stretch/>
            </p:blipFill>
            <p:spPr>
              <a:xfrm>
                <a:off x="3179018" y="5369209"/>
                <a:ext cx="157679" cy="157679"/>
              </a:xfrm>
              <a:prstGeom prst="rect">
                <a:avLst/>
              </a:prstGeom>
              <a:noFill/>
              <a:ln>
                <a:noFill/>
              </a:ln>
            </p:spPr>
          </p:pic>
          <p:pic>
            <p:nvPicPr>
              <p:cNvPr id="693" name="Google Shape;693;p22" descr="Image result for database icon"/>
              <p:cNvPicPr preferRelativeResize="0"/>
              <p:nvPr/>
            </p:nvPicPr>
            <p:blipFill rotWithShape="1">
              <a:blip r:embed="rId21">
                <a:alphaModFix/>
              </a:blip>
              <a:srcRect/>
              <a:stretch/>
            </p:blipFill>
            <p:spPr>
              <a:xfrm>
                <a:off x="3428755" y="5165445"/>
                <a:ext cx="157679" cy="157679"/>
              </a:xfrm>
              <a:prstGeom prst="rect">
                <a:avLst/>
              </a:prstGeom>
              <a:noFill/>
              <a:ln>
                <a:noFill/>
              </a:ln>
            </p:spPr>
          </p:pic>
          <p:cxnSp>
            <p:nvCxnSpPr>
              <p:cNvPr id="694" name="Google Shape;694;p22"/>
              <p:cNvCxnSpPr/>
              <p:nvPr/>
            </p:nvCxnSpPr>
            <p:spPr>
              <a:xfrm>
                <a:off x="3336697" y="5470725"/>
                <a:ext cx="40216" cy="11473"/>
              </a:xfrm>
              <a:prstGeom prst="straightConnector1">
                <a:avLst/>
              </a:prstGeom>
              <a:noFill/>
              <a:ln w="9525" cap="flat" cmpd="sng">
                <a:solidFill>
                  <a:srgbClr val="4A4A4D"/>
                </a:solidFill>
                <a:prstDash val="solid"/>
                <a:round/>
                <a:headEnd type="none" w="sm" len="sm"/>
                <a:tailEnd type="none" w="sm" len="sm"/>
              </a:ln>
            </p:spPr>
          </p:cxnSp>
          <p:cxnSp>
            <p:nvCxnSpPr>
              <p:cNvPr id="695" name="Google Shape;695;p22"/>
              <p:cNvCxnSpPr/>
              <p:nvPr/>
            </p:nvCxnSpPr>
            <p:spPr>
              <a:xfrm>
                <a:off x="3507594" y="5335107"/>
                <a:ext cx="0" cy="49356"/>
              </a:xfrm>
              <a:prstGeom prst="straightConnector1">
                <a:avLst/>
              </a:prstGeom>
              <a:noFill/>
              <a:ln w="9525" cap="flat" cmpd="sng">
                <a:solidFill>
                  <a:srgbClr val="4A4A4D"/>
                </a:solidFill>
                <a:prstDash val="solid"/>
                <a:round/>
                <a:headEnd type="none" w="sm" len="sm"/>
                <a:tailEnd type="none" w="sm" len="sm"/>
              </a:ln>
            </p:spPr>
          </p:cxnSp>
          <p:cxnSp>
            <p:nvCxnSpPr>
              <p:cNvPr id="696" name="Google Shape;696;p22"/>
              <p:cNvCxnSpPr/>
              <p:nvPr/>
            </p:nvCxnSpPr>
            <p:spPr>
              <a:xfrm flipH="1">
                <a:off x="3643584" y="5470725"/>
                <a:ext cx="40216" cy="11473"/>
              </a:xfrm>
              <a:prstGeom prst="straightConnector1">
                <a:avLst/>
              </a:prstGeom>
              <a:noFill/>
              <a:ln w="9525" cap="flat" cmpd="sng">
                <a:solidFill>
                  <a:srgbClr val="4A4A4D"/>
                </a:solidFill>
                <a:prstDash val="solid"/>
                <a:round/>
                <a:headEnd type="none" w="sm" len="sm"/>
                <a:tailEnd type="none" w="sm" len="sm"/>
              </a:ln>
            </p:spPr>
          </p:cxnSp>
        </p:grpSp>
      </p:grpSp>
      <p:grpSp>
        <p:nvGrpSpPr>
          <p:cNvPr id="697" name="Google Shape;697;p22"/>
          <p:cNvGrpSpPr/>
          <p:nvPr/>
        </p:nvGrpSpPr>
        <p:grpSpPr>
          <a:xfrm rot="-1564972">
            <a:off x="3749010" y="3438223"/>
            <a:ext cx="472995" cy="427207"/>
            <a:chOff x="1167445" y="3969016"/>
            <a:chExt cx="630659" cy="569609"/>
          </a:xfrm>
        </p:grpSpPr>
        <p:sp>
          <p:nvSpPr>
            <p:cNvPr id="698" name="Google Shape;698;p22"/>
            <p:cNvSpPr/>
            <p:nvPr/>
          </p:nvSpPr>
          <p:spPr>
            <a:xfrm rot="3935815">
              <a:off x="1330936" y="3915249"/>
              <a:ext cx="193767" cy="483926"/>
            </a:xfrm>
            <a:prstGeom prst="curvedRightArrow">
              <a:avLst>
                <a:gd name="adj1" fmla="val 50370"/>
                <a:gd name="adj2" fmla="val 67034"/>
                <a:gd name="adj3" fmla="val 67391"/>
              </a:avLst>
            </a:prstGeom>
            <a:solidFill>
              <a:srgbClr val="385D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sp>
          <p:nvSpPr>
            <p:cNvPr id="699" name="Google Shape;699;p22"/>
            <p:cNvSpPr/>
            <p:nvPr/>
          </p:nvSpPr>
          <p:spPr>
            <a:xfrm rot="-7007037">
              <a:off x="1443049" y="4103559"/>
              <a:ext cx="193767" cy="480588"/>
            </a:xfrm>
            <a:prstGeom prst="curvedRightArrow">
              <a:avLst>
                <a:gd name="adj1" fmla="val 50370"/>
                <a:gd name="adj2" fmla="val 67034"/>
                <a:gd name="adj3" fmla="val 67391"/>
              </a:avLst>
            </a:prstGeom>
            <a:solidFill>
              <a:srgbClr val="385D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grpSp>
      <p:grpSp>
        <p:nvGrpSpPr>
          <p:cNvPr id="700" name="Google Shape;700;p22"/>
          <p:cNvGrpSpPr/>
          <p:nvPr/>
        </p:nvGrpSpPr>
        <p:grpSpPr>
          <a:xfrm>
            <a:off x="4084698" y="3103807"/>
            <a:ext cx="559310" cy="764087"/>
            <a:chOff x="539718" y="4103728"/>
            <a:chExt cx="745746" cy="1018782"/>
          </a:xfrm>
        </p:grpSpPr>
        <p:grpSp>
          <p:nvGrpSpPr>
            <p:cNvPr id="701" name="Google Shape;701;p22"/>
            <p:cNvGrpSpPr/>
            <p:nvPr/>
          </p:nvGrpSpPr>
          <p:grpSpPr>
            <a:xfrm>
              <a:off x="539718" y="4103728"/>
              <a:ext cx="745746" cy="1018782"/>
              <a:chOff x="539718" y="4103728"/>
              <a:chExt cx="745746" cy="1018782"/>
            </a:xfrm>
          </p:grpSpPr>
          <p:sp>
            <p:nvSpPr>
              <p:cNvPr id="702" name="Google Shape;702;p22"/>
              <p:cNvSpPr/>
              <p:nvPr/>
            </p:nvSpPr>
            <p:spPr>
              <a:xfrm>
                <a:off x="631732" y="4103728"/>
                <a:ext cx="538380" cy="592078"/>
              </a:xfrm>
              <a:prstGeom prst="roundRect">
                <a:avLst>
                  <a:gd name="adj" fmla="val 16667"/>
                </a:avLst>
              </a:prstGeom>
              <a:solidFill>
                <a:srgbClr val="F2F2F2"/>
              </a:solidFill>
              <a:ln w="25400" cap="flat" cmpd="sng">
                <a:solidFill>
                  <a:srgbClr val="004C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sp>
            <p:nvSpPr>
              <p:cNvPr id="703" name="Google Shape;703;p22"/>
              <p:cNvSpPr/>
              <p:nvPr/>
            </p:nvSpPr>
            <p:spPr>
              <a:xfrm>
                <a:off x="539718" y="4676234"/>
                <a:ext cx="745746" cy="44627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AU" sz="525">
                    <a:solidFill>
                      <a:srgbClr val="4D4D4F"/>
                    </a:solidFill>
                    <a:latin typeface="Arial"/>
                    <a:ea typeface="Arial"/>
                    <a:cs typeface="Arial"/>
                    <a:sym typeface="Arial"/>
                  </a:rPr>
                  <a:t>ANALYTICS </a:t>
                </a:r>
                <a:endParaRPr/>
              </a:p>
              <a:p>
                <a:pPr marL="0" marR="0" lvl="0" indent="0" algn="ctr" rtl="0">
                  <a:spcBef>
                    <a:spcPts val="0"/>
                  </a:spcBef>
                  <a:spcAft>
                    <a:spcPts val="0"/>
                  </a:spcAft>
                  <a:buNone/>
                </a:pPr>
                <a:r>
                  <a:rPr lang="en-AU" sz="525">
                    <a:solidFill>
                      <a:srgbClr val="4D4D4F"/>
                    </a:solidFill>
                    <a:latin typeface="Arial"/>
                    <a:ea typeface="Arial"/>
                    <a:cs typeface="Arial"/>
                    <a:sym typeface="Arial"/>
                  </a:rPr>
                  <a:t>for on-the-fly delivery</a:t>
                </a:r>
                <a:endParaRPr/>
              </a:p>
            </p:txBody>
          </p:sp>
        </p:grpSp>
        <p:pic>
          <p:nvPicPr>
            <p:cNvPr id="704" name="Google Shape;704;p22" descr="Image result for COG WHEEL ICON"/>
            <p:cNvPicPr preferRelativeResize="0"/>
            <p:nvPr/>
          </p:nvPicPr>
          <p:blipFill rotWithShape="1">
            <a:blip r:embed="rId22">
              <a:alphaModFix/>
            </a:blip>
            <a:srcRect/>
            <a:stretch/>
          </p:blipFill>
          <p:spPr>
            <a:xfrm>
              <a:off x="637232" y="4131654"/>
              <a:ext cx="504033" cy="504033"/>
            </a:xfrm>
            <a:prstGeom prst="rect">
              <a:avLst/>
            </a:prstGeom>
            <a:noFill/>
            <a:ln>
              <a:noFill/>
            </a:ln>
          </p:spPr>
        </p:pic>
      </p:grpSp>
      <p:sp>
        <p:nvSpPr>
          <p:cNvPr id="705" name="Google Shape;705;p22"/>
          <p:cNvSpPr/>
          <p:nvPr/>
        </p:nvSpPr>
        <p:spPr>
          <a:xfrm rot="10800000">
            <a:off x="5541165" y="3989499"/>
            <a:ext cx="202774" cy="209957"/>
          </a:xfrm>
          <a:prstGeom prst="rightArrow">
            <a:avLst>
              <a:gd name="adj1" fmla="val 50000"/>
              <a:gd name="adj2" fmla="val 50000"/>
            </a:avLst>
          </a:prstGeom>
          <a:solidFill>
            <a:srgbClr val="385D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pic>
        <p:nvPicPr>
          <p:cNvPr id="706" name="Google Shape;706;p22"/>
          <p:cNvPicPr preferRelativeResize="0"/>
          <p:nvPr/>
        </p:nvPicPr>
        <p:blipFill rotWithShape="1">
          <a:blip r:embed="rId23">
            <a:alphaModFix/>
          </a:blip>
          <a:srcRect/>
          <a:stretch/>
        </p:blipFill>
        <p:spPr>
          <a:xfrm>
            <a:off x="3307769" y="803921"/>
            <a:ext cx="638217" cy="292516"/>
          </a:xfrm>
          <a:prstGeom prst="rect">
            <a:avLst/>
          </a:prstGeom>
          <a:noFill/>
          <a:ln>
            <a:noFill/>
          </a:ln>
        </p:spPr>
      </p:pic>
      <p:sp>
        <p:nvSpPr>
          <p:cNvPr id="707" name="Google Shape;707;p22"/>
          <p:cNvSpPr/>
          <p:nvPr/>
        </p:nvSpPr>
        <p:spPr>
          <a:xfrm rot="-5400000">
            <a:off x="2608654" y="2005344"/>
            <a:ext cx="202774" cy="209957"/>
          </a:xfrm>
          <a:prstGeom prst="rightArrow">
            <a:avLst>
              <a:gd name="adj1" fmla="val 50000"/>
              <a:gd name="adj2" fmla="val 50000"/>
            </a:avLst>
          </a:prstGeom>
          <a:solidFill>
            <a:srgbClr val="385D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grpSp>
        <p:nvGrpSpPr>
          <p:cNvPr id="708" name="Google Shape;708;p22"/>
          <p:cNvGrpSpPr/>
          <p:nvPr/>
        </p:nvGrpSpPr>
        <p:grpSpPr>
          <a:xfrm>
            <a:off x="2028029" y="2067869"/>
            <a:ext cx="1396154" cy="1336632"/>
            <a:chOff x="1270302" y="2879687"/>
            <a:chExt cx="1861537" cy="1782175"/>
          </a:xfrm>
        </p:grpSpPr>
        <p:grpSp>
          <p:nvGrpSpPr>
            <p:cNvPr id="709" name="Google Shape;709;p22"/>
            <p:cNvGrpSpPr/>
            <p:nvPr/>
          </p:nvGrpSpPr>
          <p:grpSpPr>
            <a:xfrm>
              <a:off x="1270302" y="3284984"/>
              <a:ext cx="1861537" cy="1376878"/>
              <a:chOff x="4132701" y="3773624"/>
              <a:chExt cx="1861537" cy="1376878"/>
            </a:xfrm>
          </p:grpSpPr>
          <p:sp>
            <p:nvSpPr>
              <p:cNvPr id="567" name="Google Shape;567;p22"/>
              <p:cNvSpPr/>
              <p:nvPr/>
            </p:nvSpPr>
            <p:spPr>
              <a:xfrm>
                <a:off x="4132701" y="3773624"/>
                <a:ext cx="1861537" cy="1157082"/>
              </a:xfrm>
              <a:prstGeom prst="roundRect">
                <a:avLst>
                  <a:gd name="adj" fmla="val 16667"/>
                </a:avLst>
              </a:prstGeom>
              <a:solidFill>
                <a:srgbClr val="F2F2F2"/>
              </a:solidFill>
              <a:ln w="25400" cap="flat" cmpd="sng">
                <a:solidFill>
                  <a:srgbClr val="004C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grpSp>
            <p:nvGrpSpPr>
              <p:cNvPr id="710" name="Google Shape;710;p22"/>
              <p:cNvGrpSpPr/>
              <p:nvPr/>
            </p:nvGrpSpPr>
            <p:grpSpPr>
              <a:xfrm>
                <a:off x="4287239" y="3822248"/>
                <a:ext cx="1533997" cy="1328254"/>
                <a:chOff x="5219889" y="881934"/>
                <a:chExt cx="1533997" cy="1328254"/>
              </a:xfrm>
            </p:grpSpPr>
            <p:pic>
              <p:nvPicPr>
                <p:cNvPr id="711" name="Google Shape;711;p22" descr="Image result for web portal icon"/>
                <p:cNvPicPr preferRelativeResize="0"/>
                <p:nvPr/>
              </p:nvPicPr>
              <p:blipFill rotWithShape="1">
                <a:blip r:embed="rId24">
                  <a:alphaModFix/>
                </a:blip>
                <a:srcRect/>
                <a:stretch/>
              </p:blipFill>
              <p:spPr>
                <a:xfrm>
                  <a:off x="5233193" y="881934"/>
                  <a:ext cx="1520693" cy="1064486"/>
                </a:xfrm>
                <a:prstGeom prst="rect">
                  <a:avLst/>
                </a:prstGeom>
                <a:noFill/>
                <a:ln>
                  <a:noFill/>
                </a:ln>
              </p:spPr>
            </p:pic>
            <p:pic>
              <p:nvPicPr>
                <p:cNvPr id="712" name="Google Shape;712;p22"/>
                <p:cNvPicPr preferRelativeResize="0"/>
                <p:nvPr/>
              </p:nvPicPr>
              <p:blipFill rotWithShape="1">
                <a:blip r:embed="rId25">
                  <a:alphaModFix/>
                </a:blip>
                <a:srcRect/>
                <a:stretch/>
              </p:blipFill>
              <p:spPr>
                <a:xfrm>
                  <a:off x="5608326" y="994681"/>
                  <a:ext cx="770426" cy="615455"/>
                </a:xfrm>
                <a:prstGeom prst="rect">
                  <a:avLst/>
                </a:prstGeom>
                <a:noFill/>
                <a:ln>
                  <a:noFill/>
                </a:ln>
              </p:spPr>
            </p:pic>
            <p:sp>
              <p:nvSpPr>
                <p:cNvPr id="713" name="Google Shape;713;p22"/>
                <p:cNvSpPr/>
                <p:nvPr/>
              </p:nvSpPr>
              <p:spPr>
                <a:xfrm>
                  <a:off x="5219889" y="1963967"/>
                  <a:ext cx="1483740"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AU" sz="600">
                      <a:solidFill>
                        <a:srgbClr val="4D4D4F"/>
                      </a:solidFill>
                      <a:latin typeface="Arial"/>
                      <a:ea typeface="Arial"/>
                      <a:cs typeface="Arial"/>
                      <a:sym typeface="Arial"/>
                    </a:rPr>
                    <a:t>DISCOVERY &amp; DELIVERY</a:t>
                  </a:r>
                  <a:endParaRPr/>
                </a:p>
              </p:txBody>
            </p:sp>
          </p:grpSp>
        </p:grpSp>
        <p:sp>
          <p:nvSpPr>
            <p:cNvPr id="714" name="Google Shape;714;p22"/>
            <p:cNvSpPr/>
            <p:nvPr/>
          </p:nvSpPr>
          <p:spPr>
            <a:xfrm>
              <a:off x="2192315" y="2879687"/>
              <a:ext cx="772006" cy="2462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AU" sz="600">
                  <a:solidFill>
                    <a:srgbClr val="4D4D4F"/>
                  </a:solidFill>
                  <a:latin typeface="Arial"/>
                  <a:ea typeface="Arial"/>
                  <a:cs typeface="Arial"/>
                  <a:sym typeface="Arial"/>
                </a:rPr>
                <a:t>PLANNING</a:t>
              </a:r>
              <a:endParaRPr/>
            </a:p>
          </p:txBody>
        </p:sp>
      </p:grpSp>
      <p:sp>
        <p:nvSpPr>
          <p:cNvPr id="715" name="Google Shape;715;p22"/>
          <p:cNvSpPr/>
          <p:nvPr/>
        </p:nvSpPr>
        <p:spPr>
          <a:xfrm>
            <a:off x="1757999" y="2707658"/>
            <a:ext cx="202774" cy="209957"/>
          </a:xfrm>
          <a:prstGeom prst="rightArrow">
            <a:avLst>
              <a:gd name="adj1" fmla="val 50000"/>
              <a:gd name="adj2" fmla="val 50000"/>
            </a:avLst>
          </a:prstGeom>
          <a:solidFill>
            <a:srgbClr val="385D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pic>
        <p:nvPicPr>
          <p:cNvPr id="716" name="Google Shape;716;p22"/>
          <p:cNvPicPr preferRelativeResize="0"/>
          <p:nvPr/>
        </p:nvPicPr>
        <p:blipFill rotWithShape="1">
          <a:blip r:embed="rId26">
            <a:alphaModFix/>
          </a:blip>
          <a:srcRect/>
          <a:stretch/>
        </p:blipFill>
        <p:spPr>
          <a:xfrm>
            <a:off x="666922" y="3294904"/>
            <a:ext cx="429198" cy="431915"/>
          </a:xfrm>
          <a:prstGeom prst="rect">
            <a:avLst/>
          </a:prstGeom>
          <a:noFill/>
          <a:ln>
            <a:noFill/>
          </a:ln>
        </p:spPr>
      </p:pic>
      <p:pic>
        <p:nvPicPr>
          <p:cNvPr id="717" name="Google Shape;717;p22"/>
          <p:cNvPicPr preferRelativeResize="0"/>
          <p:nvPr/>
        </p:nvPicPr>
        <p:blipFill rotWithShape="1">
          <a:blip r:embed="rId27">
            <a:alphaModFix/>
          </a:blip>
          <a:srcRect/>
          <a:stretch/>
        </p:blipFill>
        <p:spPr>
          <a:xfrm>
            <a:off x="623873" y="3750269"/>
            <a:ext cx="531806" cy="300586"/>
          </a:xfrm>
          <a:prstGeom prst="rect">
            <a:avLst/>
          </a:prstGeom>
          <a:noFill/>
          <a:ln>
            <a:noFill/>
          </a:ln>
        </p:spPr>
      </p:pic>
      <p:sp>
        <p:nvSpPr>
          <p:cNvPr id="718" name="Google Shape;718;p22"/>
          <p:cNvSpPr/>
          <p:nvPr/>
        </p:nvSpPr>
        <p:spPr>
          <a:xfrm>
            <a:off x="6685796" y="3990997"/>
            <a:ext cx="202773" cy="209956"/>
          </a:xfrm>
          <a:prstGeom prst="rightArrow">
            <a:avLst>
              <a:gd name="adj1" fmla="val 50000"/>
              <a:gd name="adj2"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grpSp>
        <p:nvGrpSpPr>
          <p:cNvPr id="719" name="Google Shape;719;p22"/>
          <p:cNvGrpSpPr/>
          <p:nvPr/>
        </p:nvGrpSpPr>
        <p:grpSpPr>
          <a:xfrm>
            <a:off x="7129104" y="2555846"/>
            <a:ext cx="476412" cy="639957"/>
            <a:chOff x="4606906" y="2966524"/>
            <a:chExt cx="1099679" cy="1477182"/>
          </a:xfrm>
        </p:grpSpPr>
        <p:sp>
          <p:nvSpPr>
            <p:cNvPr id="592" name="Google Shape;592;p22"/>
            <p:cNvSpPr/>
            <p:nvPr/>
          </p:nvSpPr>
          <p:spPr>
            <a:xfrm>
              <a:off x="4692845" y="2966524"/>
              <a:ext cx="953719" cy="1080120"/>
            </a:xfrm>
            <a:prstGeom prst="roundRect">
              <a:avLst>
                <a:gd name="adj" fmla="val 16667"/>
              </a:avLst>
            </a:prstGeom>
            <a:solidFill>
              <a:srgbClr val="F2F2F2"/>
            </a:solidFill>
            <a:ln w="25400" cap="flat" cmpd="sng">
              <a:solidFill>
                <a:srgbClr val="004C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sp>
          <p:nvSpPr>
            <p:cNvPr id="595" name="Google Shape;595;p22"/>
            <p:cNvSpPr txBox="1"/>
            <p:nvPr/>
          </p:nvSpPr>
          <p:spPr>
            <a:xfrm>
              <a:off x="4606906" y="4044092"/>
              <a:ext cx="1099679" cy="39961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AU" sz="525">
                  <a:solidFill>
                    <a:srgbClr val="4D4D4F"/>
                  </a:solidFill>
                  <a:latin typeface="Arial"/>
                  <a:ea typeface="Arial"/>
                  <a:cs typeface="Arial"/>
                  <a:sym typeface="Arial"/>
                </a:rPr>
                <a:t>Validation</a:t>
              </a:r>
              <a:endParaRPr/>
            </a:p>
          </p:txBody>
        </p:sp>
      </p:grpSp>
      <p:grpSp>
        <p:nvGrpSpPr>
          <p:cNvPr id="720" name="Google Shape;720;p22"/>
          <p:cNvGrpSpPr/>
          <p:nvPr/>
        </p:nvGrpSpPr>
        <p:grpSpPr>
          <a:xfrm>
            <a:off x="7032230" y="3852849"/>
            <a:ext cx="689612" cy="643254"/>
            <a:chOff x="7496633" y="5167038"/>
            <a:chExt cx="919482" cy="857672"/>
          </a:xfrm>
        </p:grpSpPr>
        <p:sp>
          <p:nvSpPr>
            <p:cNvPr id="573" name="Google Shape;573;p22"/>
            <p:cNvSpPr/>
            <p:nvPr/>
          </p:nvSpPr>
          <p:spPr>
            <a:xfrm>
              <a:off x="7665214" y="5167038"/>
              <a:ext cx="582323" cy="623918"/>
            </a:xfrm>
            <a:prstGeom prst="roundRect">
              <a:avLst>
                <a:gd name="adj" fmla="val 16667"/>
              </a:avLst>
            </a:prstGeom>
            <a:solidFill>
              <a:srgbClr val="F2F2F2"/>
            </a:solidFill>
            <a:ln w="25400" cap="flat" cmpd="sng">
              <a:solidFill>
                <a:srgbClr val="004C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pic>
          <p:nvPicPr>
            <p:cNvPr id="721" name="Google Shape;721;p22" descr="Image result for database icon"/>
            <p:cNvPicPr preferRelativeResize="0"/>
            <p:nvPr/>
          </p:nvPicPr>
          <p:blipFill rotWithShape="1">
            <a:blip r:embed="rId20">
              <a:alphaModFix/>
            </a:blip>
            <a:srcRect/>
            <a:stretch/>
          </p:blipFill>
          <p:spPr>
            <a:xfrm>
              <a:off x="7793209" y="5323071"/>
              <a:ext cx="343808" cy="343808"/>
            </a:xfrm>
            <a:prstGeom prst="rect">
              <a:avLst/>
            </a:prstGeom>
            <a:noFill/>
            <a:ln>
              <a:noFill/>
            </a:ln>
          </p:spPr>
        </p:pic>
        <p:sp>
          <p:nvSpPr>
            <p:cNvPr id="722" name="Google Shape;722;p22"/>
            <p:cNvSpPr txBox="1"/>
            <p:nvPr/>
          </p:nvSpPr>
          <p:spPr>
            <a:xfrm>
              <a:off x="7496633" y="5793878"/>
              <a:ext cx="919482" cy="2308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AU" sz="525">
                  <a:solidFill>
                    <a:srgbClr val="4D4D4F"/>
                  </a:solidFill>
                  <a:latin typeface="Arial"/>
                  <a:ea typeface="Arial"/>
                  <a:cs typeface="Arial"/>
                  <a:sym typeface="Arial"/>
                </a:rPr>
                <a:t>AHO DATA HUB</a:t>
              </a:r>
              <a:endParaRPr/>
            </a:p>
          </p:txBody>
        </p:sp>
      </p:grpSp>
      <p:sp>
        <p:nvSpPr>
          <p:cNvPr id="723" name="Google Shape;723;p22"/>
          <p:cNvSpPr/>
          <p:nvPr/>
        </p:nvSpPr>
        <p:spPr>
          <a:xfrm rot="10800000">
            <a:off x="6681846" y="2688153"/>
            <a:ext cx="202774" cy="209957"/>
          </a:xfrm>
          <a:prstGeom prst="rightArrow">
            <a:avLst>
              <a:gd name="adj1" fmla="val 50000"/>
              <a:gd name="adj2"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grpSp>
        <p:nvGrpSpPr>
          <p:cNvPr id="724" name="Google Shape;724;p22"/>
          <p:cNvGrpSpPr/>
          <p:nvPr/>
        </p:nvGrpSpPr>
        <p:grpSpPr>
          <a:xfrm>
            <a:off x="7167077" y="3376743"/>
            <a:ext cx="419914" cy="227892"/>
            <a:chOff x="7084119" y="2785716"/>
            <a:chExt cx="559884" cy="303856"/>
          </a:xfrm>
        </p:grpSpPr>
        <p:sp>
          <p:nvSpPr>
            <p:cNvPr id="725" name="Google Shape;725;p22"/>
            <p:cNvSpPr/>
            <p:nvPr/>
          </p:nvSpPr>
          <p:spPr>
            <a:xfrm rot="5400000">
              <a:off x="7368850" y="2814419"/>
              <a:ext cx="270365" cy="279942"/>
            </a:xfrm>
            <a:prstGeom prst="rightArrow">
              <a:avLst>
                <a:gd name="adj1" fmla="val 50000"/>
                <a:gd name="adj2"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sp>
          <p:nvSpPr>
            <p:cNvPr id="726" name="Google Shape;726;p22"/>
            <p:cNvSpPr/>
            <p:nvPr/>
          </p:nvSpPr>
          <p:spPr>
            <a:xfrm rot="-5400000">
              <a:off x="7088907" y="2780928"/>
              <a:ext cx="270365" cy="279942"/>
            </a:xfrm>
            <a:prstGeom prst="rightArrow">
              <a:avLst>
                <a:gd name="adj1" fmla="val 50000"/>
                <a:gd name="adj2"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grpSp>
      <p:pic>
        <p:nvPicPr>
          <p:cNvPr id="727" name="Google Shape;727;p22" descr="C:\Users\u46211\Pictures\img_252145.png"/>
          <p:cNvPicPr preferRelativeResize="0"/>
          <p:nvPr/>
        </p:nvPicPr>
        <p:blipFill rotWithShape="1">
          <a:blip r:embed="rId28">
            <a:alphaModFix/>
          </a:blip>
          <a:srcRect/>
          <a:stretch/>
        </p:blipFill>
        <p:spPr>
          <a:xfrm>
            <a:off x="7233794" y="2631795"/>
            <a:ext cx="286478" cy="319031"/>
          </a:xfrm>
          <a:prstGeom prst="rect">
            <a:avLst/>
          </a:prstGeom>
          <a:noFill/>
          <a:ln>
            <a:noFill/>
          </a:ln>
        </p:spPr>
      </p:pic>
      <p:pic>
        <p:nvPicPr>
          <p:cNvPr id="728" name="Google Shape;728;p22"/>
          <p:cNvPicPr preferRelativeResize="0"/>
          <p:nvPr/>
        </p:nvPicPr>
        <p:blipFill rotWithShape="1">
          <a:blip r:embed="rId23">
            <a:alphaModFix/>
          </a:blip>
          <a:srcRect/>
          <a:stretch/>
        </p:blipFill>
        <p:spPr>
          <a:xfrm>
            <a:off x="6456267" y="3348613"/>
            <a:ext cx="638217" cy="292516"/>
          </a:xfrm>
          <a:prstGeom prst="rect">
            <a:avLst/>
          </a:prstGeom>
          <a:noFill/>
          <a:ln>
            <a:noFill/>
          </a:ln>
        </p:spPr>
      </p:pic>
      <p:sp>
        <p:nvSpPr>
          <p:cNvPr id="729" name="Google Shape;729;p22"/>
          <p:cNvSpPr/>
          <p:nvPr/>
        </p:nvSpPr>
        <p:spPr>
          <a:xfrm>
            <a:off x="6456521" y="2495314"/>
            <a:ext cx="683458" cy="25391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AU" sz="525">
                <a:solidFill>
                  <a:srgbClr val="4D4D4F"/>
                </a:solidFill>
                <a:latin typeface="Arial"/>
                <a:ea typeface="Arial"/>
                <a:cs typeface="Arial"/>
                <a:sym typeface="Arial"/>
              </a:rPr>
              <a:t>Full data</a:t>
            </a:r>
            <a:endParaRPr/>
          </a:p>
          <a:p>
            <a:pPr marL="0" marR="0" lvl="0" indent="0" algn="ctr" rtl="0">
              <a:spcBef>
                <a:spcPts val="0"/>
              </a:spcBef>
              <a:spcAft>
                <a:spcPts val="0"/>
              </a:spcAft>
              <a:buNone/>
            </a:pPr>
            <a:r>
              <a:rPr lang="en-AU" sz="525">
                <a:solidFill>
                  <a:srgbClr val="4D4D4F"/>
                </a:solidFill>
                <a:latin typeface="Arial"/>
                <a:ea typeface="Arial"/>
                <a:cs typeface="Arial"/>
                <a:sym typeface="Arial"/>
              </a:rPr>
              <a:t>delivery</a:t>
            </a:r>
            <a:endParaRPr/>
          </a:p>
        </p:txBody>
      </p:sp>
      <p:sp>
        <p:nvSpPr>
          <p:cNvPr id="730" name="Google Shape;730;p22"/>
          <p:cNvSpPr/>
          <p:nvPr/>
        </p:nvSpPr>
        <p:spPr>
          <a:xfrm>
            <a:off x="2505234" y="3993822"/>
            <a:ext cx="202774" cy="209957"/>
          </a:xfrm>
          <a:prstGeom prst="rightArrow">
            <a:avLst>
              <a:gd name="adj1" fmla="val 50000"/>
              <a:gd name="adj2" fmla="val 50000"/>
            </a:avLst>
          </a:prstGeom>
          <a:solidFill>
            <a:srgbClr val="385D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sp>
        <p:nvSpPr>
          <p:cNvPr id="731" name="Google Shape;731;p22"/>
          <p:cNvSpPr/>
          <p:nvPr/>
        </p:nvSpPr>
        <p:spPr>
          <a:xfrm rot="2029552">
            <a:off x="3663570" y="4546009"/>
            <a:ext cx="202774" cy="209957"/>
          </a:xfrm>
          <a:prstGeom prst="rightArrow">
            <a:avLst>
              <a:gd name="adj1" fmla="val 50000"/>
              <a:gd name="adj2" fmla="val 50000"/>
            </a:avLst>
          </a:prstGeom>
          <a:solidFill>
            <a:srgbClr val="385D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sp>
        <p:nvSpPr>
          <p:cNvPr id="732" name="Google Shape;732;p22"/>
          <p:cNvSpPr/>
          <p:nvPr/>
        </p:nvSpPr>
        <p:spPr>
          <a:xfrm rot="-5869281">
            <a:off x="3190558" y="3387789"/>
            <a:ext cx="202774" cy="209957"/>
          </a:xfrm>
          <a:prstGeom prst="rightArrow">
            <a:avLst>
              <a:gd name="adj1" fmla="val 50000"/>
              <a:gd name="adj2" fmla="val 50000"/>
            </a:avLst>
          </a:prstGeom>
          <a:solidFill>
            <a:srgbClr val="385D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sp>
        <p:nvSpPr>
          <p:cNvPr id="733" name="Google Shape;733;p22"/>
          <p:cNvSpPr/>
          <p:nvPr/>
        </p:nvSpPr>
        <p:spPr>
          <a:xfrm>
            <a:off x="4772763" y="1131590"/>
            <a:ext cx="484544" cy="25391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AU" sz="525">
                <a:solidFill>
                  <a:srgbClr val="4D4D4F"/>
                </a:solidFill>
                <a:latin typeface="Arial"/>
                <a:ea typeface="Arial"/>
                <a:cs typeface="Arial"/>
                <a:sym typeface="Arial"/>
              </a:rPr>
              <a:t>Survey assigned</a:t>
            </a:r>
            <a:endParaRPr/>
          </a:p>
        </p:txBody>
      </p:sp>
      <p:sp>
        <p:nvSpPr>
          <p:cNvPr id="734" name="Google Shape;734;p22"/>
          <p:cNvSpPr/>
          <p:nvPr/>
        </p:nvSpPr>
        <p:spPr>
          <a:xfrm rot="10800000">
            <a:off x="3988069" y="2695885"/>
            <a:ext cx="202774" cy="209957"/>
          </a:xfrm>
          <a:prstGeom prst="rightArrow">
            <a:avLst>
              <a:gd name="adj1" fmla="val 50000"/>
              <a:gd name="adj2" fmla="val 50000"/>
            </a:avLst>
          </a:prstGeom>
          <a:solidFill>
            <a:srgbClr val="385D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sp>
        <p:nvSpPr>
          <p:cNvPr id="735" name="Google Shape;735;p22"/>
          <p:cNvSpPr/>
          <p:nvPr/>
        </p:nvSpPr>
        <p:spPr>
          <a:xfrm rot="5400000">
            <a:off x="7275646" y="4503194"/>
            <a:ext cx="202774" cy="209957"/>
          </a:xfrm>
          <a:prstGeom prst="rightArrow">
            <a:avLst>
              <a:gd name="adj1" fmla="val 50000"/>
              <a:gd name="adj2"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sp>
        <p:nvSpPr>
          <p:cNvPr id="574" name="Google Shape;574;p22"/>
          <p:cNvSpPr txBox="1"/>
          <p:nvPr/>
        </p:nvSpPr>
        <p:spPr>
          <a:xfrm>
            <a:off x="6879937" y="4756623"/>
            <a:ext cx="984565" cy="17312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AU" sz="525">
                <a:solidFill>
                  <a:srgbClr val="4D4D4F"/>
                </a:solidFill>
                <a:latin typeface="Arial"/>
                <a:ea typeface="Arial"/>
                <a:cs typeface="Arial"/>
                <a:sym typeface="Arial"/>
              </a:rPr>
              <a:t>PRODUCTS &amp; SERVICES</a:t>
            </a:r>
            <a:endParaRPr/>
          </a:p>
        </p:txBody>
      </p:sp>
      <p:sp>
        <p:nvSpPr>
          <p:cNvPr id="736" name="Google Shape;736;p22"/>
          <p:cNvSpPr txBox="1"/>
          <p:nvPr/>
        </p:nvSpPr>
        <p:spPr>
          <a:xfrm>
            <a:off x="152440" y="164860"/>
            <a:ext cx="2013129"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AU" sz="2000" b="1" dirty="0" err="1">
                <a:solidFill>
                  <a:srgbClr val="006BA6"/>
                </a:solidFill>
                <a:latin typeface="+mj-lt"/>
                <a:ea typeface="+mj-ea"/>
                <a:cs typeface="+mj-cs"/>
              </a:rPr>
              <a:t>AusSeabed</a:t>
            </a:r>
            <a:r>
              <a:rPr lang="en-AU" sz="2000" b="1" dirty="0">
                <a:solidFill>
                  <a:srgbClr val="006BA6"/>
                </a:solidFill>
                <a:latin typeface="+mj-lt"/>
                <a:ea typeface="+mj-ea"/>
                <a:cs typeface="+mj-cs"/>
              </a:rPr>
              <a:t> </a:t>
            </a:r>
            <a:endParaRPr sz="2000" b="1" dirty="0">
              <a:solidFill>
                <a:srgbClr val="006BA6"/>
              </a:solidFill>
              <a:latin typeface="+mj-lt"/>
              <a:ea typeface="+mj-ea"/>
              <a:cs typeface="+mj-cs"/>
            </a:endParaRPr>
          </a:p>
          <a:p>
            <a:pPr marL="0" marR="0" lvl="0" indent="0" algn="ctr" rtl="0">
              <a:spcBef>
                <a:spcPts val="0"/>
              </a:spcBef>
              <a:spcAft>
                <a:spcPts val="0"/>
              </a:spcAft>
              <a:buNone/>
            </a:pPr>
            <a:r>
              <a:rPr lang="en-AU" sz="2000" b="1" dirty="0">
                <a:solidFill>
                  <a:srgbClr val="006BA6"/>
                </a:solidFill>
                <a:latin typeface="+mj-lt"/>
                <a:ea typeface="+mj-ea"/>
                <a:cs typeface="+mj-cs"/>
              </a:rPr>
              <a:t>Data Pipeline</a:t>
            </a:r>
            <a:endParaRPr sz="2000" b="1" dirty="0">
              <a:solidFill>
                <a:srgbClr val="006BA6"/>
              </a:solidFill>
              <a:latin typeface="+mj-lt"/>
              <a:ea typeface="+mj-ea"/>
              <a:cs typeface="+mj-cs"/>
            </a:endParaRPr>
          </a:p>
        </p:txBody>
      </p:sp>
      <p:grpSp>
        <p:nvGrpSpPr>
          <p:cNvPr id="737" name="Google Shape;737;p22"/>
          <p:cNvGrpSpPr/>
          <p:nvPr/>
        </p:nvGrpSpPr>
        <p:grpSpPr>
          <a:xfrm>
            <a:off x="5389598" y="9014"/>
            <a:ext cx="1032307" cy="995650"/>
            <a:chOff x="6251324" y="61126"/>
            <a:chExt cx="1056980" cy="941390"/>
          </a:xfrm>
        </p:grpSpPr>
        <p:sp>
          <p:nvSpPr>
            <p:cNvPr id="738" name="Google Shape;738;p22"/>
            <p:cNvSpPr/>
            <p:nvPr/>
          </p:nvSpPr>
          <p:spPr>
            <a:xfrm>
              <a:off x="6331592" y="61126"/>
              <a:ext cx="902201" cy="773094"/>
            </a:xfrm>
            <a:prstGeom prst="roundRect">
              <a:avLst>
                <a:gd name="adj" fmla="val 16667"/>
              </a:avLst>
            </a:prstGeom>
            <a:solidFill>
              <a:srgbClr val="F2F2F2"/>
            </a:solidFill>
            <a:ln w="25400" cap="flat" cmpd="sng">
              <a:solidFill>
                <a:srgbClr val="004C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grpSp>
          <p:nvGrpSpPr>
            <p:cNvPr id="739" name="Google Shape;739;p22"/>
            <p:cNvGrpSpPr/>
            <p:nvPr/>
          </p:nvGrpSpPr>
          <p:grpSpPr>
            <a:xfrm>
              <a:off x="6345091" y="78275"/>
              <a:ext cx="836143" cy="831862"/>
              <a:chOff x="193616" y="-302"/>
              <a:chExt cx="836143" cy="831862"/>
            </a:xfrm>
          </p:grpSpPr>
          <p:sp>
            <p:nvSpPr>
              <p:cNvPr id="740" name="Google Shape;740;p22"/>
              <p:cNvSpPr/>
              <p:nvPr/>
            </p:nvSpPr>
            <p:spPr>
              <a:xfrm>
                <a:off x="716165" y="61352"/>
                <a:ext cx="313594" cy="31359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2"/>
              <p:cNvSpPr txBox="1"/>
              <p:nvPr/>
            </p:nvSpPr>
            <p:spPr>
              <a:xfrm>
                <a:off x="716165" y="61352"/>
                <a:ext cx="313594" cy="313594"/>
              </a:xfrm>
              <a:prstGeom prst="rect">
                <a:avLst/>
              </a:prstGeom>
              <a:noFill/>
              <a:ln>
                <a:noFill/>
              </a:ln>
            </p:spPr>
            <p:txBody>
              <a:bodyPr spcFirstLastPara="1" wrap="square" lIns="5075" tIns="5075" rIns="5075" bIns="5075" anchor="ctr" anchorCtr="0">
                <a:noAutofit/>
              </a:bodyPr>
              <a:lstStyle/>
              <a:p>
                <a:pPr marL="0" marR="0" lvl="0" indent="0" algn="ctr" rtl="0">
                  <a:lnSpc>
                    <a:spcPct val="90000"/>
                  </a:lnSpc>
                  <a:spcBef>
                    <a:spcPts val="0"/>
                  </a:spcBef>
                  <a:spcAft>
                    <a:spcPts val="0"/>
                  </a:spcAft>
                  <a:buClr>
                    <a:schemeClr val="dk1"/>
                  </a:buClr>
                  <a:buSzPts val="400"/>
                  <a:buFont typeface="Arial"/>
                  <a:buNone/>
                </a:pPr>
                <a:r>
                  <a:rPr lang="en-AU" sz="400">
                    <a:solidFill>
                      <a:schemeClr val="dk1"/>
                    </a:solidFill>
                    <a:latin typeface="Arial"/>
                    <a:ea typeface="Arial"/>
                    <a:cs typeface="Arial"/>
                    <a:sym typeface="Arial"/>
                  </a:rPr>
                  <a:t>AAD</a:t>
                </a:r>
                <a:endParaRPr/>
              </a:p>
              <a:p>
                <a:pPr marL="0" marR="0" lvl="0" indent="0" algn="ctr" rtl="0">
                  <a:lnSpc>
                    <a:spcPct val="90000"/>
                  </a:lnSpc>
                  <a:spcBef>
                    <a:spcPts val="140"/>
                  </a:spcBef>
                  <a:spcAft>
                    <a:spcPts val="0"/>
                  </a:spcAft>
                  <a:buClr>
                    <a:schemeClr val="dk1"/>
                  </a:buClr>
                  <a:buSzPts val="400"/>
                  <a:buFont typeface="Arial"/>
                  <a:buNone/>
                </a:pPr>
                <a:r>
                  <a:rPr lang="en-AU" sz="400">
                    <a:solidFill>
                      <a:schemeClr val="dk1"/>
                    </a:solidFill>
                    <a:latin typeface="Arial"/>
                    <a:ea typeface="Arial"/>
                    <a:cs typeface="Arial"/>
                    <a:sym typeface="Arial"/>
                  </a:rPr>
                  <a:t>voyages</a:t>
                </a:r>
                <a:endParaRPr/>
              </a:p>
            </p:txBody>
          </p:sp>
          <p:sp>
            <p:nvSpPr>
              <p:cNvPr id="742" name="Google Shape;742;p22"/>
              <p:cNvSpPr/>
              <p:nvPr/>
            </p:nvSpPr>
            <p:spPr>
              <a:xfrm>
                <a:off x="238680" y="-302"/>
                <a:ext cx="741312" cy="741312"/>
              </a:xfrm>
              <a:custGeom>
                <a:avLst/>
                <a:gdLst/>
                <a:ahLst/>
                <a:cxnLst/>
                <a:rect l="l" t="t" r="r" b="b"/>
                <a:pathLst>
                  <a:path w="120000" h="120000" extrusionOk="0">
                    <a:moveTo>
                      <a:pt x="113396" y="60744"/>
                    </a:moveTo>
                    <a:cubicBezTo>
                      <a:pt x="113191" y="75675"/>
                      <a:pt x="106861" y="89851"/>
                      <a:pt x="95914" y="99894"/>
                    </a:cubicBezTo>
                    <a:lnTo>
                      <a:pt x="99232" y="104993"/>
                    </a:lnTo>
                    <a:lnTo>
                      <a:pt x="86763" y="101126"/>
                    </a:lnTo>
                    <a:lnTo>
                      <a:pt x="87335" y="86711"/>
                    </a:lnTo>
                    <a:lnTo>
                      <a:pt x="90635" y="91782"/>
                    </a:lnTo>
                    <a:cubicBezTo>
                      <a:pt x="98725" y="83525"/>
                      <a:pt x="103344" y="72330"/>
                      <a:pt x="103498" y="60606"/>
                    </a:cubicBezTo>
                    <a:close/>
                  </a:path>
                </a:pathLst>
              </a:custGeom>
              <a:solidFill>
                <a:srgbClr val="004C6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2"/>
              <p:cNvSpPr/>
              <p:nvPr/>
            </p:nvSpPr>
            <p:spPr>
              <a:xfrm>
                <a:off x="452539" y="517966"/>
                <a:ext cx="313594" cy="31359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2"/>
              <p:cNvSpPr txBox="1"/>
              <p:nvPr/>
            </p:nvSpPr>
            <p:spPr>
              <a:xfrm>
                <a:off x="452539" y="517966"/>
                <a:ext cx="313594" cy="313594"/>
              </a:xfrm>
              <a:prstGeom prst="rect">
                <a:avLst/>
              </a:prstGeom>
              <a:noFill/>
              <a:ln>
                <a:noFill/>
              </a:ln>
            </p:spPr>
            <p:txBody>
              <a:bodyPr spcFirstLastPara="1" wrap="square" lIns="5075" tIns="5075" rIns="5075" bIns="5075" anchor="ctr" anchorCtr="0">
                <a:noAutofit/>
              </a:bodyPr>
              <a:lstStyle/>
              <a:p>
                <a:pPr marL="0" marR="0" lvl="0" indent="0" algn="ctr" rtl="0">
                  <a:lnSpc>
                    <a:spcPct val="90000"/>
                  </a:lnSpc>
                  <a:spcBef>
                    <a:spcPts val="0"/>
                  </a:spcBef>
                  <a:spcAft>
                    <a:spcPts val="0"/>
                  </a:spcAft>
                  <a:buClr>
                    <a:schemeClr val="dk1"/>
                  </a:buClr>
                  <a:buSzPts val="400"/>
                  <a:buFont typeface="Arial"/>
                  <a:buNone/>
                </a:pPr>
                <a:r>
                  <a:rPr lang="en-AU" sz="400">
                    <a:solidFill>
                      <a:schemeClr val="dk1"/>
                    </a:solidFill>
                    <a:latin typeface="Arial"/>
                    <a:ea typeface="Arial"/>
                    <a:cs typeface="Arial"/>
                    <a:sym typeface="Arial"/>
                  </a:rPr>
                  <a:t>MNF voyages</a:t>
                </a:r>
                <a:endParaRPr/>
              </a:p>
            </p:txBody>
          </p:sp>
          <p:sp>
            <p:nvSpPr>
              <p:cNvPr id="745" name="Google Shape;745;p22"/>
              <p:cNvSpPr/>
              <p:nvPr/>
            </p:nvSpPr>
            <p:spPr>
              <a:xfrm>
                <a:off x="238680" y="-302"/>
                <a:ext cx="741312" cy="741312"/>
              </a:xfrm>
              <a:custGeom>
                <a:avLst/>
                <a:gdLst/>
                <a:ahLst/>
                <a:cxnLst/>
                <a:rect l="l" t="t" r="r" b="b"/>
                <a:pathLst>
                  <a:path w="120000" h="120000" extrusionOk="0">
                    <a:moveTo>
                      <a:pt x="30680" y="105054"/>
                    </a:moveTo>
                    <a:cubicBezTo>
                      <a:pt x="18052" y="96679"/>
                      <a:pt x="9529" y="83296"/>
                      <a:pt x="7224" y="68222"/>
                    </a:cubicBezTo>
                    <a:lnTo>
                      <a:pt x="667" y="68313"/>
                    </a:lnTo>
                    <a:lnTo>
                      <a:pt x="11553" y="60675"/>
                    </a:lnTo>
                    <a:lnTo>
                      <a:pt x="23762" y="67991"/>
                    </a:lnTo>
                    <a:lnTo>
                      <a:pt x="17213" y="68082"/>
                    </a:lnTo>
                    <a:cubicBezTo>
                      <a:pt x="19334" y="79970"/>
                      <a:pt x="26036" y="90470"/>
                      <a:pt x="35795" y="97195"/>
                    </a:cubicBezTo>
                    <a:close/>
                  </a:path>
                </a:pathLst>
              </a:custGeom>
              <a:solidFill>
                <a:srgbClr val="5D97C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2"/>
              <p:cNvSpPr/>
              <p:nvPr/>
            </p:nvSpPr>
            <p:spPr>
              <a:xfrm>
                <a:off x="193616" y="61352"/>
                <a:ext cx="304186" cy="31359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2"/>
              <p:cNvSpPr txBox="1"/>
              <p:nvPr/>
            </p:nvSpPr>
            <p:spPr>
              <a:xfrm>
                <a:off x="193616" y="61352"/>
                <a:ext cx="304186" cy="313594"/>
              </a:xfrm>
              <a:prstGeom prst="rect">
                <a:avLst/>
              </a:prstGeom>
              <a:noFill/>
              <a:ln>
                <a:noFill/>
              </a:ln>
            </p:spPr>
            <p:txBody>
              <a:bodyPr spcFirstLastPara="1" wrap="square" lIns="5075" tIns="5075" rIns="5075" bIns="5075" anchor="ctr" anchorCtr="0">
                <a:noAutofit/>
              </a:bodyPr>
              <a:lstStyle/>
              <a:p>
                <a:pPr marL="0" marR="0" lvl="0" indent="0" algn="ctr" rtl="0">
                  <a:lnSpc>
                    <a:spcPct val="90000"/>
                  </a:lnSpc>
                  <a:spcBef>
                    <a:spcPts val="0"/>
                  </a:spcBef>
                  <a:spcAft>
                    <a:spcPts val="0"/>
                  </a:spcAft>
                  <a:buClr>
                    <a:schemeClr val="dk1"/>
                  </a:buClr>
                  <a:buSzPts val="400"/>
                  <a:buFont typeface="Arial"/>
                  <a:buNone/>
                </a:pPr>
                <a:r>
                  <a:rPr lang="en-AU" sz="400">
                    <a:solidFill>
                      <a:schemeClr val="dk1"/>
                    </a:solidFill>
                    <a:latin typeface="Arial"/>
                    <a:ea typeface="Arial"/>
                    <a:cs typeface="Arial"/>
                    <a:sym typeface="Arial"/>
                  </a:rPr>
                  <a:t>Hydro-scheme</a:t>
                </a:r>
                <a:endParaRPr/>
              </a:p>
            </p:txBody>
          </p:sp>
          <p:sp>
            <p:nvSpPr>
              <p:cNvPr id="748" name="Google Shape;748;p22"/>
              <p:cNvSpPr/>
              <p:nvPr/>
            </p:nvSpPr>
            <p:spPr>
              <a:xfrm>
                <a:off x="238680" y="-302"/>
                <a:ext cx="741312" cy="741312"/>
              </a:xfrm>
              <a:custGeom>
                <a:avLst/>
                <a:gdLst/>
                <a:ahLst/>
                <a:cxnLst/>
                <a:rect l="l" t="t" r="r" b="b"/>
                <a:pathLst>
                  <a:path w="120000" h="120000" extrusionOk="0">
                    <a:moveTo>
                      <a:pt x="38886" y="10487"/>
                    </a:moveTo>
                    <a:lnTo>
                      <a:pt x="38886" y="10487"/>
                    </a:lnTo>
                    <a:cubicBezTo>
                      <a:pt x="49277" y="5971"/>
                      <a:pt x="60821" y="4904"/>
                      <a:pt x="71851" y="7438"/>
                    </a:cubicBezTo>
                    <a:lnTo>
                      <a:pt x="74155" y="1763"/>
                    </a:lnTo>
                    <a:lnTo>
                      <a:pt x="78505" y="14405"/>
                    </a:lnTo>
                    <a:lnTo>
                      <a:pt x="66049" y="21735"/>
                    </a:lnTo>
                    <a:lnTo>
                      <a:pt x="68349" y="16067"/>
                    </a:lnTo>
                    <a:lnTo>
                      <a:pt x="68349" y="16067"/>
                    </a:lnTo>
                    <a:cubicBezTo>
                      <a:pt x="59649" y="14316"/>
                      <a:pt x="50637" y="15342"/>
                      <a:pt x="42520" y="19008"/>
                    </a:cubicBezTo>
                    <a:close/>
                  </a:path>
                </a:pathLst>
              </a:custGeom>
              <a:solidFill>
                <a:srgbClr val="5D97C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9" name="Google Shape;749;p22"/>
            <p:cNvSpPr txBox="1"/>
            <p:nvPr/>
          </p:nvSpPr>
          <p:spPr>
            <a:xfrm>
              <a:off x="6251324" y="829392"/>
              <a:ext cx="1056980" cy="17312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AU" sz="525">
                  <a:solidFill>
                    <a:srgbClr val="4D4D4F"/>
                  </a:solidFill>
                  <a:latin typeface="Arial"/>
                  <a:ea typeface="Arial"/>
                  <a:cs typeface="Arial"/>
                  <a:sym typeface="Arial"/>
                </a:rPr>
                <a:t>PLANS HARMONISATION</a:t>
              </a:r>
              <a:endParaRPr/>
            </a:p>
          </p:txBody>
        </p:sp>
      </p:grpSp>
      <p:grpSp>
        <p:nvGrpSpPr>
          <p:cNvPr id="750" name="Google Shape;750;p22"/>
          <p:cNvGrpSpPr/>
          <p:nvPr/>
        </p:nvGrpSpPr>
        <p:grpSpPr>
          <a:xfrm>
            <a:off x="4159582" y="2057019"/>
            <a:ext cx="849913" cy="683760"/>
            <a:chOff x="5006957" y="483465"/>
            <a:chExt cx="849913" cy="683760"/>
          </a:xfrm>
        </p:grpSpPr>
        <p:sp>
          <p:nvSpPr>
            <p:cNvPr id="751" name="Google Shape;751;p22"/>
            <p:cNvSpPr/>
            <p:nvPr/>
          </p:nvSpPr>
          <p:spPr>
            <a:xfrm>
              <a:off x="5210367" y="483465"/>
              <a:ext cx="414946" cy="475001"/>
            </a:xfrm>
            <a:prstGeom prst="roundRect">
              <a:avLst>
                <a:gd name="adj" fmla="val 16667"/>
              </a:avLst>
            </a:prstGeom>
            <a:solidFill>
              <a:srgbClr val="F2F2F2"/>
            </a:solidFill>
            <a:ln w="25400" cap="flat" cmpd="sng">
              <a:solidFill>
                <a:srgbClr val="004C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sp>
          <p:nvSpPr>
            <p:cNvPr id="752" name="Google Shape;752;p22"/>
            <p:cNvSpPr txBox="1"/>
            <p:nvPr/>
          </p:nvSpPr>
          <p:spPr>
            <a:xfrm>
              <a:off x="5006957" y="994101"/>
              <a:ext cx="849913" cy="173124"/>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AU" sz="525">
                  <a:solidFill>
                    <a:srgbClr val="4D4D4F"/>
                  </a:solidFill>
                  <a:latin typeface="Arial"/>
                  <a:ea typeface="Arial"/>
                  <a:cs typeface="Arial"/>
                  <a:sym typeface="Arial"/>
                </a:rPr>
                <a:t>UPCOMING SURVEY</a:t>
              </a:r>
              <a:endParaRPr/>
            </a:p>
          </p:txBody>
        </p:sp>
        <p:grpSp>
          <p:nvGrpSpPr>
            <p:cNvPr id="753" name="Google Shape;753;p22"/>
            <p:cNvGrpSpPr/>
            <p:nvPr/>
          </p:nvGrpSpPr>
          <p:grpSpPr>
            <a:xfrm>
              <a:off x="5269568" y="564918"/>
              <a:ext cx="310544" cy="385474"/>
              <a:chOff x="5294115" y="624044"/>
              <a:chExt cx="258058" cy="326347"/>
            </a:xfrm>
          </p:grpSpPr>
          <p:grpSp>
            <p:nvGrpSpPr>
              <p:cNvPr id="754" name="Google Shape;754;p22"/>
              <p:cNvGrpSpPr/>
              <p:nvPr/>
            </p:nvGrpSpPr>
            <p:grpSpPr>
              <a:xfrm>
                <a:off x="5294115" y="624044"/>
                <a:ext cx="258058" cy="326347"/>
                <a:chOff x="5541164" y="346909"/>
                <a:chExt cx="258058" cy="326347"/>
              </a:xfrm>
            </p:grpSpPr>
            <p:pic>
              <p:nvPicPr>
                <p:cNvPr id="755" name="Google Shape;755;p22" descr="Image result for australia  icon"/>
                <p:cNvPicPr preferRelativeResize="0"/>
                <p:nvPr/>
              </p:nvPicPr>
              <p:blipFill rotWithShape="1">
                <a:blip r:embed="rId29">
                  <a:alphaModFix/>
                </a:blip>
                <a:srcRect/>
                <a:stretch/>
              </p:blipFill>
              <p:spPr>
                <a:xfrm>
                  <a:off x="5541164" y="346909"/>
                  <a:ext cx="258058" cy="258058"/>
                </a:xfrm>
                <a:prstGeom prst="rect">
                  <a:avLst/>
                </a:prstGeom>
                <a:noFill/>
                <a:ln>
                  <a:noFill/>
                </a:ln>
              </p:spPr>
            </p:pic>
            <p:sp>
              <p:nvSpPr>
                <p:cNvPr id="756" name="Google Shape;756;p22"/>
                <p:cNvSpPr/>
                <p:nvPr/>
              </p:nvSpPr>
              <p:spPr>
                <a:xfrm>
                  <a:off x="5580112" y="627534"/>
                  <a:ext cx="127813" cy="45722"/>
                </a:xfrm>
                <a:custGeom>
                  <a:avLst/>
                  <a:gdLst/>
                  <a:ahLst/>
                  <a:cxnLst/>
                  <a:rect l="l" t="t" r="r" b="b"/>
                  <a:pathLst>
                    <a:path w="1428767" h="368300" extrusionOk="0">
                      <a:moveTo>
                        <a:pt x="0" y="368300"/>
                      </a:moveTo>
                      <a:cubicBezTo>
                        <a:pt x="2117" y="347133"/>
                        <a:pt x="506" y="325254"/>
                        <a:pt x="6350" y="304800"/>
                      </a:cubicBezTo>
                      <a:cubicBezTo>
                        <a:pt x="9608" y="293396"/>
                        <a:pt x="35888" y="268912"/>
                        <a:pt x="44450" y="260350"/>
                      </a:cubicBezTo>
                      <a:cubicBezTo>
                        <a:pt x="56092" y="225423"/>
                        <a:pt x="43805" y="256717"/>
                        <a:pt x="63500" y="222250"/>
                      </a:cubicBezTo>
                      <a:cubicBezTo>
                        <a:pt x="70141" y="210629"/>
                        <a:pt x="78586" y="188114"/>
                        <a:pt x="88900" y="177800"/>
                      </a:cubicBezTo>
                      <a:cubicBezTo>
                        <a:pt x="94296" y="172404"/>
                        <a:pt x="101600" y="169333"/>
                        <a:pt x="107950" y="165100"/>
                      </a:cubicBezTo>
                      <a:cubicBezTo>
                        <a:pt x="109894" y="161212"/>
                        <a:pt x="126822" y="124730"/>
                        <a:pt x="133350" y="120650"/>
                      </a:cubicBezTo>
                      <a:cubicBezTo>
                        <a:pt x="144702" y="113555"/>
                        <a:pt x="171450" y="107950"/>
                        <a:pt x="171450" y="107950"/>
                      </a:cubicBezTo>
                      <a:cubicBezTo>
                        <a:pt x="226483" y="110067"/>
                        <a:pt x="281598" y="110637"/>
                        <a:pt x="336550" y="114300"/>
                      </a:cubicBezTo>
                      <a:cubicBezTo>
                        <a:pt x="346517" y="114964"/>
                        <a:pt x="370488" y="123496"/>
                        <a:pt x="381000" y="127000"/>
                      </a:cubicBezTo>
                      <a:cubicBezTo>
                        <a:pt x="441771" y="187771"/>
                        <a:pt x="369641" y="109961"/>
                        <a:pt x="406400" y="165100"/>
                      </a:cubicBezTo>
                      <a:cubicBezTo>
                        <a:pt x="411381" y="172572"/>
                        <a:pt x="419100" y="177800"/>
                        <a:pt x="425450" y="184150"/>
                      </a:cubicBezTo>
                      <a:cubicBezTo>
                        <a:pt x="436033" y="182033"/>
                        <a:pt x="447094" y="181590"/>
                        <a:pt x="457200" y="177800"/>
                      </a:cubicBezTo>
                      <a:cubicBezTo>
                        <a:pt x="464346" y="175120"/>
                        <a:pt x="470546" y="170170"/>
                        <a:pt x="476250" y="165100"/>
                      </a:cubicBezTo>
                      <a:cubicBezTo>
                        <a:pt x="498650" y="145189"/>
                        <a:pt x="513352" y="131922"/>
                        <a:pt x="527050" y="107950"/>
                      </a:cubicBezTo>
                      <a:cubicBezTo>
                        <a:pt x="531746" y="99731"/>
                        <a:pt x="534248" y="90253"/>
                        <a:pt x="539750" y="82550"/>
                      </a:cubicBezTo>
                      <a:cubicBezTo>
                        <a:pt x="544970" y="75242"/>
                        <a:pt x="553051" y="70399"/>
                        <a:pt x="558800" y="63500"/>
                      </a:cubicBezTo>
                      <a:cubicBezTo>
                        <a:pt x="570384" y="49599"/>
                        <a:pt x="573278" y="34996"/>
                        <a:pt x="590550" y="25400"/>
                      </a:cubicBezTo>
                      <a:cubicBezTo>
                        <a:pt x="602252" y="18899"/>
                        <a:pt x="615950" y="16933"/>
                        <a:pt x="628650" y="12700"/>
                      </a:cubicBezTo>
                      <a:cubicBezTo>
                        <a:pt x="663889" y="954"/>
                        <a:pt x="641058" y="7180"/>
                        <a:pt x="698500" y="0"/>
                      </a:cubicBezTo>
                      <a:cubicBezTo>
                        <a:pt x="806450" y="2117"/>
                        <a:pt x="914510" y="1046"/>
                        <a:pt x="1022350" y="6350"/>
                      </a:cubicBezTo>
                      <a:cubicBezTo>
                        <a:pt x="1043910" y="7410"/>
                        <a:pt x="1085850" y="19050"/>
                        <a:pt x="1085850" y="19050"/>
                      </a:cubicBezTo>
                      <a:cubicBezTo>
                        <a:pt x="1092200" y="23283"/>
                        <a:pt x="1099504" y="26354"/>
                        <a:pt x="1104900" y="31750"/>
                      </a:cubicBezTo>
                      <a:cubicBezTo>
                        <a:pt x="1143074" y="69924"/>
                        <a:pt x="1075699" y="35566"/>
                        <a:pt x="1155700" y="88900"/>
                      </a:cubicBezTo>
                      <a:cubicBezTo>
                        <a:pt x="1168400" y="97367"/>
                        <a:pt x="1178833" y="111307"/>
                        <a:pt x="1193800" y="114300"/>
                      </a:cubicBezTo>
                      <a:cubicBezTo>
                        <a:pt x="1270427" y="129625"/>
                        <a:pt x="1236822" y="120174"/>
                        <a:pt x="1295400" y="139700"/>
                      </a:cubicBezTo>
                      <a:cubicBezTo>
                        <a:pt x="1310894" y="144865"/>
                        <a:pt x="1321190" y="146440"/>
                        <a:pt x="1333500" y="158750"/>
                      </a:cubicBezTo>
                      <a:cubicBezTo>
                        <a:pt x="1340984" y="166234"/>
                        <a:pt x="1345662" y="176115"/>
                        <a:pt x="1352550" y="184150"/>
                      </a:cubicBezTo>
                      <a:cubicBezTo>
                        <a:pt x="1358394" y="190968"/>
                        <a:pt x="1365851" y="196301"/>
                        <a:pt x="1371600" y="203200"/>
                      </a:cubicBezTo>
                      <a:cubicBezTo>
                        <a:pt x="1394348" y="230497"/>
                        <a:pt x="1376331" y="212661"/>
                        <a:pt x="1390650" y="241300"/>
                      </a:cubicBezTo>
                      <a:cubicBezTo>
                        <a:pt x="1394063" y="248126"/>
                        <a:pt x="1399937" y="253524"/>
                        <a:pt x="1403350" y="260350"/>
                      </a:cubicBezTo>
                      <a:cubicBezTo>
                        <a:pt x="1406343" y="266337"/>
                        <a:pt x="1406707" y="273413"/>
                        <a:pt x="1409700" y="279400"/>
                      </a:cubicBezTo>
                      <a:cubicBezTo>
                        <a:pt x="1413113" y="286226"/>
                        <a:pt x="1418987" y="291624"/>
                        <a:pt x="1422400" y="298450"/>
                      </a:cubicBezTo>
                      <a:cubicBezTo>
                        <a:pt x="1429419" y="312489"/>
                        <a:pt x="1428750" y="313026"/>
                        <a:pt x="1428750" y="323850"/>
                      </a:cubicBezTo>
                    </a:path>
                  </a:pathLst>
                </a:custGeom>
                <a:noFill/>
                <a:ln w="9525" cap="flat" cmpd="sng">
                  <a:solidFill>
                    <a:srgbClr val="262627"/>
                  </a:solidFill>
                  <a:prstDash val="solid"/>
                  <a:round/>
                  <a:headEnd type="none" w="sm" len="sm"/>
                  <a:tailEnd type="none" w="sm" len="sm"/>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757" name="Google Shape;757;p22"/>
              <p:cNvSpPr/>
              <p:nvPr/>
            </p:nvSpPr>
            <p:spPr>
              <a:xfrm>
                <a:off x="5505739" y="654979"/>
                <a:ext cx="46434" cy="45719"/>
              </a:xfrm>
              <a:custGeom>
                <a:avLst/>
                <a:gdLst/>
                <a:ahLst/>
                <a:cxnLst/>
                <a:rect l="l" t="t" r="r" b="b"/>
                <a:pathLst>
                  <a:path w="92869" h="88107" extrusionOk="0">
                    <a:moveTo>
                      <a:pt x="2381" y="0"/>
                    </a:moveTo>
                    <a:lnTo>
                      <a:pt x="92869" y="11907"/>
                    </a:lnTo>
                    <a:lnTo>
                      <a:pt x="57150" y="88107"/>
                    </a:lnTo>
                    <a:lnTo>
                      <a:pt x="0" y="64294"/>
                    </a:lnTo>
                    <a:cubicBezTo>
                      <a:pt x="794" y="42863"/>
                      <a:pt x="1587" y="21431"/>
                      <a:pt x="2381" y="0"/>
                    </a:cubicBezTo>
                    <a:close/>
                  </a:path>
                </a:pathLst>
              </a:custGeom>
              <a:solidFill>
                <a:srgbClr val="F2F2F2"/>
              </a:solidFill>
              <a:ln w="9525" cap="flat" cmpd="sng">
                <a:solidFill>
                  <a:srgbClr val="262627"/>
                </a:solidFill>
                <a:prstDash val="solid"/>
                <a:round/>
                <a:headEnd type="none" w="sm" len="sm"/>
                <a:tailEnd type="none" w="sm" len="sm"/>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58" name="Google Shape;758;p22"/>
              <p:cNvSpPr/>
              <p:nvPr/>
            </p:nvSpPr>
            <p:spPr>
              <a:xfrm rot="10255973" flipH="1">
                <a:off x="5404539" y="792352"/>
                <a:ext cx="45719" cy="45719"/>
              </a:xfrm>
              <a:custGeom>
                <a:avLst/>
                <a:gdLst/>
                <a:ahLst/>
                <a:cxnLst/>
                <a:rect l="l" t="t" r="r" b="b"/>
                <a:pathLst>
                  <a:path w="78581" h="69056" extrusionOk="0">
                    <a:moveTo>
                      <a:pt x="78581" y="7144"/>
                    </a:moveTo>
                    <a:lnTo>
                      <a:pt x="0" y="0"/>
                    </a:lnTo>
                    <a:lnTo>
                      <a:pt x="16668" y="69056"/>
                    </a:lnTo>
                    <a:lnTo>
                      <a:pt x="35718" y="47625"/>
                    </a:lnTo>
                    <a:lnTo>
                      <a:pt x="78581" y="7144"/>
                    </a:lnTo>
                    <a:close/>
                  </a:path>
                </a:pathLst>
              </a:custGeom>
              <a:solidFill>
                <a:srgbClr val="F2F2F2"/>
              </a:solidFill>
              <a:ln w="9525" cap="flat" cmpd="sng">
                <a:solidFill>
                  <a:srgbClr val="262627"/>
                </a:solidFill>
                <a:prstDash val="solid"/>
                <a:round/>
                <a:headEnd type="none" w="sm" len="sm"/>
                <a:tailEnd type="none" w="sm" len="sm"/>
              </a:ln>
            </p:spPr>
            <p:txBody>
              <a:bodyPr spcFirstLastPara="1" wrap="square" lIns="90000" tIns="46800" rIns="90000" bIns="468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59" name="Google Shape;759;p22"/>
              <p:cNvSpPr/>
              <p:nvPr/>
            </p:nvSpPr>
            <p:spPr>
              <a:xfrm>
                <a:off x="5324916" y="894943"/>
                <a:ext cx="45719" cy="45719"/>
              </a:xfrm>
              <a:custGeom>
                <a:avLst/>
                <a:gdLst/>
                <a:ahLst/>
                <a:cxnLst/>
                <a:rect l="l" t="t" r="r" b="b"/>
                <a:pathLst>
                  <a:path w="207169" h="114300" extrusionOk="0">
                    <a:moveTo>
                      <a:pt x="0" y="114300"/>
                    </a:moveTo>
                    <a:lnTo>
                      <a:pt x="21432" y="28575"/>
                    </a:lnTo>
                    <a:lnTo>
                      <a:pt x="69057" y="0"/>
                    </a:lnTo>
                    <a:lnTo>
                      <a:pt x="169069" y="0"/>
                    </a:lnTo>
                    <a:lnTo>
                      <a:pt x="207169" y="33338"/>
                    </a:lnTo>
                    <a:lnTo>
                      <a:pt x="159544" y="45244"/>
                    </a:lnTo>
                    <a:lnTo>
                      <a:pt x="95250" y="40482"/>
                    </a:lnTo>
                    <a:lnTo>
                      <a:pt x="54769" y="69057"/>
                    </a:lnTo>
                    <a:lnTo>
                      <a:pt x="0" y="114300"/>
                    </a:lnTo>
                    <a:close/>
                  </a:path>
                </a:pathLst>
              </a:custGeom>
              <a:solidFill>
                <a:srgbClr val="F2F2F2"/>
              </a:solidFill>
              <a:ln w="9525" cap="flat" cmpd="sng">
                <a:solidFill>
                  <a:srgbClr val="262627"/>
                </a:solidFill>
                <a:prstDash val="solid"/>
                <a:round/>
                <a:headEnd type="none" w="sm" len="sm"/>
                <a:tailEnd type="none" w="sm" len="sm"/>
              </a:ln>
            </p:spPr>
            <p:txBody>
              <a:bodyPr spcFirstLastPara="1" wrap="square" lIns="90000" tIns="46800" rIns="90000" bIns="468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sp>
        <p:nvSpPr>
          <p:cNvPr id="760" name="Google Shape;760;p22"/>
          <p:cNvSpPr/>
          <p:nvPr/>
        </p:nvSpPr>
        <p:spPr>
          <a:xfrm rot="4159820">
            <a:off x="2005783" y="2001178"/>
            <a:ext cx="202774" cy="209957"/>
          </a:xfrm>
          <a:prstGeom prst="rightArrow">
            <a:avLst>
              <a:gd name="adj1" fmla="val 50000"/>
              <a:gd name="adj2" fmla="val 50000"/>
            </a:avLst>
          </a:prstGeom>
          <a:solidFill>
            <a:srgbClr val="385D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cxnSp>
        <p:nvCxnSpPr>
          <p:cNvPr id="761" name="Google Shape;761;p22"/>
          <p:cNvCxnSpPr>
            <a:stCxn id="584" idx="3"/>
          </p:cNvCxnSpPr>
          <p:nvPr/>
        </p:nvCxnSpPr>
        <p:spPr>
          <a:xfrm>
            <a:off x="4800155" y="327416"/>
            <a:ext cx="655200" cy="0"/>
          </a:xfrm>
          <a:prstGeom prst="straightConnector1">
            <a:avLst/>
          </a:prstGeom>
          <a:noFill/>
          <a:ln w="9525" cap="flat" cmpd="sng">
            <a:solidFill>
              <a:srgbClr val="BFBFBF"/>
            </a:solidFill>
            <a:prstDash val="dash"/>
            <a:round/>
            <a:headEnd type="none" w="sm" len="sm"/>
            <a:tailEnd type="none" w="sm" len="sm"/>
          </a:ln>
        </p:spPr>
      </p:cxnSp>
      <p:grpSp>
        <p:nvGrpSpPr>
          <p:cNvPr id="762" name="Google Shape;762;p22"/>
          <p:cNvGrpSpPr/>
          <p:nvPr/>
        </p:nvGrpSpPr>
        <p:grpSpPr>
          <a:xfrm>
            <a:off x="4983235" y="136650"/>
            <a:ext cx="213091" cy="375005"/>
            <a:chOff x="5306136" y="131834"/>
            <a:chExt cx="213091" cy="375005"/>
          </a:xfrm>
        </p:grpSpPr>
        <p:sp>
          <p:nvSpPr>
            <p:cNvPr id="763" name="Google Shape;763;p22"/>
            <p:cNvSpPr/>
            <p:nvPr/>
          </p:nvSpPr>
          <p:spPr>
            <a:xfrm rot="10800000">
              <a:off x="5316453" y="296882"/>
              <a:ext cx="202774" cy="209957"/>
            </a:xfrm>
            <a:prstGeom prst="rightArrow">
              <a:avLst>
                <a:gd name="adj1" fmla="val 50000"/>
                <a:gd name="adj2"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sp>
          <p:nvSpPr>
            <p:cNvPr id="764" name="Google Shape;764;p22"/>
            <p:cNvSpPr/>
            <p:nvPr/>
          </p:nvSpPr>
          <p:spPr>
            <a:xfrm rot="77079">
              <a:off x="5308464" y="134081"/>
              <a:ext cx="202774" cy="209957"/>
            </a:xfrm>
            <a:prstGeom prst="rightArrow">
              <a:avLst>
                <a:gd name="adj1" fmla="val 50000"/>
                <a:gd name="adj2"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grpSp>
      <p:sp>
        <p:nvSpPr>
          <p:cNvPr id="765" name="Google Shape;765;p22"/>
          <p:cNvSpPr txBox="1"/>
          <p:nvPr/>
        </p:nvSpPr>
        <p:spPr>
          <a:xfrm>
            <a:off x="5624899" y="420675"/>
            <a:ext cx="561372" cy="2154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AU" sz="400" b="1">
                <a:solidFill>
                  <a:srgbClr val="4D4D4F"/>
                </a:solidFill>
                <a:latin typeface="Arial"/>
                <a:ea typeface="Arial"/>
                <a:cs typeface="Arial"/>
                <a:sym typeface="Arial"/>
              </a:rPr>
              <a:t>Gov &amp; Science </a:t>
            </a:r>
            <a:endParaRPr/>
          </a:p>
          <a:p>
            <a:pPr marL="0" marR="0" lvl="0" indent="0" algn="ctr" rtl="0">
              <a:spcBef>
                <a:spcPts val="0"/>
              </a:spcBef>
              <a:spcAft>
                <a:spcPts val="0"/>
              </a:spcAft>
              <a:buNone/>
            </a:pPr>
            <a:r>
              <a:rPr lang="en-AU" sz="400" b="1">
                <a:solidFill>
                  <a:srgbClr val="4D4D4F"/>
                </a:solidFill>
                <a:latin typeface="Arial"/>
                <a:ea typeface="Arial"/>
                <a:cs typeface="Arial"/>
                <a:sym typeface="Arial"/>
              </a:rPr>
              <a:t>Priorities</a:t>
            </a:r>
            <a:endParaRPr/>
          </a:p>
        </p:txBody>
      </p:sp>
      <p:grpSp>
        <p:nvGrpSpPr>
          <p:cNvPr id="766" name="Google Shape;766;p22"/>
          <p:cNvGrpSpPr/>
          <p:nvPr/>
        </p:nvGrpSpPr>
        <p:grpSpPr>
          <a:xfrm>
            <a:off x="5798514" y="217380"/>
            <a:ext cx="214473" cy="233859"/>
            <a:chOff x="5210367" y="483465"/>
            <a:chExt cx="414946" cy="475001"/>
          </a:xfrm>
        </p:grpSpPr>
        <p:sp>
          <p:nvSpPr>
            <p:cNvPr id="767" name="Google Shape;767;p22"/>
            <p:cNvSpPr/>
            <p:nvPr/>
          </p:nvSpPr>
          <p:spPr>
            <a:xfrm>
              <a:off x="5210367" y="483465"/>
              <a:ext cx="414946" cy="475001"/>
            </a:xfrm>
            <a:prstGeom prst="roundRect">
              <a:avLst>
                <a:gd name="adj" fmla="val 16667"/>
              </a:avLst>
            </a:prstGeom>
            <a:solidFill>
              <a:srgbClr val="F2F2F2"/>
            </a:solidFill>
            <a:ln w="25400" cap="flat" cmpd="sng">
              <a:solidFill>
                <a:srgbClr val="004C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grpSp>
          <p:nvGrpSpPr>
            <p:cNvPr id="768" name="Google Shape;768;p22"/>
            <p:cNvGrpSpPr/>
            <p:nvPr/>
          </p:nvGrpSpPr>
          <p:grpSpPr>
            <a:xfrm>
              <a:off x="5269568" y="564918"/>
              <a:ext cx="310544" cy="385474"/>
              <a:chOff x="5294115" y="624044"/>
              <a:chExt cx="258058" cy="326347"/>
            </a:xfrm>
          </p:grpSpPr>
          <p:grpSp>
            <p:nvGrpSpPr>
              <p:cNvPr id="769" name="Google Shape;769;p22"/>
              <p:cNvGrpSpPr/>
              <p:nvPr/>
            </p:nvGrpSpPr>
            <p:grpSpPr>
              <a:xfrm>
                <a:off x="5294115" y="624044"/>
                <a:ext cx="258058" cy="326347"/>
                <a:chOff x="5541164" y="346909"/>
                <a:chExt cx="258058" cy="326347"/>
              </a:xfrm>
            </p:grpSpPr>
            <p:pic>
              <p:nvPicPr>
                <p:cNvPr id="770" name="Google Shape;770;p22" descr="Image result for australia  icon"/>
                <p:cNvPicPr preferRelativeResize="0"/>
                <p:nvPr/>
              </p:nvPicPr>
              <p:blipFill rotWithShape="1">
                <a:blip r:embed="rId30">
                  <a:alphaModFix/>
                </a:blip>
                <a:srcRect/>
                <a:stretch/>
              </p:blipFill>
              <p:spPr>
                <a:xfrm>
                  <a:off x="5541164" y="346909"/>
                  <a:ext cx="258058" cy="258058"/>
                </a:xfrm>
                <a:prstGeom prst="rect">
                  <a:avLst/>
                </a:prstGeom>
                <a:noFill/>
                <a:ln>
                  <a:noFill/>
                </a:ln>
              </p:spPr>
            </p:pic>
            <p:sp>
              <p:nvSpPr>
                <p:cNvPr id="771" name="Google Shape;771;p22"/>
                <p:cNvSpPr/>
                <p:nvPr/>
              </p:nvSpPr>
              <p:spPr>
                <a:xfrm>
                  <a:off x="5580112" y="627534"/>
                  <a:ext cx="127813" cy="45722"/>
                </a:xfrm>
                <a:custGeom>
                  <a:avLst/>
                  <a:gdLst/>
                  <a:ahLst/>
                  <a:cxnLst/>
                  <a:rect l="l" t="t" r="r" b="b"/>
                  <a:pathLst>
                    <a:path w="1428767" h="368300" extrusionOk="0">
                      <a:moveTo>
                        <a:pt x="0" y="368300"/>
                      </a:moveTo>
                      <a:cubicBezTo>
                        <a:pt x="2117" y="347133"/>
                        <a:pt x="506" y="325254"/>
                        <a:pt x="6350" y="304800"/>
                      </a:cubicBezTo>
                      <a:cubicBezTo>
                        <a:pt x="9608" y="293396"/>
                        <a:pt x="35888" y="268912"/>
                        <a:pt x="44450" y="260350"/>
                      </a:cubicBezTo>
                      <a:cubicBezTo>
                        <a:pt x="56092" y="225423"/>
                        <a:pt x="43805" y="256717"/>
                        <a:pt x="63500" y="222250"/>
                      </a:cubicBezTo>
                      <a:cubicBezTo>
                        <a:pt x="70141" y="210629"/>
                        <a:pt x="78586" y="188114"/>
                        <a:pt x="88900" y="177800"/>
                      </a:cubicBezTo>
                      <a:cubicBezTo>
                        <a:pt x="94296" y="172404"/>
                        <a:pt x="101600" y="169333"/>
                        <a:pt x="107950" y="165100"/>
                      </a:cubicBezTo>
                      <a:cubicBezTo>
                        <a:pt x="109894" y="161212"/>
                        <a:pt x="126822" y="124730"/>
                        <a:pt x="133350" y="120650"/>
                      </a:cubicBezTo>
                      <a:cubicBezTo>
                        <a:pt x="144702" y="113555"/>
                        <a:pt x="171450" y="107950"/>
                        <a:pt x="171450" y="107950"/>
                      </a:cubicBezTo>
                      <a:cubicBezTo>
                        <a:pt x="226483" y="110067"/>
                        <a:pt x="281598" y="110637"/>
                        <a:pt x="336550" y="114300"/>
                      </a:cubicBezTo>
                      <a:cubicBezTo>
                        <a:pt x="346517" y="114964"/>
                        <a:pt x="370488" y="123496"/>
                        <a:pt x="381000" y="127000"/>
                      </a:cubicBezTo>
                      <a:cubicBezTo>
                        <a:pt x="441771" y="187771"/>
                        <a:pt x="369641" y="109961"/>
                        <a:pt x="406400" y="165100"/>
                      </a:cubicBezTo>
                      <a:cubicBezTo>
                        <a:pt x="411381" y="172572"/>
                        <a:pt x="419100" y="177800"/>
                        <a:pt x="425450" y="184150"/>
                      </a:cubicBezTo>
                      <a:cubicBezTo>
                        <a:pt x="436033" y="182033"/>
                        <a:pt x="447094" y="181590"/>
                        <a:pt x="457200" y="177800"/>
                      </a:cubicBezTo>
                      <a:cubicBezTo>
                        <a:pt x="464346" y="175120"/>
                        <a:pt x="470546" y="170170"/>
                        <a:pt x="476250" y="165100"/>
                      </a:cubicBezTo>
                      <a:cubicBezTo>
                        <a:pt x="498650" y="145189"/>
                        <a:pt x="513352" y="131922"/>
                        <a:pt x="527050" y="107950"/>
                      </a:cubicBezTo>
                      <a:cubicBezTo>
                        <a:pt x="531746" y="99731"/>
                        <a:pt x="534248" y="90253"/>
                        <a:pt x="539750" y="82550"/>
                      </a:cubicBezTo>
                      <a:cubicBezTo>
                        <a:pt x="544970" y="75242"/>
                        <a:pt x="553051" y="70399"/>
                        <a:pt x="558800" y="63500"/>
                      </a:cubicBezTo>
                      <a:cubicBezTo>
                        <a:pt x="570384" y="49599"/>
                        <a:pt x="573278" y="34996"/>
                        <a:pt x="590550" y="25400"/>
                      </a:cubicBezTo>
                      <a:cubicBezTo>
                        <a:pt x="602252" y="18899"/>
                        <a:pt x="615950" y="16933"/>
                        <a:pt x="628650" y="12700"/>
                      </a:cubicBezTo>
                      <a:cubicBezTo>
                        <a:pt x="663889" y="954"/>
                        <a:pt x="641058" y="7180"/>
                        <a:pt x="698500" y="0"/>
                      </a:cubicBezTo>
                      <a:cubicBezTo>
                        <a:pt x="806450" y="2117"/>
                        <a:pt x="914510" y="1046"/>
                        <a:pt x="1022350" y="6350"/>
                      </a:cubicBezTo>
                      <a:cubicBezTo>
                        <a:pt x="1043910" y="7410"/>
                        <a:pt x="1085850" y="19050"/>
                        <a:pt x="1085850" y="19050"/>
                      </a:cubicBezTo>
                      <a:cubicBezTo>
                        <a:pt x="1092200" y="23283"/>
                        <a:pt x="1099504" y="26354"/>
                        <a:pt x="1104900" y="31750"/>
                      </a:cubicBezTo>
                      <a:cubicBezTo>
                        <a:pt x="1143074" y="69924"/>
                        <a:pt x="1075699" y="35566"/>
                        <a:pt x="1155700" y="88900"/>
                      </a:cubicBezTo>
                      <a:cubicBezTo>
                        <a:pt x="1168400" y="97367"/>
                        <a:pt x="1178833" y="111307"/>
                        <a:pt x="1193800" y="114300"/>
                      </a:cubicBezTo>
                      <a:cubicBezTo>
                        <a:pt x="1270427" y="129625"/>
                        <a:pt x="1236822" y="120174"/>
                        <a:pt x="1295400" y="139700"/>
                      </a:cubicBezTo>
                      <a:cubicBezTo>
                        <a:pt x="1310894" y="144865"/>
                        <a:pt x="1321190" y="146440"/>
                        <a:pt x="1333500" y="158750"/>
                      </a:cubicBezTo>
                      <a:cubicBezTo>
                        <a:pt x="1340984" y="166234"/>
                        <a:pt x="1345662" y="176115"/>
                        <a:pt x="1352550" y="184150"/>
                      </a:cubicBezTo>
                      <a:cubicBezTo>
                        <a:pt x="1358394" y="190968"/>
                        <a:pt x="1365851" y="196301"/>
                        <a:pt x="1371600" y="203200"/>
                      </a:cubicBezTo>
                      <a:cubicBezTo>
                        <a:pt x="1394348" y="230497"/>
                        <a:pt x="1376331" y="212661"/>
                        <a:pt x="1390650" y="241300"/>
                      </a:cubicBezTo>
                      <a:cubicBezTo>
                        <a:pt x="1394063" y="248126"/>
                        <a:pt x="1399937" y="253524"/>
                        <a:pt x="1403350" y="260350"/>
                      </a:cubicBezTo>
                      <a:cubicBezTo>
                        <a:pt x="1406343" y="266337"/>
                        <a:pt x="1406707" y="273413"/>
                        <a:pt x="1409700" y="279400"/>
                      </a:cubicBezTo>
                      <a:cubicBezTo>
                        <a:pt x="1413113" y="286226"/>
                        <a:pt x="1418987" y="291624"/>
                        <a:pt x="1422400" y="298450"/>
                      </a:cubicBezTo>
                      <a:cubicBezTo>
                        <a:pt x="1429419" y="312489"/>
                        <a:pt x="1428750" y="313026"/>
                        <a:pt x="1428750" y="323850"/>
                      </a:cubicBezTo>
                    </a:path>
                  </a:pathLst>
                </a:custGeom>
                <a:noFill/>
                <a:ln w="9525" cap="flat" cmpd="sng">
                  <a:solidFill>
                    <a:srgbClr val="262627"/>
                  </a:solidFill>
                  <a:prstDash val="solid"/>
                  <a:round/>
                  <a:headEnd type="none" w="sm" len="sm"/>
                  <a:tailEnd type="none" w="sm" len="sm"/>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772" name="Google Shape;772;p22"/>
              <p:cNvSpPr/>
              <p:nvPr/>
            </p:nvSpPr>
            <p:spPr>
              <a:xfrm>
                <a:off x="5505739" y="654979"/>
                <a:ext cx="46434" cy="45719"/>
              </a:xfrm>
              <a:custGeom>
                <a:avLst/>
                <a:gdLst/>
                <a:ahLst/>
                <a:cxnLst/>
                <a:rect l="l" t="t" r="r" b="b"/>
                <a:pathLst>
                  <a:path w="92869" h="88107" extrusionOk="0">
                    <a:moveTo>
                      <a:pt x="2381" y="0"/>
                    </a:moveTo>
                    <a:lnTo>
                      <a:pt x="92869" y="11907"/>
                    </a:lnTo>
                    <a:lnTo>
                      <a:pt x="57150" y="88107"/>
                    </a:lnTo>
                    <a:lnTo>
                      <a:pt x="0" y="64294"/>
                    </a:lnTo>
                    <a:cubicBezTo>
                      <a:pt x="794" y="42863"/>
                      <a:pt x="1587" y="21431"/>
                      <a:pt x="2381" y="0"/>
                    </a:cubicBezTo>
                    <a:close/>
                  </a:path>
                </a:pathLst>
              </a:custGeom>
              <a:solidFill>
                <a:srgbClr val="F2F2F2"/>
              </a:solidFill>
              <a:ln w="9525" cap="flat" cmpd="sng">
                <a:solidFill>
                  <a:srgbClr val="262627"/>
                </a:solidFill>
                <a:prstDash val="solid"/>
                <a:round/>
                <a:headEnd type="none" w="sm" len="sm"/>
                <a:tailEnd type="none" w="sm" len="sm"/>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73" name="Google Shape;773;p22"/>
              <p:cNvSpPr/>
              <p:nvPr/>
            </p:nvSpPr>
            <p:spPr>
              <a:xfrm rot="10255973" flipH="1">
                <a:off x="5404539" y="792352"/>
                <a:ext cx="45719" cy="45719"/>
              </a:xfrm>
              <a:custGeom>
                <a:avLst/>
                <a:gdLst/>
                <a:ahLst/>
                <a:cxnLst/>
                <a:rect l="l" t="t" r="r" b="b"/>
                <a:pathLst>
                  <a:path w="78581" h="69056" extrusionOk="0">
                    <a:moveTo>
                      <a:pt x="78581" y="7144"/>
                    </a:moveTo>
                    <a:lnTo>
                      <a:pt x="0" y="0"/>
                    </a:lnTo>
                    <a:lnTo>
                      <a:pt x="16668" y="69056"/>
                    </a:lnTo>
                    <a:lnTo>
                      <a:pt x="35718" y="47625"/>
                    </a:lnTo>
                    <a:lnTo>
                      <a:pt x="78581" y="7144"/>
                    </a:lnTo>
                    <a:close/>
                  </a:path>
                </a:pathLst>
              </a:custGeom>
              <a:solidFill>
                <a:srgbClr val="F2F2F2"/>
              </a:solidFill>
              <a:ln w="9525" cap="flat" cmpd="sng">
                <a:solidFill>
                  <a:srgbClr val="262627"/>
                </a:solidFill>
                <a:prstDash val="solid"/>
                <a:round/>
                <a:headEnd type="none" w="sm" len="sm"/>
                <a:tailEnd type="none" w="sm" len="sm"/>
              </a:ln>
            </p:spPr>
            <p:txBody>
              <a:bodyPr spcFirstLastPara="1" wrap="square" lIns="90000" tIns="46800" rIns="90000" bIns="468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74" name="Google Shape;774;p22"/>
              <p:cNvSpPr/>
              <p:nvPr/>
            </p:nvSpPr>
            <p:spPr>
              <a:xfrm>
                <a:off x="5324916" y="894943"/>
                <a:ext cx="45719" cy="45719"/>
              </a:xfrm>
              <a:custGeom>
                <a:avLst/>
                <a:gdLst/>
                <a:ahLst/>
                <a:cxnLst/>
                <a:rect l="l" t="t" r="r" b="b"/>
                <a:pathLst>
                  <a:path w="207169" h="114300" extrusionOk="0">
                    <a:moveTo>
                      <a:pt x="0" y="114300"/>
                    </a:moveTo>
                    <a:lnTo>
                      <a:pt x="21432" y="28575"/>
                    </a:lnTo>
                    <a:lnTo>
                      <a:pt x="69057" y="0"/>
                    </a:lnTo>
                    <a:lnTo>
                      <a:pt x="169069" y="0"/>
                    </a:lnTo>
                    <a:lnTo>
                      <a:pt x="207169" y="33338"/>
                    </a:lnTo>
                    <a:lnTo>
                      <a:pt x="159544" y="45244"/>
                    </a:lnTo>
                    <a:lnTo>
                      <a:pt x="95250" y="40482"/>
                    </a:lnTo>
                    <a:lnTo>
                      <a:pt x="54769" y="69057"/>
                    </a:lnTo>
                    <a:lnTo>
                      <a:pt x="0" y="114300"/>
                    </a:lnTo>
                    <a:close/>
                  </a:path>
                </a:pathLst>
              </a:custGeom>
              <a:solidFill>
                <a:srgbClr val="F2F2F2"/>
              </a:solidFill>
              <a:ln w="9525" cap="flat" cmpd="sng">
                <a:solidFill>
                  <a:srgbClr val="262627"/>
                </a:solidFill>
                <a:prstDash val="solid"/>
                <a:round/>
                <a:headEnd type="none" w="sm" len="sm"/>
                <a:tailEnd type="none" w="sm" len="sm"/>
              </a:ln>
            </p:spPr>
            <p:txBody>
              <a:bodyPr spcFirstLastPara="1" wrap="square" lIns="90000" tIns="46800" rIns="90000" bIns="468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sp>
        <p:nvSpPr>
          <p:cNvPr id="775" name="Google Shape;775;p22"/>
          <p:cNvSpPr/>
          <p:nvPr/>
        </p:nvSpPr>
        <p:spPr>
          <a:xfrm rot="-6611046">
            <a:off x="1836353" y="2016701"/>
            <a:ext cx="202774" cy="209957"/>
          </a:xfrm>
          <a:prstGeom prst="rightArrow">
            <a:avLst>
              <a:gd name="adj1" fmla="val 50000"/>
              <a:gd name="adj2" fmla="val 50000"/>
            </a:avLst>
          </a:prstGeom>
          <a:solidFill>
            <a:srgbClr val="385D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grpSp>
        <p:nvGrpSpPr>
          <p:cNvPr id="776" name="Google Shape;776;p22"/>
          <p:cNvGrpSpPr/>
          <p:nvPr/>
        </p:nvGrpSpPr>
        <p:grpSpPr>
          <a:xfrm>
            <a:off x="6884620" y="64277"/>
            <a:ext cx="622855" cy="639487"/>
            <a:chOff x="5210796" y="1388764"/>
            <a:chExt cx="830473" cy="852649"/>
          </a:xfrm>
        </p:grpSpPr>
        <p:pic>
          <p:nvPicPr>
            <p:cNvPr id="777" name="Google Shape;777;p22" descr="Image result for review panel icon"/>
            <p:cNvPicPr preferRelativeResize="0"/>
            <p:nvPr/>
          </p:nvPicPr>
          <p:blipFill rotWithShape="1">
            <a:blip r:embed="rId10">
              <a:alphaModFix/>
            </a:blip>
            <a:srcRect/>
            <a:stretch/>
          </p:blipFill>
          <p:spPr>
            <a:xfrm>
              <a:off x="5288848" y="1388764"/>
              <a:ext cx="624672" cy="624672"/>
            </a:xfrm>
            <a:prstGeom prst="rect">
              <a:avLst/>
            </a:prstGeom>
            <a:noFill/>
            <a:ln>
              <a:noFill/>
            </a:ln>
          </p:spPr>
        </p:pic>
        <p:sp>
          <p:nvSpPr>
            <p:cNvPr id="778" name="Google Shape;778;p22"/>
            <p:cNvSpPr txBox="1"/>
            <p:nvPr/>
          </p:nvSpPr>
          <p:spPr>
            <a:xfrm>
              <a:off x="5210796" y="1795137"/>
              <a:ext cx="830473" cy="44627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AU" sz="525">
                  <a:solidFill>
                    <a:srgbClr val="4D4D4F"/>
                  </a:solidFill>
                  <a:latin typeface="Arial"/>
                  <a:ea typeface="Arial"/>
                  <a:cs typeface="Arial"/>
                  <a:sym typeface="Arial"/>
                </a:rPr>
                <a:t>HIPP </a:t>
              </a:r>
              <a:endParaRPr/>
            </a:p>
            <a:p>
              <a:pPr marL="0" marR="0" lvl="0" indent="0" algn="ctr" rtl="0">
                <a:spcBef>
                  <a:spcPts val="0"/>
                </a:spcBef>
                <a:spcAft>
                  <a:spcPts val="0"/>
                </a:spcAft>
                <a:buNone/>
              </a:pPr>
              <a:r>
                <a:rPr lang="en-AU" sz="525">
                  <a:solidFill>
                    <a:srgbClr val="4D4D4F"/>
                  </a:solidFill>
                  <a:latin typeface="Arial"/>
                  <a:ea typeface="Arial"/>
                  <a:cs typeface="Arial"/>
                  <a:sym typeface="Arial"/>
                </a:rPr>
                <a:t>Advisory Board</a:t>
              </a:r>
              <a:endParaRPr/>
            </a:p>
          </p:txBody>
        </p:sp>
      </p:grpSp>
      <p:grpSp>
        <p:nvGrpSpPr>
          <p:cNvPr id="779" name="Google Shape;779;p22"/>
          <p:cNvGrpSpPr/>
          <p:nvPr/>
        </p:nvGrpSpPr>
        <p:grpSpPr>
          <a:xfrm>
            <a:off x="6510829" y="169329"/>
            <a:ext cx="213091" cy="375005"/>
            <a:chOff x="5306136" y="131834"/>
            <a:chExt cx="213091" cy="375005"/>
          </a:xfrm>
        </p:grpSpPr>
        <p:sp>
          <p:nvSpPr>
            <p:cNvPr id="780" name="Google Shape;780;p22"/>
            <p:cNvSpPr/>
            <p:nvPr/>
          </p:nvSpPr>
          <p:spPr>
            <a:xfrm rot="10800000">
              <a:off x="5316453" y="296882"/>
              <a:ext cx="202774" cy="209957"/>
            </a:xfrm>
            <a:prstGeom prst="rightArrow">
              <a:avLst>
                <a:gd name="adj1" fmla="val 50000"/>
                <a:gd name="adj2"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sp>
          <p:nvSpPr>
            <p:cNvPr id="781" name="Google Shape;781;p22"/>
            <p:cNvSpPr/>
            <p:nvPr/>
          </p:nvSpPr>
          <p:spPr>
            <a:xfrm rot="77079">
              <a:off x="5308464" y="134081"/>
              <a:ext cx="202774" cy="209957"/>
            </a:xfrm>
            <a:prstGeom prst="rightArrow">
              <a:avLst>
                <a:gd name="adj1" fmla="val 50000"/>
                <a:gd name="adj2"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grpSp>
      <p:cxnSp>
        <p:nvCxnSpPr>
          <p:cNvPr id="782" name="Google Shape;782;p22"/>
          <p:cNvCxnSpPr/>
          <p:nvPr/>
        </p:nvCxnSpPr>
        <p:spPr>
          <a:xfrm rot="10800000" flipH="1">
            <a:off x="6351283" y="351102"/>
            <a:ext cx="533337" cy="1090"/>
          </a:xfrm>
          <a:prstGeom prst="straightConnector1">
            <a:avLst/>
          </a:prstGeom>
          <a:noFill/>
          <a:ln w="9525" cap="flat" cmpd="sng">
            <a:solidFill>
              <a:srgbClr val="BFBFBF"/>
            </a:solidFill>
            <a:prstDash val="dash"/>
            <a:round/>
            <a:headEnd type="none" w="sm" len="sm"/>
            <a:tailEnd type="none" w="sm" len="sm"/>
          </a:ln>
        </p:spPr>
      </p:cxnSp>
      <p:cxnSp>
        <p:nvCxnSpPr>
          <p:cNvPr id="783" name="Google Shape;783;p22"/>
          <p:cNvCxnSpPr/>
          <p:nvPr/>
        </p:nvCxnSpPr>
        <p:spPr>
          <a:xfrm>
            <a:off x="888608" y="4626074"/>
            <a:ext cx="342929" cy="0"/>
          </a:xfrm>
          <a:prstGeom prst="straightConnector1">
            <a:avLst/>
          </a:prstGeom>
          <a:noFill/>
          <a:ln w="9525" cap="flat" cmpd="sng">
            <a:solidFill>
              <a:srgbClr val="BFBFBF"/>
            </a:solidFill>
            <a:prstDash val="dash"/>
            <a:round/>
            <a:headEnd type="none" w="sm" len="sm"/>
            <a:tailEnd type="none" w="sm" len="sm"/>
          </a:ln>
        </p:spPr>
      </p:cxnSp>
      <p:cxnSp>
        <p:nvCxnSpPr>
          <p:cNvPr id="784" name="Google Shape;784;p22"/>
          <p:cNvCxnSpPr/>
          <p:nvPr/>
        </p:nvCxnSpPr>
        <p:spPr>
          <a:xfrm flipH="1">
            <a:off x="888608" y="4833695"/>
            <a:ext cx="342929" cy="8815"/>
          </a:xfrm>
          <a:prstGeom prst="straightConnector1">
            <a:avLst/>
          </a:prstGeom>
          <a:noFill/>
          <a:ln w="38100" cap="flat" cmpd="sng">
            <a:solidFill>
              <a:srgbClr val="00527E"/>
            </a:solidFill>
            <a:prstDash val="dash"/>
            <a:round/>
            <a:headEnd type="none" w="sm" len="sm"/>
            <a:tailEnd type="none" w="sm" len="sm"/>
          </a:ln>
        </p:spPr>
      </p:cxnSp>
      <p:sp>
        <p:nvSpPr>
          <p:cNvPr id="785" name="Google Shape;785;p22"/>
          <p:cNvSpPr txBox="1"/>
          <p:nvPr/>
        </p:nvSpPr>
        <p:spPr>
          <a:xfrm>
            <a:off x="1213753" y="4544076"/>
            <a:ext cx="572594" cy="17312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AU" sz="525">
                <a:solidFill>
                  <a:srgbClr val="4D4D4F"/>
                </a:solidFill>
                <a:latin typeface="Arial"/>
                <a:ea typeface="Arial"/>
                <a:cs typeface="Arial"/>
                <a:sym typeface="Arial"/>
              </a:rPr>
              <a:t>AHO specific</a:t>
            </a:r>
            <a:endParaRPr/>
          </a:p>
        </p:txBody>
      </p:sp>
      <p:sp>
        <p:nvSpPr>
          <p:cNvPr id="786" name="Google Shape;786;p22"/>
          <p:cNvSpPr txBox="1"/>
          <p:nvPr/>
        </p:nvSpPr>
        <p:spPr>
          <a:xfrm>
            <a:off x="1208680" y="4747133"/>
            <a:ext cx="529312" cy="17312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AU" sz="525">
                <a:solidFill>
                  <a:srgbClr val="4D4D4F"/>
                </a:solidFill>
                <a:latin typeface="Arial"/>
                <a:ea typeface="Arial"/>
                <a:cs typeface="Arial"/>
                <a:sym typeface="Arial"/>
              </a:rPr>
              <a:t>AusSeabed</a:t>
            </a:r>
            <a:endParaRPr/>
          </a:p>
        </p:txBody>
      </p:sp>
      <p:sp>
        <p:nvSpPr>
          <p:cNvPr id="787" name="Google Shape;787;p22"/>
          <p:cNvSpPr/>
          <p:nvPr/>
        </p:nvSpPr>
        <p:spPr>
          <a:xfrm rot="10800000">
            <a:off x="1944438" y="3426851"/>
            <a:ext cx="202774" cy="209957"/>
          </a:xfrm>
          <a:prstGeom prst="rightArrow">
            <a:avLst>
              <a:gd name="adj1" fmla="val 50000"/>
              <a:gd name="adj2" fmla="val 50000"/>
            </a:avLst>
          </a:prstGeom>
          <a:solidFill>
            <a:srgbClr val="385D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cxnSp>
        <p:nvCxnSpPr>
          <p:cNvPr id="788" name="Google Shape;788;p22"/>
          <p:cNvCxnSpPr/>
          <p:nvPr/>
        </p:nvCxnSpPr>
        <p:spPr>
          <a:xfrm>
            <a:off x="1835696" y="1851670"/>
            <a:ext cx="210782" cy="546118"/>
          </a:xfrm>
          <a:prstGeom prst="straightConnector1">
            <a:avLst/>
          </a:prstGeom>
          <a:noFill/>
          <a:ln w="38100" cap="flat" cmpd="sng">
            <a:solidFill>
              <a:srgbClr val="00527E"/>
            </a:solidFill>
            <a:prstDash val="dash"/>
            <a:round/>
            <a:headEnd type="none" w="sm" len="sm"/>
            <a:tailEnd type="none" w="sm" len="sm"/>
          </a:ln>
        </p:spPr>
      </p:cxnSp>
      <p:sp>
        <p:nvSpPr>
          <p:cNvPr id="789" name="Google Shape;789;p22"/>
          <p:cNvSpPr/>
          <p:nvPr/>
        </p:nvSpPr>
        <p:spPr>
          <a:xfrm>
            <a:off x="1561369" y="1205333"/>
            <a:ext cx="414946" cy="475001"/>
          </a:xfrm>
          <a:prstGeom prst="roundRect">
            <a:avLst>
              <a:gd name="adj" fmla="val 16667"/>
            </a:avLst>
          </a:prstGeom>
          <a:solidFill>
            <a:srgbClr val="F2F2F2"/>
          </a:solidFill>
          <a:ln w="25400" cap="flat" cmpd="sng">
            <a:solidFill>
              <a:srgbClr val="004C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sp>
        <p:nvSpPr>
          <p:cNvPr id="790" name="Google Shape;790;p22"/>
          <p:cNvSpPr txBox="1"/>
          <p:nvPr/>
        </p:nvSpPr>
        <p:spPr>
          <a:xfrm>
            <a:off x="1448532" y="1715969"/>
            <a:ext cx="668773" cy="17312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AU" sz="525">
                <a:solidFill>
                  <a:srgbClr val="4D4D4F"/>
                </a:solidFill>
                <a:latin typeface="Arial"/>
                <a:ea typeface="Arial"/>
                <a:cs typeface="Arial"/>
                <a:sym typeface="Arial"/>
              </a:rPr>
              <a:t>PRIORITY MAP</a:t>
            </a:r>
            <a:endParaRPr/>
          </a:p>
        </p:txBody>
      </p:sp>
      <p:grpSp>
        <p:nvGrpSpPr>
          <p:cNvPr id="791" name="Google Shape;791;p22"/>
          <p:cNvGrpSpPr/>
          <p:nvPr/>
        </p:nvGrpSpPr>
        <p:grpSpPr>
          <a:xfrm>
            <a:off x="1620570" y="1286786"/>
            <a:ext cx="310544" cy="385474"/>
            <a:chOff x="5294115" y="624044"/>
            <a:chExt cx="258058" cy="326347"/>
          </a:xfrm>
        </p:grpSpPr>
        <p:grpSp>
          <p:nvGrpSpPr>
            <p:cNvPr id="792" name="Google Shape;792;p22"/>
            <p:cNvGrpSpPr/>
            <p:nvPr/>
          </p:nvGrpSpPr>
          <p:grpSpPr>
            <a:xfrm>
              <a:off x="5294115" y="624044"/>
              <a:ext cx="258058" cy="326347"/>
              <a:chOff x="5541164" y="346909"/>
              <a:chExt cx="258058" cy="326347"/>
            </a:xfrm>
          </p:grpSpPr>
          <p:pic>
            <p:nvPicPr>
              <p:cNvPr id="793" name="Google Shape;793;p22" descr="Image result for australia  icon"/>
              <p:cNvPicPr preferRelativeResize="0"/>
              <p:nvPr/>
            </p:nvPicPr>
            <p:blipFill rotWithShape="1">
              <a:blip r:embed="rId29">
                <a:alphaModFix/>
              </a:blip>
              <a:srcRect/>
              <a:stretch/>
            </p:blipFill>
            <p:spPr>
              <a:xfrm>
                <a:off x="5541164" y="346909"/>
                <a:ext cx="258058" cy="258058"/>
              </a:xfrm>
              <a:prstGeom prst="rect">
                <a:avLst/>
              </a:prstGeom>
              <a:noFill/>
              <a:ln>
                <a:noFill/>
              </a:ln>
            </p:spPr>
          </p:pic>
          <p:sp>
            <p:nvSpPr>
              <p:cNvPr id="794" name="Google Shape;794;p22"/>
              <p:cNvSpPr/>
              <p:nvPr/>
            </p:nvSpPr>
            <p:spPr>
              <a:xfrm>
                <a:off x="5580112" y="627534"/>
                <a:ext cx="127813" cy="45722"/>
              </a:xfrm>
              <a:custGeom>
                <a:avLst/>
                <a:gdLst/>
                <a:ahLst/>
                <a:cxnLst/>
                <a:rect l="l" t="t" r="r" b="b"/>
                <a:pathLst>
                  <a:path w="1428767" h="368300" extrusionOk="0">
                    <a:moveTo>
                      <a:pt x="0" y="368300"/>
                    </a:moveTo>
                    <a:cubicBezTo>
                      <a:pt x="2117" y="347133"/>
                      <a:pt x="506" y="325254"/>
                      <a:pt x="6350" y="304800"/>
                    </a:cubicBezTo>
                    <a:cubicBezTo>
                      <a:pt x="9608" y="293396"/>
                      <a:pt x="35888" y="268912"/>
                      <a:pt x="44450" y="260350"/>
                    </a:cubicBezTo>
                    <a:cubicBezTo>
                      <a:pt x="56092" y="225423"/>
                      <a:pt x="43805" y="256717"/>
                      <a:pt x="63500" y="222250"/>
                    </a:cubicBezTo>
                    <a:cubicBezTo>
                      <a:pt x="70141" y="210629"/>
                      <a:pt x="78586" y="188114"/>
                      <a:pt x="88900" y="177800"/>
                    </a:cubicBezTo>
                    <a:cubicBezTo>
                      <a:pt x="94296" y="172404"/>
                      <a:pt x="101600" y="169333"/>
                      <a:pt x="107950" y="165100"/>
                    </a:cubicBezTo>
                    <a:cubicBezTo>
                      <a:pt x="109894" y="161212"/>
                      <a:pt x="126822" y="124730"/>
                      <a:pt x="133350" y="120650"/>
                    </a:cubicBezTo>
                    <a:cubicBezTo>
                      <a:pt x="144702" y="113555"/>
                      <a:pt x="171450" y="107950"/>
                      <a:pt x="171450" y="107950"/>
                    </a:cubicBezTo>
                    <a:cubicBezTo>
                      <a:pt x="226483" y="110067"/>
                      <a:pt x="281598" y="110637"/>
                      <a:pt x="336550" y="114300"/>
                    </a:cubicBezTo>
                    <a:cubicBezTo>
                      <a:pt x="346517" y="114964"/>
                      <a:pt x="370488" y="123496"/>
                      <a:pt x="381000" y="127000"/>
                    </a:cubicBezTo>
                    <a:cubicBezTo>
                      <a:pt x="441771" y="187771"/>
                      <a:pt x="369641" y="109961"/>
                      <a:pt x="406400" y="165100"/>
                    </a:cubicBezTo>
                    <a:cubicBezTo>
                      <a:pt x="411381" y="172572"/>
                      <a:pt x="419100" y="177800"/>
                      <a:pt x="425450" y="184150"/>
                    </a:cubicBezTo>
                    <a:cubicBezTo>
                      <a:pt x="436033" y="182033"/>
                      <a:pt x="447094" y="181590"/>
                      <a:pt x="457200" y="177800"/>
                    </a:cubicBezTo>
                    <a:cubicBezTo>
                      <a:pt x="464346" y="175120"/>
                      <a:pt x="470546" y="170170"/>
                      <a:pt x="476250" y="165100"/>
                    </a:cubicBezTo>
                    <a:cubicBezTo>
                      <a:pt x="498650" y="145189"/>
                      <a:pt x="513352" y="131922"/>
                      <a:pt x="527050" y="107950"/>
                    </a:cubicBezTo>
                    <a:cubicBezTo>
                      <a:pt x="531746" y="99731"/>
                      <a:pt x="534248" y="90253"/>
                      <a:pt x="539750" y="82550"/>
                    </a:cubicBezTo>
                    <a:cubicBezTo>
                      <a:pt x="544970" y="75242"/>
                      <a:pt x="553051" y="70399"/>
                      <a:pt x="558800" y="63500"/>
                    </a:cubicBezTo>
                    <a:cubicBezTo>
                      <a:pt x="570384" y="49599"/>
                      <a:pt x="573278" y="34996"/>
                      <a:pt x="590550" y="25400"/>
                    </a:cubicBezTo>
                    <a:cubicBezTo>
                      <a:pt x="602252" y="18899"/>
                      <a:pt x="615950" y="16933"/>
                      <a:pt x="628650" y="12700"/>
                    </a:cubicBezTo>
                    <a:cubicBezTo>
                      <a:pt x="663889" y="954"/>
                      <a:pt x="641058" y="7180"/>
                      <a:pt x="698500" y="0"/>
                    </a:cubicBezTo>
                    <a:cubicBezTo>
                      <a:pt x="806450" y="2117"/>
                      <a:pt x="914510" y="1046"/>
                      <a:pt x="1022350" y="6350"/>
                    </a:cubicBezTo>
                    <a:cubicBezTo>
                      <a:pt x="1043910" y="7410"/>
                      <a:pt x="1085850" y="19050"/>
                      <a:pt x="1085850" y="19050"/>
                    </a:cubicBezTo>
                    <a:cubicBezTo>
                      <a:pt x="1092200" y="23283"/>
                      <a:pt x="1099504" y="26354"/>
                      <a:pt x="1104900" y="31750"/>
                    </a:cubicBezTo>
                    <a:cubicBezTo>
                      <a:pt x="1143074" y="69924"/>
                      <a:pt x="1075699" y="35566"/>
                      <a:pt x="1155700" y="88900"/>
                    </a:cubicBezTo>
                    <a:cubicBezTo>
                      <a:pt x="1168400" y="97367"/>
                      <a:pt x="1178833" y="111307"/>
                      <a:pt x="1193800" y="114300"/>
                    </a:cubicBezTo>
                    <a:cubicBezTo>
                      <a:pt x="1270427" y="129625"/>
                      <a:pt x="1236822" y="120174"/>
                      <a:pt x="1295400" y="139700"/>
                    </a:cubicBezTo>
                    <a:cubicBezTo>
                      <a:pt x="1310894" y="144865"/>
                      <a:pt x="1321190" y="146440"/>
                      <a:pt x="1333500" y="158750"/>
                    </a:cubicBezTo>
                    <a:cubicBezTo>
                      <a:pt x="1340984" y="166234"/>
                      <a:pt x="1345662" y="176115"/>
                      <a:pt x="1352550" y="184150"/>
                    </a:cubicBezTo>
                    <a:cubicBezTo>
                      <a:pt x="1358394" y="190968"/>
                      <a:pt x="1365851" y="196301"/>
                      <a:pt x="1371600" y="203200"/>
                    </a:cubicBezTo>
                    <a:cubicBezTo>
                      <a:pt x="1394348" y="230497"/>
                      <a:pt x="1376331" y="212661"/>
                      <a:pt x="1390650" y="241300"/>
                    </a:cubicBezTo>
                    <a:cubicBezTo>
                      <a:pt x="1394063" y="248126"/>
                      <a:pt x="1399937" y="253524"/>
                      <a:pt x="1403350" y="260350"/>
                    </a:cubicBezTo>
                    <a:cubicBezTo>
                      <a:pt x="1406343" y="266337"/>
                      <a:pt x="1406707" y="273413"/>
                      <a:pt x="1409700" y="279400"/>
                    </a:cubicBezTo>
                    <a:cubicBezTo>
                      <a:pt x="1413113" y="286226"/>
                      <a:pt x="1418987" y="291624"/>
                      <a:pt x="1422400" y="298450"/>
                    </a:cubicBezTo>
                    <a:cubicBezTo>
                      <a:pt x="1429419" y="312489"/>
                      <a:pt x="1428750" y="313026"/>
                      <a:pt x="1428750" y="323850"/>
                    </a:cubicBezTo>
                  </a:path>
                </a:pathLst>
              </a:custGeom>
              <a:noFill/>
              <a:ln w="9525" cap="flat" cmpd="sng">
                <a:solidFill>
                  <a:srgbClr val="262627"/>
                </a:solidFill>
                <a:prstDash val="solid"/>
                <a:round/>
                <a:headEnd type="none" w="sm" len="sm"/>
                <a:tailEnd type="none" w="sm" len="sm"/>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795" name="Google Shape;795;p22"/>
            <p:cNvSpPr/>
            <p:nvPr/>
          </p:nvSpPr>
          <p:spPr>
            <a:xfrm>
              <a:off x="5505739" y="654979"/>
              <a:ext cx="46434" cy="45719"/>
            </a:xfrm>
            <a:custGeom>
              <a:avLst/>
              <a:gdLst/>
              <a:ahLst/>
              <a:cxnLst/>
              <a:rect l="l" t="t" r="r" b="b"/>
              <a:pathLst>
                <a:path w="92869" h="88107" extrusionOk="0">
                  <a:moveTo>
                    <a:pt x="2381" y="0"/>
                  </a:moveTo>
                  <a:lnTo>
                    <a:pt x="92869" y="11907"/>
                  </a:lnTo>
                  <a:lnTo>
                    <a:pt x="57150" y="88107"/>
                  </a:lnTo>
                  <a:lnTo>
                    <a:pt x="0" y="64294"/>
                  </a:lnTo>
                  <a:cubicBezTo>
                    <a:pt x="794" y="42863"/>
                    <a:pt x="1587" y="21431"/>
                    <a:pt x="2381" y="0"/>
                  </a:cubicBezTo>
                  <a:close/>
                </a:path>
              </a:pathLst>
            </a:custGeom>
            <a:solidFill>
              <a:srgbClr val="F2F2F2"/>
            </a:solidFill>
            <a:ln w="9525" cap="flat" cmpd="sng">
              <a:solidFill>
                <a:srgbClr val="262627"/>
              </a:solidFill>
              <a:prstDash val="solid"/>
              <a:round/>
              <a:headEnd type="none" w="sm" len="sm"/>
              <a:tailEnd type="none" w="sm" len="sm"/>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96" name="Google Shape;796;p22"/>
            <p:cNvSpPr/>
            <p:nvPr/>
          </p:nvSpPr>
          <p:spPr>
            <a:xfrm rot="10255973" flipH="1">
              <a:off x="5404539" y="792352"/>
              <a:ext cx="45719" cy="45719"/>
            </a:xfrm>
            <a:custGeom>
              <a:avLst/>
              <a:gdLst/>
              <a:ahLst/>
              <a:cxnLst/>
              <a:rect l="l" t="t" r="r" b="b"/>
              <a:pathLst>
                <a:path w="78581" h="69056" extrusionOk="0">
                  <a:moveTo>
                    <a:pt x="78581" y="7144"/>
                  </a:moveTo>
                  <a:lnTo>
                    <a:pt x="0" y="0"/>
                  </a:lnTo>
                  <a:lnTo>
                    <a:pt x="16668" y="69056"/>
                  </a:lnTo>
                  <a:lnTo>
                    <a:pt x="35718" y="47625"/>
                  </a:lnTo>
                  <a:lnTo>
                    <a:pt x="78581" y="7144"/>
                  </a:lnTo>
                  <a:close/>
                </a:path>
              </a:pathLst>
            </a:custGeom>
            <a:solidFill>
              <a:srgbClr val="F2F2F2"/>
            </a:solidFill>
            <a:ln w="9525" cap="flat" cmpd="sng">
              <a:solidFill>
                <a:srgbClr val="262627"/>
              </a:solidFill>
              <a:prstDash val="solid"/>
              <a:round/>
              <a:headEnd type="none" w="sm" len="sm"/>
              <a:tailEnd type="none" w="sm" len="sm"/>
            </a:ln>
          </p:spPr>
          <p:txBody>
            <a:bodyPr spcFirstLastPara="1" wrap="square" lIns="90000" tIns="46800" rIns="90000" bIns="468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97" name="Google Shape;797;p22"/>
            <p:cNvSpPr/>
            <p:nvPr/>
          </p:nvSpPr>
          <p:spPr>
            <a:xfrm>
              <a:off x="5324916" y="894943"/>
              <a:ext cx="45719" cy="45719"/>
            </a:xfrm>
            <a:custGeom>
              <a:avLst/>
              <a:gdLst/>
              <a:ahLst/>
              <a:cxnLst/>
              <a:rect l="l" t="t" r="r" b="b"/>
              <a:pathLst>
                <a:path w="207169" h="114300" extrusionOk="0">
                  <a:moveTo>
                    <a:pt x="0" y="114300"/>
                  </a:moveTo>
                  <a:lnTo>
                    <a:pt x="21432" y="28575"/>
                  </a:lnTo>
                  <a:lnTo>
                    <a:pt x="69057" y="0"/>
                  </a:lnTo>
                  <a:lnTo>
                    <a:pt x="169069" y="0"/>
                  </a:lnTo>
                  <a:lnTo>
                    <a:pt x="207169" y="33338"/>
                  </a:lnTo>
                  <a:lnTo>
                    <a:pt x="159544" y="45244"/>
                  </a:lnTo>
                  <a:lnTo>
                    <a:pt x="95250" y="40482"/>
                  </a:lnTo>
                  <a:lnTo>
                    <a:pt x="54769" y="69057"/>
                  </a:lnTo>
                  <a:lnTo>
                    <a:pt x="0" y="114300"/>
                  </a:lnTo>
                  <a:close/>
                </a:path>
              </a:pathLst>
            </a:custGeom>
            <a:solidFill>
              <a:srgbClr val="F2F2F2"/>
            </a:solidFill>
            <a:ln w="9525" cap="flat" cmpd="sng">
              <a:solidFill>
                <a:srgbClr val="262627"/>
              </a:solidFill>
              <a:prstDash val="solid"/>
              <a:round/>
              <a:headEnd type="none" w="sm" len="sm"/>
              <a:tailEnd type="none" w="sm" len="sm"/>
            </a:ln>
          </p:spPr>
          <p:txBody>
            <a:bodyPr spcFirstLastPara="1" wrap="square" lIns="90000" tIns="46800" rIns="90000" bIns="468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4" name="Group 3"/>
          <p:cNvGrpSpPr/>
          <p:nvPr/>
        </p:nvGrpSpPr>
        <p:grpSpPr>
          <a:xfrm>
            <a:off x="2233167" y="3448929"/>
            <a:ext cx="844339" cy="900839"/>
            <a:chOff x="8349160" y="1499561"/>
            <a:chExt cx="413178" cy="467938"/>
          </a:xfrm>
        </p:grpSpPr>
        <p:sp>
          <p:nvSpPr>
            <p:cNvPr id="253" name="Google Shape;593;p22"/>
            <p:cNvSpPr/>
            <p:nvPr/>
          </p:nvSpPr>
          <p:spPr>
            <a:xfrm>
              <a:off x="8349160" y="1499561"/>
              <a:ext cx="413178" cy="467938"/>
            </a:xfrm>
            <a:prstGeom prst="roundRect">
              <a:avLst>
                <a:gd name="adj" fmla="val 16667"/>
              </a:avLst>
            </a:prstGeom>
            <a:solidFill>
              <a:srgbClr val="F2F2F2"/>
            </a:solidFill>
            <a:ln w="25400" cap="flat" cmpd="sng">
              <a:solidFill>
                <a:schemeClr val="accent4">
                  <a:lumMod val="5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pic>
          <p:nvPicPr>
            <p:cNvPr id="254" name="Google Shape;611;p22" descr="Image result for QUALITY CHECK icon"/>
            <p:cNvPicPr preferRelativeResize="0"/>
            <p:nvPr/>
          </p:nvPicPr>
          <p:blipFill rotWithShape="1">
            <a:blip r:embed="rId31">
              <a:alphaModFix/>
              <a:duotone>
                <a:prstClr val="black"/>
                <a:schemeClr val="accent4">
                  <a:tint val="45000"/>
                  <a:satMod val="400000"/>
                </a:schemeClr>
              </a:duotone>
            </a:blip>
            <a:srcRect/>
            <a:stretch/>
          </p:blipFill>
          <p:spPr>
            <a:xfrm>
              <a:off x="8396809" y="1529691"/>
              <a:ext cx="317880" cy="372555"/>
            </a:xfrm>
            <a:prstGeom prst="rect">
              <a:avLst/>
            </a:prstGeom>
            <a:noFill/>
            <a:ln>
              <a:noFill/>
            </a:ln>
          </p:spPr>
        </p:pic>
      </p:grpSp>
      <p:grpSp>
        <p:nvGrpSpPr>
          <p:cNvPr id="247" name="Google Shape;635;p22"/>
          <p:cNvGrpSpPr/>
          <p:nvPr/>
        </p:nvGrpSpPr>
        <p:grpSpPr>
          <a:xfrm>
            <a:off x="5822593" y="2552627"/>
            <a:ext cx="793061" cy="721854"/>
            <a:chOff x="3371636" y="3665812"/>
            <a:chExt cx="1626263" cy="1480246"/>
          </a:xfrm>
        </p:grpSpPr>
        <p:grpSp>
          <p:nvGrpSpPr>
            <p:cNvPr id="248" name="Google Shape;636;p22"/>
            <p:cNvGrpSpPr/>
            <p:nvPr/>
          </p:nvGrpSpPr>
          <p:grpSpPr>
            <a:xfrm>
              <a:off x="3371636" y="3665812"/>
              <a:ext cx="1626263" cy="1480246"/>
              <a:chOff x="3942466" y="1785452"/>
              <a:chExt cx="1830584" cy="1666223"/>
            </a:xfrm>
          </p:grpSpPr>
          <p:sp>
            <p:nvSpPr>
              <p:cNvPr id="250" name="Google Shape;593;p22"/>
              <p:cNvSpPr/>
              <p:nvPr/>
            </p:nvSpPr>
            <p:spPr>
              <a:xfrm>
                <a:off x="4380900" y="1785452"/>
                <a:ext cx="953719" cy="1080120"/>
              </a:xfrm>
              <a:prstGeom prst="roundRect">
                <a:avLst>
                  <a:gd name="adj" fmla="val 16667"/>
                </a:avLst>
              </a:prstGeom>
              <a:solidFill>
                <a:srgbClr val="F2F2F2"/>
              </a:solidFill>
              <a:ln w="25400" cap="flat" cmpd="sng">
                <a:solidFill>
                  <a:srgbClr val="004C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sp>
            <p:nvSpPr>
              <p:cNvPr id="251" name="Google Shape;601;p22"/>
              <p:cNvSpPr txBox="1"/>
              <p:nvPr/>
            </p:nvSpPr>
            <p:spPr>
              <a:xfrm>
                <a:off x="3942466" y="2865572"/>
                <a:ext cx="1830584" cy="58610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AU" sz="525" dirty="0">
                    <a:solidFill>
                      <a:srgbClr val="4D4D4F"/>
                    </a:solidFill>
                    <a:latin typeface="Arial"/>
                    <a:ea typeface="Arial"/>
                    <a:cs typeface="Arial"/>
                    <a:sym typeface="Arial"/>
                  </a:rPr>
                  <a:t>QUALITY</a:t>
                </a:r>
                <a:br>
                  <a:rPr lang="en-AU" sz="525" dirty="0">
                    <a:solidFill>
                      <a:srgbClr val="4D4D4F"/>
                    </a:solidFill>
                    <a:latin typeface="Arial"/>
                    <a:ea typeface="Arial"/>
                    <a:cs typeface="Arial"/>
                    <a:sym typeface="Arial"/>
                  </a:rPr>
                </a:br>
                <a:r>
                  <a:rPr lang="en-AU" sz="525" dirty="0">
                    <a:solidFill>
                      <a:srgbClr val="4D4D4F"/>
                    </a:solidFill>
                    <a:latin typeface="Arial"/>
                    <a:ea typeface="Arial"/>
                    <a:cs typeface="Arial"/>
                    <a:sym typeface="Arial"/>
                  </a:rPr>
                  <a:t>ASSURANCE</a:t>
                </a:r>
                <a:endParaRPr dirty="0"/>
              </a:p>
            </p:txBody>
          </p:sp>
        </p:grpSp>
        <p:pic>
          <p:nvPicPr>
            <p:cNvPr id="249" name="Google Shape;611;p22" descr="Image result for QUALITY CHECK icon"/>
            <p:cNvPicPr preferRelativeResize="0"/>
            <p:nvPr/>
          </p:nvPicPr>
          <p:blipFill rotWithShape="1">
            <a:blip r:embed="rId31">
              <a:alphaModFix/>
            </a:blip>
            <a:srcRect/>
            <a:stretch/>
          </p:blipFill>
          <p:spPr>
            <a:xfrm>
              <a:off x="3858845" y="3721864"/>
              <a:ext cx="651850" cy="763967"/>
            </a:xfrm>
            <a:prstGeom prst="rect">
              <a:avLst/>
            </a:prstGeom>
            <a:noFill/>
            <a:ln>
              <a:noFill/>
            </a:ln>
          </p:spPr>
        </p:pic>
      </p:grpSp>
      <p:grpSp>
        <p:nvGrpSpPr>
          <p:cNvPr id="3" name="Group 2"/>
          <p:cNvGrpSpPr/>
          <p:nvPr/>
        </p:nvGrpSpPr>
        <p:grpSpPr>
          <a:xfrm>
            <a:off x="5827875" y="1925612"/>
            <a:ext cx="793061" cy="1929903"/>
            <a:chOff x="5825478" y="1926162"/>
            <a:chExt cx="793061" cy="1929903"/>
          </a:xfrm>
        </p:grpSpPr>
        <p:cxnSp>
          <p:nvCxnSpPr>
            <p:cNvPr id="600" name="Google Shape;600;p22"/>
            <p:cNvCxnSpPr>
              <a:stCxn id="601" idx="0"/>
              <a:endCxn id="597" idx="0"/>
            </p:cNvCxnSpPr>
            <p:nvPr/>
          </p:nvCxnSpPr>
          <p:spPr>
            <a:xfrm>
              <a:off x="6222009" y="3020565"/>
              <a:ext cx="2100" cy="835500"/>
            </a:xfrm>
            <a:prstGeom prst="straightConnector1">
              <a:avLst/>
            </a:prstGeom>
            <a:noFill/>
            <a:ln w="38100" cap="flat" cmpd="sng">
              <a:solidFill>
                <a:srgbClr val="C00000"/>
              </a:solidFill>
              <a:prstDash val="dash"/>
              <a:round/>
              <a:headEnd type="none" w="sm" len="sm"/>
              <a:tailEnd type="none" w="sm" len="sm"/>
            </a:ln>
          </p:spPr>
        </p:cxnSp>
        <p:cxnSp>
          <p:nvCxnSpPr>
            <p:cNvPr id="609" name="Google Shape;609;p22"/>
            <p:cNvCxnSpPr>
              <a:stCxn id="610" idx="2"/>
              <a:endCxn id="611" idx="0"/>
            </p:cNvCxnSpPr>
            <p:nvPr/>
          </p:nvCxnSpPr>
          <p:spPr>
            <a:xfrm>
              <a:off x="6216274" y="1926162"/>
              <a:ext cx="5700" cy="653700"/>
            </a:xfrm>
            <a:prstGeom prst="straightConnector1">
              <a:avLst/>
            </a:prstGeom>
            <a:noFill/>
            <a:ln w="38100" cap="flat" cmpd="sng">
              <a:solidFill>
                <a:srgbClr val="C00000"/>
              </a:solidFill>
              <a:prstDash val="dash"/>
              <a:round/>
              <a:headEnd type="none" w="sm" len="sm"/>
              <a:tailEnd type="none" w="sm" len="sm"/>
            </a:ln>
          </p:spPr>
        </p:cxnSp>
        <p:grpSp>
          <p:nvGrpSpPr>
            <p:cNvPr id="624" name="Google Shape;624;p22"/>
            <p:cNvGrpSpPr/>
            <p:nvPr/>
          </p:nvGrpSpPr>
          <p:grpSpPr>
            <a:xfrm>
              <a:off x="5976315" y="2065600"/>
              <a:ext cx="479946" cy="213686"/>
              <a:chOff x="7040077" y="2804657"/>
              <a:chExt cx="639928" cy="284915"/>
            </a:xfrm>
            <a:solidFill>
              <a:schemeClr val="accent4">
                <a:lumMod val="75000"/>
              </a:schemeClr>
            </a:solidFill>
          </p:grpSpPr>
          <p:sp>
            <p:nvSpPr>
              <p:cNvPr id="625" name="Google Shape;625;p22"/>
              <p:cNvSpPr/>
              <p:nvPr/>
            </p:nvSpPr>
            <p:spPr>
              <a:xfrm rot="5400000">
                <a:off x="7404851" y="2814419"/>
                <a:ext cx="270365" cy="279942"/>
              </a:xfrm>
              <a:prstGeom prst="rightArrow">
                <a:avLst>
                  <a:gd name="adj1" fmla="val 50000"/>
                  <a:gd name="adj2" fmla="val 50000"/>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sp>
            <p:nvSpPr>
              <p:cNvPr id="626" name="Google Shape;626;p22"/>
              <p:cNvSpPr/>
              <p:nvPr/>
            </p:nvSpPr>
            <p:spPr>
              <a:xfrm rot="-5400000">
                <a:off x="7044864" y="2799870"/>
                <a:ext cx="270367" cy="279942"/>
              </a:xfrm>
              <a:prstGeom prst="rightArrow">
                <a:avLst>
                  <a:gd name="adj1" fmla="val 50000"/>
                  <a:gd name="adj2" fmla="val 50000"/>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grpSp>
        <p:sp>
          <p:nvSpPr>
            <p:cNvPr id="627" name="Google Shape;627;p22"/>
            <p:cNvSpPr/>
            <p:nvPr/>
          </p:nvSpPr>
          <p:spPr>
            <a:xfrm rot="5400000">
              <a:off x="6122701" y="3479292"/>
              <a:ext cx="202773" cy="209956"/>
            </a:xfrm>
            <a:prstGeom prst="rightArrow">
              <a:avLst>
                <a:gd name="adj1" fmla="val 50000"/>
                <a:gd name="adj2" fmla="val 50000"/>
              </a:avLst>
            </a:prstGeom>
            <a:solidFill>
              <a:schemeClr val="accent4">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grpSp>
          <p:nvGrpSpPr>
            <p:cNvPr id="635" name="Google Shape;635;p22"/>
            <p:cNvGrpSpPr/>
            <p:nvPr/>
          </p:nvGrpSpPr>
          <p:grpSpPr>
            <a:xfrm>
              <a:off x="5825478" y="2552627"/>
              <a:ext cx="793061" cy="721854"/>
              <a:chOff x="3371636" y="3665812"/>
              <a:chExt cx="1626263" cy="1480246"/>
            </a:xfrm>
          </p:grpSpPr>
          <p:grpSp>
            <p:nvGrpSpPr>
              <p:cNvPr id="636" name="Google Shape;636;p22"/>
              <p:cNvGrpSpPr/>
              <p:nvPr/>
            </p:nvGrpSpPr>
            <p:grpSpPr>
              <a:xfrm>
                <a:off x="3371636" y="3665812"/>
                <a:ext cx="1626263" cy="1480246"/>
                <a:chOff x="3942466" y="1785452"/>
                <a:chExt cx="1830584" cy="1666223"/>
              </a:xfrm>
            </p:grpSpPr>
            <p:sp>
              <p:nvSpPr>
                <p:cNvPr id="593" name="Google Shape;593;p22"/>
                <p:cNvSpPr/>
                <p:nvPr/>
              </p:nvSpPr>
              <p:spPr>
                <a:xfrm>
                  <a:off x="4380900" y="1785452"/>
                  <a:ext cx="953719" cy="1080120"/>
                </a:xfrm>
                <a:prstGeom prst="roundRect">
                  <a:avLst>
                    <a:gd name="adj" fmla="val 16667"/>
                  </a:avLst>
                </a:prstGeom>
                <a:solidFill>
                  <a:srgbClr val="F2F2F2"/>
                </a:solidFill>
                <a:ln w="25400" cap="flat" cmpd="sng">
                  <a:solidFill>
                    <a:schemeClr val="accent4">
                      <a:lumMod val="5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Arial"/>
                    <a:ea typeface="Arial"/>
                    <a:cs typeface="Arial"/>
                    <a:sym typeface="Arial"/>
                  </a:endParaRPr>
                </a:p>
              </p:txBody>
            </p:sp>
            <p:sp>
              <p:nvSpPr>
                <p:cNvPr id="601" name="Google Shape;601;p22"/>
                <p:cNvSpPr txBox="1"/>
                <p:nvPr/>
              </p:nvSpPr>
              <p:spPr>
                <a:xfrm>
                  <a:off x="3942466" y="2865572"/>
                  <a:ext cx="1830584" cy="58610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AU" sz="525" dirty="0">
                      <a:solidFill>
                        <a:schemeClr val="accent4">
                          <a:lumMod val="50000"/>
                        </a:schemeClr>
                      </a:solidFill>
                      <a:sym typeface="Arial"/>
                    </a:rPr>
                    <a:t>QUALITY</a:t>
                  </a:r>
                  <a:br>
                    <a:rPr lang="en-AU" sz="525" dirty="0">
                      <a:solidFill>
                        <a:schemeClr val="accent4">
                          <a:lumMod val="50000"/>
                        </a:schemeClr>
                      </a:solidFill>
                      <a:sym typeface="Arial"/>
                    </a:rPr>
                  </a:br>
                  <a:r>
                    <a:rPr lang="en-AU" sz="525" dirty="0">
                      <a:solidFill>
                        <a:schemeClr val="accent4">
                          <a:lumMod val="50000"/>
                        </a:schemeClr>
                      </a:solidFill>
                      <a:sym typeface="Arial"/>
                    </a:rPr>
                    <a:t>ASSURANCE</a:t>
                  </a:r>
                  <a:endParaRPr dirty="0">
                    <a:solidFill>
                      <a:schemeClr val="accent4">
                        <a:lumMod val="50000"/>
                      </a:schemeClr>
                    </a:solidFill>
                  </a:endParaRPr>
                </a:p>
              </p:txBody>
            </p:sp>
          </p:grpSp>
          <p:pic>
            <p:nvPicPr>
              <p:cNvPr id="611" name="Google Shape;611;p22" descr="Image result for QUALITY CHECK icon"/>
              <p:cNvPicPr preferRelativeResize="0"/>
              <p:nvPr/>
            </p:nvPicPr>
            <p:blipFill rotWithShape="1">
              <a:blip r:embed="rId31">
                <a:alphaModFix/>
                <a:duotone>
                  <a:prstClr val="black"/>
                  <a:schemeClr val="accent4">
                    <a:tint val="45000"/>
                    <a:satMod val="400000"/>
                  </a:schemeClr>
                </a:duotone>
              </a:blip>
              <a:srcRect/>
              <a:stretch/>
            </p:blipFill>
            <p:spPr>
              <a:xfrm>
                <a:off x="3858845" y="3721864"/>
                <a:ext cx="651850" cy="763967"/>
              </a:xfrm>
              <a:prstGeom prst="rect">
                <a:avLst/>
              </a:prstGeom>
              <a:noFill/>
              <a:ln>
                <a:noFill/>
              </a:ln>
            </p:spPr>
          </p:pic>
        </p:grpSp>
      </p:grpSp>
    </p:spTree>
    <p:extLst>
      <p:ext uri="{BB962C8B-B14F-4D97-AF65-F5344CB8AC3E}">
        <p14:creationId xmlns:p14="http://schemas.microsoft.com/office/powerpoint/2010/main" val="420715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A38B7D9-AF28-4F8A-B0E2-BBA04A530257}"/>
              </a:ext>
            </a:extLst>
          </p:cNvPr>
          <p:cNvSpPr>
            <a:spLocks noGrp="1"/>
          </p:cNvSpPr>
          <p:nvPr>
            <p:ph type="title"/>
          </p:nvPr>
        </p:nvSpPr>
        <p:spPr/>
        <p:txBody>
          <a:bodyPr/>
          <a:lstStyle/>
          <a:p>
            <a:r>
              <a:rPr lang="en-US" dirty="0" err="1"/>
              <a:t>AusSeabed</a:t>
            </a:r>
            <a:r>
              <a:rPr lang="en-US" dirty="0"/>
              <a:t>-NOAA-CCOM Workshop</a:t>
            </a:r>
          </a:p>
        </p:txBody>
      </p:sp>
      <p:pic>
        <p:nvPicPr>
          <p:cNvPr id="15" name="Content Placeholder 14">
            <a:extLst>
              <a:ext uri="{FF2B5EF4-FFF2-40B4-BE49-F238E27FC236}">
                <a16:creationId xmlns:a16="http://schemas.microsoft.com/office/drawing/2014/main" id="{7E4EE155-24AB-4FC0-BE1B-63A91B32CC46}"/>
              </a:ext>
            </a:extLst>
          </p:cNvPr>
          <p:cNvPicPr>
            <a:picLocks noGrp="1" noChangeAspect="1"/>
          </p:cNvPicPr>
          <p:nvPr>
            <p:ph idx="1"/>
          </p:nvPr>
        </p:nvPicPr>
        <p:blipFill>
          <a:blip r:embed="rId3"/>
          <a:stretch>
            <a:fillRect/>
          </a:stretch>
        </p:blipFill>
        <p:spPr>
          <a:xfrm>
            <a:off x="380719" y="1727200"/>
            <a:ext cx="3337488" cy="2149475"/>
          </a:xfrm>
        </p:spPr>
      </p:pic>
      <p:sp>
        <p:nvSpPr>
          <p:cNvPr id="13" name="Content Placeholder 12">
            <a:extLst>
              <a:ext uri="{FF2B5EF4-FFF2-40B4-BE49-F238E27FC236}">
                <a16:creationId xmlns:a16="http://schemas.microsoft.com/office/drawing/2014/main" id="{AC183B1F-C7AE-401A-9C88-2E44C6565A65}"/>
              </a:ext>
            </a:extLst>
          </p:cNvPr>
          <p:cNvSpPr>
            <a:spLocks noGrp="1"/>
          </p:cNvSpPr>
          <p:nvPr>
            <p:ph idx="13"/>
          </p:nvPr>
        </p:nvSpPr>
        <p:spPr/>
        <p:txBody>
          <a:bodyPr>
            <a:normAutofit fontScale="77500" lnSpcReduction="20000"/>
          </a:bodyPr>
          <a:lstStyle/>
          <a:p>
            <a:pPr marL="0" indent="0" algn="ctr">
              <a:buNone/>
            </a:pPr>
            <a:r>
              <a:rPr lang="en-US" b="1" i="1" dirty="0">
                <a:effectLst>
                  <a:outerShdw blurRad="38100" dist="38100" dir="2700000" algn="tl">
                    <a:srgbClr val="000000">
                      <a:alpha val="43137"/>
                    </a:srgbClr>
                  </a:outerShdw>
                </a:effectLst>
              </a:rPr>
              <a:t>“Effective Seabed Mapping Workflow”</a:t>
            </a:r>
          </a:p>
          <a:p>
            <a:r>
              <a:rPr lang="en-US" b="1" dirty="0"/>
              <a:t>Dates:</a:t>
            </a:r>
            <a:r>
              <a:rPr lang="en-US" dirty="0"/>
              <a:t> 18-20 June 2019</a:t>
            </a:r>
          </a:p>
          <a:p>
            <a:r>
              <a:rPr lang="en-US" b="1" dirty="0"/>
              <a:t>Topics:</a:t>
            </a:r>
          </a:p>
          <a:p>
            <a:pPr lvl="1"/>
            <a:r>
              <a:rPr lang="en-US" dirty="0"/>
              <a:t>Processing workflow of Geoscience Australia &amp; NOAA Office of Coast Survey</a:t>
            </a:r>
          </a:p>
          <a:p>
            <a:pPr lvl="1"/>
            <a:r>
              <a:rPr lang="en-US" dirty="0"/>
              <a:t>Pydro (Barry Gallagher)</a:t>
            </a:r>
          </a:p>
          <a:p>
            <a:pPr lvl="1"/>
            <a:r>
              <a:rPr lang="en-US" dirty="0"/>
              <a:t>HydrOffice</a:t>
            </a:r>
          </a:p>
          <a:p>
            <a:pPr lvl="1"/>
            <a:r>
              <a:rPr lang="en-US" dirty="0"/>
              <a:t>QC Tools, CA Tools</a:t>
            </a:r>
          </a:p>
          <a:p>
            <a:pPr lvl="1"/>
            <a:r>
              <a:rPr lang="en-US" dirty="0"/>
              <a:t>Charlene, Sham, TCARI (Erik Younkin)</a:t>
            </a:r>
          </a:p>
          <a:p>
            <a:pPr lvl="1"/>
            <a:r>
              <a:rPr lang="en-US" dirty="0"/>
              <a:t>GA planning Tool</a:t>
            </a:r>
          </a:p>
          <a:p>
            <a:pPr lvl="1"/>
            <a:r>
              <a:rPr lang="en-US" dirty="0"/>
              <a:t>MAC Tools (Paul Johnson)</a:t>
            </a:r>
          </a:p>
          <a:p>
            <a:pPr lvl="1"/>
            <a:r>
              <a:rPr lang="en-US" dirty="0"/>
              <a:t>Sound Speed Manager &amp; </a:t>
            </a:r>
            <a:r>
              <a:rPr lang="en-US" dirty="0" err="1"/>
              <a:t>SmartMap</a:t>
            </a:r>
            <a:endParaRPr lang="en-US" dirty="0"/>
          </a:p>
          <a:p>
            <a:pPr lvl="1"/>
            <a:r>
              <a:rPr lang="en-US" dirty="0" err="1"/>
              <a:t>StormFix</a:t>
            </a:r>
            <a:endParaRPr lang="en-US" dirty="0"/>
          </a:p>
          <a:p>
            <a:pPr lvl="1"/>
            <a:r>
              <a:rPr lang="en-US" dirty="0"/>
              <a:t>BSIP &amp; OpenBST</a:t>
            </a:r>
          </a:p>
          <a:p>
            <a:pPr lvl="1"/>
            <a:r>
              <a:rPr lang="en-US" dirty="0"/>
              <a:t>BAG &amp; BAG Explorer</a:t>
            </a:r>
          </a:p>
          <a:p>
            <a:endParaRPr lang="en-US" dirty="0"/>
          </a:p>
        </p:txBody>
      </p:sp>
      <p:grpSp>
        <p:nvGrpSpPr>
          <p:cNvPr id="7" name="Group 6">
            <a:extLst>
              <a:ext uri="{FF2B5EF4-FFF2-40B4-BE49-F238E27FC236}">
                <a16:creationId xmlns:a16="http://schemas.microsoft.com/office/drawing/2014/main" id="{2EBB4301-98EA-4A4A-8F35-1C1959096290}"/>
              </a:ext>
            </a:extLst>
          </p:cNvPr>
          <p:cNvGrpSpPr/>
          <p:nvPr/>
        </p:nvGrpSpPr>
        <p:grpSpPr>
          <a:xfrm>
            <a:off x="1113390" y="2535442"/>
            <a:ext cx="1920240" cy="1097280"/>
            <a:chOff x="3410272" y="2119824"/>
            <a:chExt cx="2527753" cy="1415535"/>
          </a:xfrm>
          <a:effectLst>
            <a:outerShdw blurRad="50800" dist="38100" dir="2700000" algn="tl" rotWithShape="0">
              <a:prstClr val="black">
                <a:alpha val="40000"/>
              </a:prstClr>
            </a:outerShdw>
          </a:effectLst>
        </p:grpSpPr>
        <p:pic>
          <p:nvPicPr>
            <p:cNvPr id="8" name="Picture Placeholder 8">
              <a:extLst>
                <a:ext uri="{FF2B5EF4-FFF2-40B4-BE49-F238E27FC236}">
                  <a16:creationId xmlns:a16="http://schemas.microsoft.com/office/drawing/2014/main" id="{F66FD883-9B5F-4FBC-9490-47BC24AF53B6}"/>
                </a:ext>
              </a:extLst>
            </p:cNvPr>
            <p:cNvPicPr>
              <a:picLocks noChangeAspect="1"/>
            </p:cNvPicPr>
            <p:nvPr/>
          </p:nvPicPr>
          <p:blipFill>
            <a:blip r:embed="rId4"/>
            <a:srcRect t="7200" b="7200"/>
            <a:stretch>
              <a:fillRect/>
            </a:stretch>
          </p:blipFill>
          <p:spPr>
            <a:xfrm>
              <a:off x="4126912" y="2119824"/>
              <a:ext cx="1097280" cy="731520"/>
            </a:xfrm>
            <a:prstGeom prst="rect">
              <a:avLst/>
            </a:prstGeom>
          </p:spPr>
        </p:pic>
        <p:pic>
          <p:nvPicPr>
            <p:cNvPr id="9" name="Picture Placeholder 35">
              <a:extLst>
                <a:ext uri="{FF2B5EF4-FFF2-40B4-BE49-F238E27FC236}">
                  <a16:creationId xmlns:a16="http://schemas.microsoft.com/office/drawing/2014/main" id="{4615AE1E-EE6A-485D-8EEB-1429EC2FE567}"/>
                </a:ext>
              </a:extLst>
            </p:cNvPr>
            <p:cNvPicPr>
              <a:picLocks noChangeAspect="1"/>
            </p:cNvPicPr>
            <p:nvPr/>
          </p:nvPicPr>
          <p:blipFill>
            <a:blip r:embed="rId5"/>
            <a:srcRect t="145" b="145"/>
            <a:stretch>
              <a:fillRect/>
            </a:stretch>
          </p:blipFill>
          <p:spPr>
            <a:xfrm>
              <a:off x="5023625" y="2573377"/>
              <a:ext cx="914400" cy="914400"/>
            </a:xfrm>
            <a:prstGeom prst="rect">
              <a:avLst/>
            </a:prstGeom>
          </p:spPr>
        </p:pic>
        <p:pic>
          <p:nvPicPr>
            <p:cNvPr id="10" name="Picture Placeholder 31">
              <a:extLst>
                <a:ext uri="{FF2B5EF4-FFF2-40B4-BE49-F238E27FC236}">
                  <a16:creationId xmlns:a16="http://schemas.microsoft.com/office/drawing/2014/main" id="{A90DD01C-A964-42B5-A2AF-A1E1DBDA3E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0272" y="2529519"/>
              <a:ext cx="1005840" cy="1005840"/>
            </a:xfrm>
            <a:prstGeom prst="rect">
              <a:avLst/>
            </a:prstGeom>
          </p:spPr>
        </p:pic>
      </p:grpSp>
    </p:spTree>
    <p:extLst>
      <p:ext uri="{BB962C8B-B14F-4D97-AF65-F5344CB8AC3E}">
        <p14:creationId xmlns:p14="http://schemas.microsoft.com/office/powerpoint/2010/main" val="535172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A38B7D9-AF28-4F8A-B0E2-BBA04A530257}"/>
              </a:ext>
            </a:extLst>
          </p:cNvPr>
          <p:cNvSpPr>
            <a:spLocks noGrp="1"/>
          </p:cNvSpPr>
          <p:nvPr>
            <p:ph type="title"/>
          </p:nvPr>
        </p:nvSpPr>
        <p:spPr/>
        <p:txBody>
          <a:bodyPr/>
          <a:lstStyle/>
          <a:p>
            <a:r>
              <a:rPr lang="en-US" dirty="0"/>
              <a:t>Workshop Outcomes</a:t>
            </a:r>
          </a:p>
        </p:txBody>
      </p:sp>
      <p:grpSp>
        <p:nvGrpSpPr>
          <p:cNvPr id="7" name="Group 6">
            <a:extLst>
              <a:ext uri="{FF2B5EF4-FFF2-40B4-BE49-F238E27FC236}">
                <a16:creationId xmlns:a16="http://schemas.microsoft.com/office/drawing/2014/main" id="{2EBB4301-98EA-4A4A-8F35-1C1959096290}"/>
              </a:ext>
            </a:extLst>
          </p:cNvPr>
          <p:cNvGrpSpPr/>
          <p:nvPr/>
        </p:nvGrpSpPr>
        <p:grpSpPr>
          <a:xfrm>
            <a:off x="1113390" y="2535442"/>
            <a:ext cx="1920240" cy="1097280"/>
            <a:chOff x="3410272" y="2119824"/>
            <a:chExt cx="2527753" cy="1415535"/>
          </a:xfrm>
          <a:effectLst>
            <a:outerShdw blurRad="50800" dist="38100" dir="2700000" algn="tl" rotWithShape="0">
              <a:prstClr val="black">
                <a:alpha val="40000"/>
              </a:prstClr>
            </a:outerShdw>
          </a:effectLst>
        </p:grpSpPr>
        <p:pic>
          <p:nvPicPr>
            <p:cNvPr id="8" name="Picture Placeholder 8">
              <a:extLst>
                <a:ext uri="{FF2B5EF4-FFF2-40B4-BE49-F238E27FC236}">
                  <a16:creationId xmlns:a16="http://schemas.microsoft.com/office/drawing/2014/main" id="{F66FD883-9B5F-4FBC-9490-47BC24AF53B6}"/>
                </a:ext>
              </a:extLst>
            </p:cNvPr>
            <p:cNvPicPr>
              <a:picLocks noChangeAspect="1"/>
            </p:cNvPicPr>
            <p:nvPr/>
          </p:nvPicPr>
          <p:blipFill>
            <a:blip r:embed="rId3"/>
            <a:srcRect t="7200" b="7200"/>
            <a:stretch>
              <a:fillRect/>
            </a:stretch>
          </p:blipFill>
          <p:spPr>
            <a:xfrm>
              <a:off x="4126912" y="2119824"/>
              <a:ext cx="1097280" cy="731520"/>
            </a:xfrm>
            <a:prstGeom prst="rect">
              <a:avLst/>
            </a:prstGeom>
          </p:spPr>
        </p:pic>
        <p:pic>
          <p:nvPicPr>
            <p:cNvPr id="9" name="Picture Placeholder 35">
              <a:extLst>
                <a:ext uri="{FF2B5EF4-FFF2-40B4-BE49-F238E27FC236}">
                  <a16:creationId xmlns:a16="http://schemas.microsoft.com/office/drawing/2014/main" id="{4615AE1E-EE6A-485D-8EEB-1429EC2FE567}"/>
                </a:ext>
              </a:extLst>
            </p:cNvPr>
            <p:cNvPicPr>
              <a:picLocks noChangeAspect="1"/>
            </p:cNvPicPr>
            <p:nvPr/>
          </p:nvPicPr>
          <p:blipFill>
            <a:blip r:embed="rId4"/>
            <a:srcRect t="145" b="145"/>
            <a:stretch>
              <a:fillRect/>
            </a:stretch>
          </p:blipFill>
          <p:spPr>
            <a:xfrm>
              <a:off x="5023625" y="2573377"/>
              <a:ext cx="914400" cy="914400"/>
            </a:xfrm>
            <a:prstGeom prst="rect">
              <a:avLst/>
            </a:prstGeom>
          </p:spPr>
        </p:pic>
        <p:pic>
          <p:nvPicPr>
            <p:cNvPr id="10" name="Picture Placeholder 31">
              <a:extLst>
                <a:ext uri="{FF2B5EF4-FFF2-40B4-BE49-F238E27FC236}">
                  <a16:creationId xmlns:a16="http://schemas.microsoft.com/office/drawing/2014/main" id="{A90DD01C-A964-42B5-A2AF-A1E1DBDA3E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0272" y="2529519"/>
              <a:ext cx="1005840" cy="1005840"/>
            </a:xfrm>
            <a:prstGeom prst="rect">
              <a:avLst/>
            </a:prstGeom>
          </p:spPr>
        </p:pic>
      </p:grpSp>
      <p:sp>
        <p:nvSpPr>
          <p:cNvPr id="2" name="Arrow: Right 1">
            <a:extLst>
              <a:ext uri="{FF2B5EF4-FFF2-40B4-BE49-F238E27FC236}">
                <a16:creationId xmlns:a16="http://schemas.microsoft.com/office/drawing/2014/main" id="{804BEB42-9DD2-4A96-A57D-AD1AE8C76D4A}"/>
              </a:ext>
            </a:extLst>
          </p:cNvPr>
          <p:cNvSpPr/>
          <p:nvPr/>
        </p:nvSpPr>
        <p:spPr>
          <a:xfrm rot="1311210">
            <a:off x="3774685" y="4006157"/>
            <a:ext cx="548640" cy="451104"/>
          </a:xfrm>
          <a:prstGeom prst="rightArrow">
            <a:avLst>
              <a:gd name="adj1" fmla="val 39189"/>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D02D215B-2AC9-4EFA-A42B-A0783D292DAD}"/>
              </a:ext>
            </a:extLst>
          </p:cNvPr>
          <p:cNvSpPr/>
          <p:nvPr/>
        </p:nvSpPr>
        <p:spPr>
          <a:xfrm rot="20288790" flipV="1">
            <a:off x="3774685" y="2271763"/>
            <a:ext cx="548640" cy="451104"/>
          </a:xfrm>
          <a:prstGeom prst="rightArrow">
            <a:avLst>
              <a:gd name="adj1" fmla="val 39189"/>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1AFE81A-6CAF-4F53-A260-317AA1B6D095}"/>
              </a:ext>
            </a:extLst>
          </p:cNvPr>
          <p:cNvSpPr txBox="1"/>
          <p:nvPr/>
        </p:nvSpPr>
        <p:spPr>
          <a:xfrm>
            <a:off x="231620" y="3475807"/>
            <a:ext cx="3694176" cy="769441"/>
          </a:xfrm>
          <a:prstGeom prst="rect">
            <a:avLst/>
          </a:prstGeom>
          <a:noFill/>
        </p:spPr>
        <p:txBody>
          <a:bodyPr wrap="square" rtlCol="0">
            <a:spAutoFit/>
          </a:bodyPr>
          <a:lstStyle/>
          <a:p>
            <a:pPr algn="ctr"/>
            <a:r>
              <a:rPr lang="en-US" sz="4400" b="1" cap="small" dirty="0">
                <a:solidFill>
                  <a:schemeClr val="tx2"/>
                </a:solidFill>
                <a:latin typeface="Candara" panose="020E0502030303020204" pitchFamily="34" charset="0"/>
              </a:rPr>
              <a:t>QA Checks</a:t>
            </a:r>
          </a:p>
        </p:txBody>
      </p:sp>
      <p:sp>
        <p:nvSpPr>
          <p:cNvPr id="14" name="TextBox 13">
            <a:extLst>
              <a:ext uri="{FF2B5EF4-FFF2-40B4-BE49-F238E27FC236}">
                <a16:creationId xmlns:a16="http://schemas.microsoft.com/office/drawing/2014/main" id="{890FA3B8-5C57-4C5E-89A4-DCE17D334341}"/>
              </a:ext>
            </a:extLst>
          </p:cNvPr>
          <p:cNvSpPr txBox="1"/>
          <p:nvPr/>
        </p:nvSpPr>
        <p:spPr>
          <a:xfrm>
            <a:off x="4145280" y="1955381"/>
            <a:ext cx="4572000" cy="584775"/>
          </a:xfrm>
          <a:prstGeom prst="rect">
            <a:avLst/>
          </a:prstGeom>
          <a:noFill/>
        </p:spPr>
        <p:txBody>
          <a:bodyPr wrap="square" rtlCol="0">
            <a:spAutoFit/>
          </a:bodyPr>
          <a:lstStyle/>
          <a:p>
            <a:pPr algn="ctr"/>
            <a:r>
              <a:rPr lang="en-US" sz="3200" b="1" cap="small" dirty="0">
                <a:solidFill>
                  <a:schemeClr val="tx2"/>
                </a:solidFill>
                <a:latin typeface="Candara" panose="020E0502030303020204" pitchFamily="34" charset="0"/>
              </a:rPr>
              <a:t>Raw Survey Data</a:t>
            </a:r>
          </a:p>
        </p:txBody>
      </p:sp>
      <p:sp>
        <p:nvSpPr>
          <p:cNvPr id="16" name="TextBox 15">
            <a:extLst>
              <a:ext uri="{FF2B5EF4-FFF2-40B4-BE49-F238E27FC236}">
                <a16:creationId xmlns:a16="http://schemas.microsoft.com/office/drawing/2014/main" id="{2F44ED01-5990-484B-8746-0FC9AA0D8F88}"/>
              </a:ext>
            </a:extLst>
          </p:cNvPr>
          <p:cNvSpPr txBox="1"/>
          <p:nvPr/>
        </p:nvSpPr>
        <p:spPr>
          <a:xfrm>
            <a:off x="4145280" y="4235548"/>
            <a:ext cx="4572000" cy="584775"/>
          </a:xfrm>
          <a:prstGeom prst="rect">
            <a:avLst/>
          </a:prstGeom>
          <a:noFill/>
        </p:spPr>
        <p:txBody>
          <a:bodyPr wrap="square" rtlCol="0">
            <a:spAutoFit/>
          </a:bodyPr>
          <a:lstStyle/>
          <a:p>
            <a:pPr algn="ctr"/>
            <a:r>
              <a:rPr lang="en-US" sz="3200" b="1" cap="small" dirty="0">
                <a:solidFill>
                  <a:schemeClr val="tx2"/>
                </a:solidFill>
                <a:latin typeface="Candara" panose="020E0502030303020204" pitchFamily="34" charset="0"/>
              </a:rPr>
              <a:t>Survey Products</a:t>
            </a:r>
          </a:p>
        </p:txBody>
      </p:sp>
    </p:spTree>
    <p:extLst>
      <p:ext uri="{BB962C8B-B14F-4D97-AF65-F5344CB8AC3E}">
        <p14:creationId xmlns:p14="http://schemas.microsoft.com/office/powerpoint/2010/main" val="303116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5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5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4"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A38B7D9-AF28-4F8A-B0E2-BBA04A530257}"/>
              </a:ext>
            </a:extLst>
          </p:cNvPr>
          <p:cNvSpPr>
            <a:spLocks noGrp="1"/>
          </p:cNvSpPr>
          <p:nvPr>
            <p:ph type="title"/>
          </p:nvPr>
        </p:nvSpPr>
        <p:spPr/>
        <p:txBody>
          <a:bodyPr/>
          <a:lstStyle/>
          <a:p>
            <a:r>
              <a:rPr lang="en-US" dirty="0"/>
              <a:t>Workshop Outcomes</a:t>
            </a:r>
          </a:p>
        </p:txBody>
      </p:sp>
      <p:grpSp>
        <p:nvGrpSpPr>
          <p:cNvPr id="7" name="Group 6">
            <a:extLst>
              <a:ext uri="{FF2B5EF4-FFF2-40B4-BE49-F238E27FC236}">
                <a16:creationId xmlns:a16="http://schemas.microsoft.com/office/drawing/2014/main" id="{2EBB4301-98EA-4A4A-8F35-1C1959096290}"/>
              </a:ext>
            </a:extLst>
          </p:cNvPr>
          <p:cNvGrpSpPr/>
          <p:nvPr/>
        </p:nvGrpSpPr>
        <p:grpSpPr>
          <a:xfrm>
            <a:off x="1113390" y="2535442"/>
            <a:ext cx="1920240" cy="1097280"/>
            <a:chOff x="3410272" y="2119824"/>
            <a:chExt cx="2527753" cy="1415535"/>
          </a:xfrm>
          <a:effectLst>
            <a:outerShdw blurRad="50800" dist="38100" dir="2700000" algn="tl" rotWithShape="0">
              <a:prstClr val="black">
                <a:alpha val="40000"/>
              </a:prstClr>
            </a:outerShdw>
          </a:effectLst>
        </p:grpSpPr>
        <p:pic>
          <p:nvPicPr>
            <p:cNvPr id="8" name="Picture Placeholder 8">
              <a:extLst>
                <a:ext uri="{FF2B5EF4-FFF2-40B4-BE49-F238E27FC236}">
                  <a16:creationId xmlns:a16="http://schemas.microsoft.com/office/drawing/2014/main" id="{F66FD883-9B5F-4FBC-9490-47BC24AF53B6}"/>
                </a:ext>
              </a:extLst>
            </p:cNvPr>
            <p:cNvPicPr>
              <a:picLocks noChangeAspect="1"/>
            </p:cNvPicPr>
            <p:nvPr/>
          </p:nvPicPr>
          <p:blipFill>
            <a:blip r:embed="rId3"/>
            <a:srcRect t="7200" b="7200"/>
            <a:stretch>
              <a:fillRect/>
            </a:stretch>
          </p:blipFill>
          <p:spPr>
            <a:xfrm>
              <a:off x="4126912" y="2119824"/>
              <a:ext cx="1097280" cy="731520"/>
            </a:xfrm>
            <a:prstGeom prst="rect">
              <a:avLst/>
            </a:prstGeom>
          </p:spPr>
        </p:pic>
        <p:pic>
          <p:nvPicPr>
            <p:cNvPr id="9" name="Picture Placeholder 35">
              <a:extLst>
                <a:ext uri="{FF2B5EF4-FFF2-40B4-BE49-F238E27FC236}">
                  <a16:creationId xmlns:a16="http://schemas.microsoft.com/office/drawing/2014/main" id="{4615AE1E-EE6A-485D-8EEB-1429EC2FE567}"/>
                </a:ext>
              </a:extLst>
            </p:cNvPr>
            <p:cNvPicPr>
              <a:picLocks noChangeAspect="1"/>
            </p:cNvPicPr>
            <p:nvPr/>
          </p:nvPicPr>
          <p:blipFill>
            <a:blip r:embed="rId4"/>
            <a:srcRect t="145" b="145"/>
            <a:stretch>
              <a:fillRect/>
            </a:stretch>
          </p:blipFill>
          <p:spPr>
            <a:xfrm>
              <a:off x="5023625" y="2573377"/>
              <a:ext cx="914400" cy="914400"/>
            </a:xfrm>
            <a:prstGeom prst="rect">
              <a:avLst/>
            </a:prstGeom>
          </p:spPr>
        </p:pic>
        <p:pic>
          <p:nvPicPr>
            <p:cNvPr id="10" name="Picture Placeholder 31">
              <a:extLst>
                <a:ext uri="{FF2B5EF4-FFF2-40B4-BE49-F238E27FC236}">
                  <a16:creationId xmlns:a16="http://schemas.microsoft.com/office/drawing/2014/main" id="{A90DD01C-A964-42B5-A2AF-A1E1DBDA3E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0272" y="2529519"/>
              <a:ext cx="1005840" cy="1005840"/>
            </a:xfrm>
            <a:prstGeom prst="rect">
              <a:avLst/>
            </a:prstGeom>
          </p:spPr>
        </p:pic>
      </p:grpSp>
      <p:sp>
        <p:nvSpPr>
          <p:cNvPr id="2" name="Arrow: Right 1">
            <a:extLst>
              <a:ext uri="{FF2B5EF4-FFF2-40B4-BE49-F238E27FC236}">
                <a16:creationId xmlns:a16="http://schemas.microsoft.com/office/drawing/2014/main" id="{804BEB42-9DD2-4A96-A57D-AD1AE8C76D4A}"/>
              </a:ext>
            </a:extLst>
          </p:cNvPr>
          <p:cNvSpPr/>
          <p:nvPr/>
        </p:nvSpPr>
        <p:spPr>
          <a:xfrm rot="1311210">
            <a:off x="3774685" y="4006157"/>
            <a:ext cx="548640" cy="451104"/>
          </a:xfrm>
          <a:prstGeom prst="rightArrow">
            <a:avLst>
              <a:gd name="adj1" fmla="val 39189"/>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D02D215B-2AC9-4EFA-A42B-A0783D292DAD}"/>
              </a:ext>
            </a:extLst>
          </p:cNvPr>
          <p:cNvSpPr/>
          <p:nvPr/>
        </p:nvSpPr>
        <p:spPr>
          <a:xfrm rot="20288790" flipV="1">
            <a:off x="3774685" y="2271763"/>
            <a:ext cx="548640" cy="451104"/>
          </a:xfrm>
          <a:prstGeom prst="rightArrow">
            <a:avLst>
              <a:gd name="adj1" fmla="val 39189"/>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1AFE81A-6CAF-4F53-A260-317AA1B6D095}"/>
              </a:ext>
            </a:extLst>
          </p:cNvPr>
          <p:cNvSpPr txBox="1"/>
          <p:nvPr/>
        </p:nvSpPr>
        <p:spPr>
          <a:xfrm>
            <a:off x="231620" y="3475807"/>
            <a:ext cx="3694176" cy="769441"/>
          </a:xfrm>
          <a:prstGeom prst="rect">
            <a:avLst/>
          </a:prstGeom>
          <a:noFill/>
        </p:spPr>
        <p:txBody>
          <a:bodyPr wrap="square" rtlCol="0">
            <a:spAutoFit/>
          </a:bodyPr>
          <a:lstStyle/>
          <a:p>
            <a:pPr algn="ctr"/>
            <a:r>
              <a:rPr lang="en-US" sz="4400" b="1" cap="small" dirty="0">
                <a:solidFill>
                  <a:schemeClr val="tx2"/>
                </a:solidFill>
                <a:latin typeface="Candara" panose="020E0502030303020204" pitchFamily="34" charset="0"/>
              </a:rPr>
              <a:t>QA Checks</a:t>
            </a:r>
          </a:p>
        </p:txBody>
      </p:sp>
      <p:sp>
        <p:nvSpPr>
          <p:cNvPr id="14" name="TextBox 13">
            <a:extLst>
              <a:ext uri="{FF2B5EF4-FFF2-40B4-BE49-F238E27FC236}">
                <a16:creationId xmlns:a16="http://schemas.microsoft.com/office/drawing/2014/main" id="{890FA3B8-5C57-4C5E-89A4-DCE17D334341}"/>
              </a:ext>
            </a:extLst>
          </p:cNvPr>
          <p:cNvSpPr txBox="1"/>
          <p:nvPr/>
        </p:nvSpPr>
        <p:spPr>
          <a:xfrm>
            <a:off x="4145280" y="1955381"/>
            <a:ext cx="4572000" cy="584775"/>
          </a:xfrm>
          <a:prstGeom prst="rect">
            <a:avLst/>
          </a:prstGeom>
          <a:noFill/>
        </p:spPr>
        <p:txBody>
          <a:bodyPr wrap="square" rtlCol="0">
            <a:spAutoFit/>
          </a:bodyPr>
          <a:lstStyle/>
          <a:p>
            <a:pPr algn="ctr"/>
            <a:r>
              <a:rPr lang="en-US" sz="3200" b="1" cap="small" dirty="0">
                <a:solidFill>
                  <a:schemeClr val="tx2"/>
                </a:solidFill>
                <a:latin typeface="Candara" panose="020E0502030303020204" pitchFamily="34" charset="0"/>
              </a:rPr>
              <a:t>Raw Survey Data</a:t>
            </a:r>
          </a:p>
        </p:txBody>
      </p:sp>
      <p:pic>
        <p:nvPicPr>
          <p:cNvPr id="13" name="Picture 12">
            <a:extLst>
              <a:ext uri="{FF2B5EF4-FFF2-40B4-BE49-F238E27FC236}">
                <a16:creationId xmlns:a16="http://schemas.microsoft.com/office/drawing/2014/main" id="{6B1B8D2E-1952-459E-A72A-9AB18F8C04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18206" y="3858964"/>
            <a:ext cx="1097280" cy="1097280"/>
          </a:xfrm>
          <a:prstGeom prst="rect">
            <a:avLst/>
          </a:prstGeom>
          <a:effectLst>
            <a:outerShdw blurRad="50800" dist="38100" dir="2700000" algn="tl" rotWithShape="0">
              <a:prstClr val="black">
                <a:alpha val="40000"/>
              </a:prstClr>
            </a:outerShdw>
          </a:effectLst>
        </p:spPr>
      </p:pic>
      <p:pic>
        <p:nvPicPr>
          <p:cNvPr id="15" name="Picture Placeholder 8">
            <a:extLst>
              <a:ext uri="{FF2B5EF4-FFF2-40B4-BE49-F238E27FC236}">
                <a16:creationId xmlns:a16="http://schemas.microsoft.com/office/drawing/2014/main" id="{68A7DB5E-0DDC-48A2-81DC-CEFC8B24E3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9110" y="3858964"/>
            <a:ext cx="1097280" cy="10972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5518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A38B7D9-AF28-4F8A-B0E2-BBA04A530257}"/>
              </a:ext>
            </a:extLst>
          </p:cNvPr>
          <p:cNvSpPr>
            <a:spLocks noGrp="1"/>
          </p:cNvSpPr>
          <p:nvPr>
            <p:ph type="title"/>
          </p:nvPr>
        </p:nvSpPr>
        <p:spPr/>
        <p:txBody>
          <a:bodyPr/>
          <a:lstStyle/>
          <a:p>
            <a:r>
              <a:rPr lang="en-US" dirty="0"/>
              <a:t>Workshop Outcomes</a:t>
            </a:r>
          </a:p>
        </p:txBody>
      </p:sp>
      <p:grpSp>
        <p:nvGrpSpPr>
          <p:cNvPr id="7" name="Group 6">
            <a:extLst>
              <a:ext uri="{FF2B5EF4-FFF2-40B4-BE49-F238E27FC236}">
                <a16:creationId xmlns:a16="http://schemas.microsoft.com/office/drawing/2014/main" id="{2EBB4301-98EA-4A4A-8F35-1C1959096290}"/>
              </a:ext>
            </a:extLst>
          </p:cNvPr>
          <p:cNvGrpSpPr/>
          <p:nvPr/>
        </p:nvGrpSpPr>
        <p:grpSpPr>
          <a:xfrm>
            <a:off x="1113390" y="2535442"/>
            <a:ext cx="1920240" cy="1097280"/>
            <a:chOff x="3410272" y="2119824"/>
            <a:chExt cx="2527753" cy="1415535"/>
          </a:xfrm>
          <a:effectLst>
            <a:outerShdw blurRad="50800" dist="38100" dir="2700000" algn="tl" rotWithShape="0">
              <a:prstClr val="black">
                <a:alpha val="40000"/>
              </a:prstClr>
            </a:outerShdw>
          </a:effectLst>
        </p:grpSpPr>
        <p:pic>
          <p:nvPicPr>
            <p:cNvPr id="8" name="Picture Placeholder 8">
              <a:extLst>
                <a:ext uri="{FF2B5EF4-FFF2-40B4-BE49-F238E27FC236}">
                  <a16:creationId xmlns:a16="http://schemas.microsoft.com/office/drawing/2014/main" id="{F66FD883-9B5F-4FBC-9490-47BC24AF53B6}"/>
                </a:ext>
              </a:extLst>
            </p:cNvPr>
            <p:cNvPicPr>
              <a:picLocks noChangeAspect="1"/>
            </p:cNvPicPr>
            <p:nvPr/>
          </p:nvPicPr>
          <p:blipFill>
            <a:blip r:embed="rId3"/>
            <a:srcRect t="7200" b="7200"/>
            <a:stretch>
              <a:fillRect/>
            </a:stretch>
          </p:blipFill>
          <p:spPr>
            <a:xfrm>
              <a:off x="4126912" y="2119824"/>
              <a:ext cx="1097280" cy="731520"/>
            </a:xfrm>
            <a:prstGeom prst="rect">
              <a:avLst/>
            </a:prstGeom>
          </p:spPr>
        </p:pic>
        <p:pic>
          <p:nvPicPr>
            <p:cNvPr id="9" name="Picture Placeholder 35">
              <a:extLst>
                <a:ext uri="{FF2B5EF4-FFF2-40B4-BE49-F238E27FC236}">
                  <a16:creationId xmlns:a16="http://schemas.microsoft.com/office/drawing/2014/main" id="{4615AE1E-EE6A-485D-8EEB-1429EC2FE567}"/>
                </a:ext>
              </a:extLst>
            </p:cNvPr>
            <p:cNvPicPr>
              <a:picLocks noChangeAspect="1"/>
            </p:cNvPicPr>
            <p:nvPr/>
          </p:nvPicPr>
          <p:blipFill>
            <a:blip r:embed="rId4"/>
            <a:srcRect t="145" b="145"/>
            <a:stretch>
              <a:fillRect/>
            </a:stretch>
          </p:blipFill>
          <p:spPr>
            <a:xfrm>
              <a:off x="5023625" y="2573377"/>
              <a:ext cx="914400" cy="914400"/>
            </a:xfrm>
            <a:prstGeom prst="rect">
              <a:avLst/>
            </a:prstGeom>
          </p:spPr>
        </p:pic>
        <p:pic>
          <p:nvPicPr>
            <p:cNvPr id="10" name="Picture Placeholder 31">
              <a:extLst>
                <a:ext uri="{FF2B5EF4-FFF2-40B4-BE49-F238E27FC236}">
                  <a16:creationId xmlns:a16="http://schemas.microsoft.com/office/drawing/2014/main" id="{A90DD01C-A964-42B5-A2AF-A1E1DBDA3E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0272" y="2529519"/>
              <a:ext cx="1005840" cy="1005840"/>
            </a:xfrm>
            <a:prstGeom prst="rect">
              <a:avLst/>
            </a:prstGeom>
          </p:spPr>
        </p:pic>
      </p:grpSp>
      <p:sp>
        <p:nvSpPr>
          <p:cNvPr id="2" name="Arrow: Right 1">
            <a:extLst>
              <a:ext uri="{FF2B5EF4-FFF2-40B4-BE49-F238E27FC236}">
                <a16:creationId xmlns:a16="http://schemas.microsoft.com/office/drawing/2014/main" id="{804BEB42-9DD2-4A96-A57D-AD1AE8C76D4A}"/>
              </a:ext>
            </a:extLst>
          </p:cNvPr>
          <p:cNvSpPr/>
          <p:nvPr/>
        </p:nvSpPr>
        <p:spPr>
          <a:xfrm rot="1311210">
            <a:off x="3774685" y="4006157"/>
            <a:ext cx="548640" cy="451104"/>
          </a:xfrm>
          <a:prstGeom prst="rightArrow">
            <a:avLst>
              <a:gd name="adj1" fmla="val 39189"/>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D02D215B-2AC9-4EFA-A42B-A0783D292DAD}"/>
              </a:ext>
            </a:extLst>
          </p:cNvPr>
          <p:cNvSpPr/>
          <p:nvPr/>
        </p:nvSpPr>
        <p:spPr>
          <a:xfrm rot="20288790" flipV="1">
            <a:off x="3774685" y="2271763"/>
            <a:ext cx="548640" cy="451104"/>
          </a:xfrm>
          <a:prstGeom prst="rightArrow">
            <a:avLst>
              <a:gd name="adj1" fmla="val 39189"/>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1AFE81A-6CAF-4F53-A260-317AA1B6D095}"/>
              </a:ext>
            </a:extLst>
          </p:cNvPr>
          <p:cNvSpPr txBox="1"/>
          <p:nvPr/>
        </p:nvSpPr>
        <p:spPr>
          <a:xfrm>
            <a:off x="231620" y="3475807"/>
            <a:ext cx="3694176" cy="769441"/>
          </a:xfrm>
          <a:prstGeom prst="rect">
            <a:avLst/>
          </a:prstGeom>
          <a:noFill/>
        </p:spPr>
        <p:txBody>
          <a:bodyPr wrap="square" rtlCol="0">
            <a:spAutoFit/>
          </a:bodyPr>
          <a:lstStyle/>
          <a:p>
            <a:pPr algn="ctr"/>
            <a:r>
              <a:rPr lang="en-US" sz="4400" b="1" cap="small" dirty="0">
                <a:solidFill>
                  <a:schemeClr val="tx2"/>
                </a:solidFill>
                <a:latin typeface="Candara" panose="020E0502030303020204" pitchFamily="34" charset="0"/>
              </a:rPr>
              <a:t>QA Checks</a:t>
            </a:r>
          </a:p>
        </p:txBody>
      </p:sp>
      <p:pic>
        <p:nvPicPr>
          <p:cNvPr id="13" name="Picture 12">
            <a:extLst>
              <a:ext uri="{FF2B5EF4-FFF2-40B4-BE49-F238E27FC236}">
                <a16:creationId xmlns:a16="http://schemas.microsoft.com/office/drawing/2014/main" id="{6B1B8D2E-1952-459E-A72A-9AB18F8C04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18206" y="3858964"/>
            <a:ext cx="1097280" cy="1097280"/>
          </a:xfrm>
          <a:prstGeom prst="rect">
            <a:avLst/>
          </a:prstGeom>
          <a:effectLst>
            <a:outerShdw blurRad="50800" dist="38100" dir="2700000" algn="tl" rotWithShape="0">
              <a:prstClr val="black">
                <a:alpha val="40000"/>
              </a:prstClr>
            </a:outerShdw>
          </a:effectLst>
        </p:spPr>
      </p:pic>
      <p:pic>
        <p:nvPicPr>
          <p:cNvPr id="15" name="Picture Placeholder 8">
            <a:extLst>
              <a:ext uri="{FF2B5EF4-FFF2-40B4-BE49-F238E27FC236}">
                <a16:creationId xmlns:a16="http://schemas.microsoft.com/office/drawing/2014/main" id="{68A7DB5E-0DDC-48A2-81DC-CEFC8B24E3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9110" y="3858964"/>
            <a:ext cx="1097280" cy="1097280"/>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0675D60C-B7FD-4F01-B3B3-09F3A2FBE5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55555" y="1449451"/>
            <a:ext cx="1097280" cy="1097280"/>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810FA1CB-DF31-4A71-91FF-D2213E1C9F71}"/>
              </a:ext>
            </a:extLst>
          </p:cNvPr>
          <p:cNvSpPr txBox="1"/>
          <p:nvPr/>
        </p:nvSpPr>
        <p:spPr>
          <a:xfrm>
            <a:off x="4604918" y="2519893"/>
            <a:ext cx="3694176" cy="646331"/>
          </a:xfrm>
          <a:prstGeom prst="rect">
            <a:avLst/>
          </a:prstGeom>
          <a:noFill/>
        </p:spPr>
        <p:txBody>
          <a:bodyPr wrap="square" rtlCol="0">
            <a:spAutoFit/>
          </a:bodyPr>
          <a:lstStyle/>
          <a:p>
            <a:pPr algn="ctr"/>
            <a:r>
              <a:rPr lang="en-US" sz="1800" b="1" cap="small" dirty="0">
                <a:solidFill>
                  <a:schemeClr val="tx2"/>
                </a:solidFill>
                <a:latin typeface="Candara" panose="020E0502030303020204" pitchFamily="34" charset="0"/>
              </a:rPr>
              <a:t>Multibeam Acquisition and Tracking Evaluator (MATE)</a:t>
            </a:r>
          </a:p>
        </p:txBody>
      </p:sp>
    </p:spTree>
    <p:extLst>
      <p:ext uri="{BB962C8B-B14F-4D97-AF65-F5344CB8AC3E}">
        <p14:creationId xmlns:p14="http://schemas.microsoft.com/office/powerpoint/2010/main" val="25909733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A38B7D9-AF28-4F8A-B0E2-BBA04A530257}"/>
              </a:ext>
            </a:extLst>
          </p:cNvPr>
          <p:cNvSpPr>
            <a:spLocks noGrp="1"/>
          </p:cNvSpPr>
          <p:nvPr>
            <p:ph type="title"/>
          </p:nvPr>
        </p:nvSpPr>
        <p:spPr/>
        <p:txBody>
          <a:bodyPr/>
          <a:lstStyle/>
          <a:p>
            <a:r>
              <a:rPr lang="en-US" dirty="0"/>
              <a:t>MATE on GitHub </a:t>
            </a:r>
          </a:p>
        </p:txBody>
      </p:sp>
      <p:pic>
        <p:nvPicPr>
          <p:cNvPr id="5" name="Picture 4">
            <a:extLst>
              <a:ext uri="{FF2B5EF4-FFF2-40B4-BE49-F238E27FC236}">
                <a16:creationId xmlns:a16="http://schemas.microsoft.com/office/drawing/2014/main" id="{4656B4A6-ED89-422E-A313-32B9BAFE2EC1}"/>
              </a:ext>
            </a:extLst>
          </p:cNvPr>
          <p:cNvPicPr>
            <a:picLocks noChangeAspect="1"/>
          </p:cNvPicPr>
          <p:nvPr/>
        </p:nvPicPr>
        <p:blipFill>
          <a:blip r:embed="rId3"/>
          <a:stretch>
            <a:fillRect/>
          </a:stretch>
        </p:blipFill>
        <p:spPr>
          <a:xfrm>
            <a:off x="3760991" y="888303"/>
            <a:ext cx="4657208" cy="4007256"/>
          </a:xfrm>
          <a:prstGeom prst="rect">
            <a:avLst/>
          </a:prstGeom>
          <a:ln>
            <a:solidFill>
              <a:schemeClr val="tx2"/>
            </a:solidFill>
          </a:ln>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7FBF8104-AF5E-451B-B7EA-B003C12AAA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373" y="2327913"/>
            <a:ext cx="1005840" cy="1005840"/>
          </a:xfrm>
          <a:prstGeom prst="rect">
            <a:avLst/>
          </a:prstGeom>
          <a:effectLst>
            <a:outerShdw blurRad="50800" dist="38100" dir="2700000" algn="tl" rotWithShape="0">
              <a:prstClr val="black">
                <a:alpha val="40000"/>
              </a:prstClr>
            </a:outerShdw>
          </a:effectLst>
        </p:spPr>
      </p:pic>
      <p:sp>
        <p:nvSpPr>
          <p:cNvPr id="19" name="Arrow: Right 18">
            <a:extLst>
              <a:ext uri="{FF2B5EF4-FFF2-40B4-BE49-F238E27FC236}">
                <a16:creationId xmlns:a16="http://schemas.microsoft.com/office/drawing/2014/main" id="{91FEBCE0-546B-4E88-B83B-0AD06F21536D}"/>
              </a:ext>
            </a:extLst>
          </p:cNvPr>
          <p:cNvSpPr/>
          <p:nvPr/>
        </p:nvSpPr>
        <p:spPr>
          <a:xfrm flipV="1">
            <a:off x="2418743" y="2508473"/>
            <a:ext cx="365760" cy="640080"/>
          </a:xfrm>
          <a:prstGeom prst="rightArrow">
            <a:avLst>
              <a:gd name="adj1" fmla="val 39189"/>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1F89C69-CD4A-45F4-970A-CF26E17050EC}"/>
              </a:ext>
            </a:extLst>
          </p:cNvPr>
          <p:cNvPicPr>
            <a:picLocks noChangeAspect="1"/>
          </p:cNvPicPr>
          <p:nvPr/>
        </p:nvPicPr>
        <p:blipFill>
          <a:blip r:embed="rId5"/>
          <a:stretch>
            <a:fillRect/>
          </a:stretch>
        </p:blipFill>
        <p:spPr>
          <a:xfrm>
            <a:off x="3060425" y="2373633"/>
            <a:ext cx="1210033" cy="10058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694545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A38B7D9-AF28-4F8A-B0E2-BBA04A530257}"/>
              </a:ext>
            </a:extLst>
          </p:cNvPr>
          <p:cNvSpPr>
            <a:spLocks noGrp="1"/>
          </p:cNvSpPr>
          <p:nvPr>
            <p:ph type="title"/>
          </p:nvPr>
        </p:nvSpPr>
        <p:spPr/>
        <p:txBody>
          <a:bodyPr/>
          <a:lstStyle/>
          <a:p>
            <a:r>
              <a:rPr lang="en-US" dirty="0"/>
              <a:t>Existing Mode: User-Interactive </a:t>
            </a:r>
          </a:p>
        </p:txBody>
      </p:sp>
      <p:pic>
        <p:nvPicPr>
          <p:cNvPr id="7" name="Picture 6">
            <a:extLst>
              <a:ext uri="{FF2B5EF4-FFF2-40B4-BE49-F238E27FC236}">
                <a16:creationId xmlns:a16="http://schemas.microsoft.com/office/drawing/2014/main" id="{4EB5F092-6A1B-4BE6-A3FA-329F38E28F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250" y="1843391"/>
            <a:ext cx="1097280" cy="1097280"/>
          </a:xfrm>
          <a:prstGeom prst="rect">
            <a:avLst/>
          </a:prstGeom>
          <a:effectLst>
            <a:outerShdw blurRad="50800" dist="38100" dir="2700000" algn="tl" rotWithShape="0">
              <a:prstClr val="black">
                <a:alpha val="40000"/>
              </a:prstClr>
            </a:outerShdw>
          </a:effectLst>
        </p:spPr>
      </p:pic>
      <p:pic>
        <p:nvPicPr>
          <p:cNvPr id="8" name="Picture Placeholder 8">
            <a:extLst>
              <a:ext uri="{FF2B5EF4-FFF2-40B4-BE49-F238E27FC236}">
                <a16:creationId xmlns:a16="http://schemas.microsoft.com/office/drawing/2014/main" id="{63F9C542-FA83-4D2E-9C3C-C0722E2AAA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250" y="2928619"/>
            <a:ext cx="1097280" cy="1097280"/>
          </a:xfrm>
          <a:prstGeom prst="rect">
            <a:avLst/>
          </a:prstGeom>
          <a:effectLst>
            <a:outerShdw blurRad="50800" dist="38100" dir="2700000" algn="tl" rotWithShape="0">
              <a:prstClr val="black">
                <a:alpha val="40000"/>
              </a:prstClr>
            </a:outerShdw>
          </a:effectLst>
        </p:spPr>
      </p:pic>
      <p:sp>
        <p:nvSpPr>
          <p:cNvPr id="10" name="Arrow: Right 9">
            <a:extLst>
              <a:ext uri="{FF2B5EF4-FFF2-40B4-BE49-F238E27FC236}">
                <a16:creationId xmlns:a16="http://schemas.microsoft.com/office/drawing/2014/main" id="{A7C688E4-C0F7-47EA-B2E7-19D30300C8BB}"/>
              </a:ext>
            </a:extLst>
          </p:cNvPr>
          <p:cNvSpPr/>
          <p:nvPr/>
        </p:nvSpPr>
        <p:spPr>
          <a:xfrm rot="20781246" flipV="1">
            <a:off x="2228105" y="2056119"/>
            <a:ext cx="548640" cy="451104"/>
          </a:xfrm>
          <a:prstGeom prst="rightArrow">
            <a:avLst>
              <a:gd name="adj1" fmla="val 39189"/>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08DB8095-E50D-46B7-8DF6-66E636240437}"/>
              </a:ext>
            </a:extLst>
          </p:cNvPr>
          <p:cNvSpPr/>
          <p:nvPr/>
        </p:nvSpPr>
        <p:spPr>
          <a:xfrm rot="818754">
            <a:off x="2228105" y="3349262"/>
            <a:ext cx="548640" cy="451104"/>
          </a:xfrm>
          <a:prstGeom prst="rightArrow">
            <a:avLst>
              <a:gd name="adj1" fmla="val 39189"/>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A274BCA8-F4CB-4701-A090-1B72E06F6545}"/>
              </a:ext>
            </a:extLst>
          </p:cNvPr>
          <p:cNvPicPr>
            <a:picLocks noChangeAspect="1"/>
          </p:cNvPicPr>
          <p:nvPr/>
        </p:nvPicPr>
        <p:blipFill>
          <a:blip r:embed="rId5"/>
          <a:stretch>
            <a:fillRect/>
          </a:stretch>
        </p:blipFill>
        <p:spPr>
          <a:xfrm>
            <a:off x="3089746" y="864701"/>
            <a:ext cx="3632217" cy="3459254"/>
          </a:xfrm>
          <a:prstGeom prst="rect">
            <a:avLst/>
          </a:prstGeom>
          <a:ln>
            <a:solidFill>
              <a:schemeClr val="tx2"/>
            </a:solid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A727BBAD-CC9B-4668-9A91-4703C4128C80}"/>
              </a:ext>
            </a:extLst>
          </p:cNvPr>
          <p:cNvPicPr>
            <a:picLocks noChangeAspect="1"/>
          </p:cNvPicPr>
          <p:nvPr/>
        </p:nvPicPr>
        <p:blipFill>
          <a:blip r:embed="rId6"/>
          <a:stretch>
            <a:fillRect/>
          </a:stretch>
        </p:blipFill>
        <p:spPr>
          <a:xfrm>
            <a:off x="4640457" y="1721114"/>
            <a:ext cx="3632217" cy="3233262"/>
          </a:xfrm>
          <a:prstGeom prst="rect">
            <a:avLst/>
          </a:prstGeom>
          <a:ln>
            <a:solidFill>
              <a:schemeClr val="tx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41260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A38B7D9-AF28-4F8A-B0E2-BBA04A530257}"/>
              </a:ext>
            </a:extLst>
          </p:cNvPr>
          <p:cNvSpPr>
            <a:spLocks noGrp="1"/>
          </p:cNvSpPr>
          <p:nvPr>
            <p:ph type="title"/>
          </p:nvPr>
        </p:nvSpPr>
        <p:spPr/>
        <p:txBody>
          <a:bodyPr/>
          <a:lstStyle/>
          <a:p>
            <a:r>
              <a:rPr lang="en-US" dirty="0"/>
              <a:t>Coming Mode: Profile-Based </a:t>
            </a:r>
          </a:p>
        </p:txBody>
      </p:sp>
      <p:pic>
        <p:nvPicPr>
          <p:cNvPr id="7" name="Picture 6">
            <a:extLst>
              <a:ext uri="{FF2B5EF4-FFF2-40B4-BE49-F238E27FC236}">
                <a16:creationId xmlns:a16="http://schemas.microsoft.com/office/drawing/2014/main" id="{4EB5F092-6A1B-4BE6-A3FA-329F38E28F20}"/>
              </a:ext>
            </a:extLst>
          </p:cNvPr>
          <p:cNvPicPr>
            <a:picLocks noChangeAspect="1"/>
          </p:cNvPicPr>
          <p:nvPr/>
        </p:nvPicPr>
        <p:blipFill>
          <a:blip r:embed="rId3"/>
          <a:stretch>
            <a:fillRect/>
          </a:stretch>
        </p:blipFill>
        <p:spPr>
          <a:xfrm>
            <a:off x="1294077" y="1820813"/>
            <a:ext cx="1280160" cy="1280160"/>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A727BBAD-CC9B-4668-9A91-4703C4128C80}"/>
              </a:ext>
            </a:extLst>
          </p:cNvPr>
          <p:cNvPicPr>
            <a:picLocks noChangeAspect="1"/>
          </p:cNvPicPr>
          <p:nvPr/>
        </p:nvPicPr>
        <p:blipFill>
          <a:blip r:embed="rId4"/>
          <a:stretch>
            <a:fillRect/>
          </a:stretch>
        </p:blipFill>
        <p:spPr>
          <a:xfrm>
            <a:off x="2967585" y="1212875"/>
            <a:ext cx="5923407" cy="3383280"/>
          </a:xfrm>
          <a:prstGeom prst="rect">
            <a:avLst/>
          </a:prstGeom>
          <a:ln>
            <a:solidFill>
              <a:schemeClr val="tx2"/>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BE109FB8-BA60-46C1-8970-149682605754}"/>
              </a:ext>
            </a:extLst>
          </p:cNvPr>
          <p:cNvSpPr txBox="1"/>
          <p:nvPr/>
        </p:nvSpPr>
        <p:spPr>
          <a:xfrm>
            <a:off x="562557" y="3030131"/>
            <a:ext cx="2743200" cy="1261884"/>
          </a:xfrm>
          <a:prstGeom prst="rect">
            <a:avLst/>
          </a:prstGeom>
          <a:noFill/>
        </p:spPr>
        <p:txBody>
          <a:bodyPr wrap="square" rtlCol="0">
            <a:spAutoFit/>
          </a:bodyPr>
          <a:lstStyle/>
          <a:p>
            <a:pPr algn="ctr"/>
            <a:r>
              <a:rPr lang="en-US" sz="4400" b="1" cap="small" dirty="0">
                <a:solidFill>
                  <a:schemeClr val="tx2"/>
                </a:solidFill>
                <a:latin typeface="Candara" panose="020E0502030303020204" pitchFamily="34" charset="0"/>
              </a:rPr>
              <a:t>QAX</a:t>
            </a:r>
          </a:p>
          <a:p>
            <a:pPr algn="ctr"/>
            <a:r>
              <a:rPr lang="en-US" sz="3200" b="1" cap="small" dirty="0">
                <a:solidFill>
                  <a:schemeClr val="tx2"/>
                </a:solidFill>
                <a:latin typeface="Candara" panose="020E0502030303020204" pitchFamily="34" charset="0"/>
              </a:rPr>
              <a:t>QA Checks</a:t>
            </a:r>
          </a:p>
        </p:txBody>
      </p:sp>
    </p:spTree>
    <p:extLst>
      <p:ext uri="{BB962C8B-B14F-4D97-AF65-F5344CB8AC3E}">
        <p14:creationId xmlns:p14="http://schemas.microsoft.com/office/powerpoint/2010/main" val="27587790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A38B7D9-AF28-4F8A-B0E2-BBA04A530257}"/>
              </a:ext>
            </a:extLst>
          </p:cNvPr>
          <p:cNvSpPr>
            <a:spLocks noGrp="1"/>
          </p:cNvSpPr>
          <p:nvPr>
            <p:ph type="title"/>
          </p:nvPr>
        </p:nvSpPr>
        <p:spPr/>
        <p:txBody>
          <a:bodyPr/>
          <a:lstStyle/>
          <a:p>
            <a:r>
              <a:rPr lang="en-US" dirty="0"/>
              <a:t>Coming Mode: Profile-Based </a:t>
            </a:r>
          </a:p>
        </p:txBody>
      </p:sp>
      <p:pic>
        <p:nvPicPr>
          <p:cNvPr id="7" name="Picture 6">
            <a:extLst>
              <a:ext uri="{FF2B5EF4-FFF2-40B4-BE49-F238E27FC236}">
                <a16:creationId xmlns:a16="http://schemas.microsoft.com/office/drawing/2014/main" id="{4EB5F092-6A1B-4BE6-A3FA-329F38E28F20}"/>
              </a:ext>
            </a:extLst>
          </p:cNvPr>
          <p:cNvPicPr>
            <a:picLocks noChangeAspect="1"/>
          </p:cNvPicPr>
          <p:nvPr/>
        </p:nvPicPr>
        <p:blipFill>
          <a:blip r:embed="rId3"/>
          <a:stretch>
            <a:fillRect/>
          </a:stretch>
        </p:blipFill>
        <p:spPr>
          <a:xfrm>
            <a:off x="1294077" y="1820813"/>
            <a:ext cx="1280160" cy="1280160"/>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BE109FB8-BA60-46C1-8970-149682605754}"/>
              </a:ext>
            </a:extLst>
          </p:cNvPr>
          <p:cNvSpPr txBox="1"/>
          <p:nvPr/>
        </p:nvSpPr>
        <p:spPr>
          <a:xfrm>
            <a:off x="562557" y="3030131"/>
            <a:ext cx="2743200" cy="1261884"/>
          </a:xfrm>
          <a:prstGeom prst="rect">
            <a:avLst/>
          </a:prstGeom>
          <a:noFill/>
        </p:spPr>
        <p:txBody>
          <a:bodyPr wrap="square" rtlCol="0">
            <a:spAutoFit/>
          </a:bodyPr>
          <a:lstStyle/>
          <a:p>
            <a:pPr algn="ctr"/>
            <a:r>
              <a:rPr lang="en-US" sz="4400" b="1" cap="small" dirty="0">
                <a:solidFill>
                  <a:schemeClr val="tx2"/>
                </a:solidFill>
                <a:latin typeface="Candara" panose="020E0502030303020204" pitchFamily="34" charset="0"/>
              </a:rPr>
              <a:t>QAX</a:t>
            </a:r>
          </a:p>
          <a:p>
            <a:pPr algn="ctr"/>
            <a:r>
              <a:rPr lang="en-US" sz="3200" b="1" cap="small" dirty="0">
                <a:solidFill>
                  <a:schemeClr val="tx2"/>
                </a:solidFill>
                <a:latin typeface="Candara" panose="020E0502030303020204" pitchFamily="34" charset="0"/>
              </a:rPr>
              <a:t>QA Checks</a:t>
            </a:r>
          </a:p>
        </p:txBody>
      </p:sp>
      <p:sp>
        <p:nvSpPr>
          <p:cNvPr id="2" name="Arrow: Left-Right 1">
            <a:extLst>
              <a:ext uri="{FF2B5EF4-FFF2-40B4-BE49-F238E27FC236}">
                <a16:creationId xmlns:a16="http://schemas.microsoft.com/office/drawing/2014/main" id="{DD624F9C-4D6A-4D53-B872-13BED2DAAF29}"/>
              </a:ext>
            </a:extLst>
          </p:cNvPr>
          <p:cNvSpPr/>
          <p:nvPr/>
        </p:nvSpPr>
        <p:spPr>
          <a:xfrm>
            <a:off x="3759923" y="3401428"/>
            <a:ext cx="846667" cy="519289"/>
          </a:xfrm>
          <a:prstGeom prst="leftRightArrow">
            <a:avLst>
              <a:gd name="adj1" fmla="val 32609"/>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BF8BE74-D57F-473D-A5D2-DA10D17930AA}"/>
              </a:ext>
            </a:extLst>
          </p:cNvPr>
          <p:cNvPicPr>
            <a:picLocks noChangeAspect="1"/>
          </p:cNvPicPr>
          <p:nvPr/>
        </p:nvPicPr>
        <p:blipFill>
          <a:blip r:embed="rId4"/>
          <a:stretch>
            <a:fillRect/>
          </a:stretch>
        </p:blipFill>
        <p:spPr>
          <a:xfrm>
            <a:off x="5911826" y="1409407"/>
            <a:ext cx="1846644" cy="1097280"/>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6ABE2E11-600D-4E25-A164-156B2BC5881B}"/>
              </a:ext>
            </a:extLst>
          </p:cNvPr>
          <p:cNvSpPr txBox="1"/>
          <p:nvPr/>
        </p:nvSpPr>
        <p:spPr>
          <a:xfrm>
            <a:off x="4861955" y="3030131"/>
            <a:ext cx="3774045" cy="1261884"/>
          </a:xfrm>
          <a:prstGeom prst="rect">
            <a:avLst/>
          </a:prstGeom>
          <a:noFill/>
        </p:spPr>
        <p:txBody>
          <a:bodyPr wrap="square" rtlCol="0">
            <a:spAutoFit/>
          </a:bodyPr>
          <a:lstStyle/>
          <a:p>
            <a:pPr algn="ctr"/>
            <a:r>
              <a:rPr lang="en-US" sz="4400" b="1" cap="small" dirty="0">
                <a:solidFill>
                  <a:schemeClr val="tx2"/>
                </a:solidFill>
                <a:latin typeface="Candara" panose="020E0502030303020204" pitchFamily="34" charset="0"/>
              </a:rPr>
              <a:t>QA JSON</a:t>
            </a:r>
          </a:p>
          <a:p>
            <a:pPr algn="ctr"/>
            <a:r>
              <a:rPr lang="en-US" sz="3200" b="1" cap="small" dirty="0">
                <a:solidFill>
                  <a:schemeClr val="tx2"/>
                </a:solidFill>
                <a:latin typeface="Candara" panose="020E0502030303020204" pitchFamily="34" charset="0"/>
              </a:rPr>
              <a:t>JSON + JSON Schema</a:t>
            </a:r>
          </a:p>
        </p:txBody>
      </p:sp>
      <p:sp>
        <p:nvSpPr>
          <p:cNvPr id="3" name="Cross 2">
            <a:extLst>
              <a:ext uri="{FF2B5EF4-FFF2-40B4-BE49-F238E27FC236}">
                <a16:creationId xmlns:a16="http://schemas.microsoft.com/office/drawing/2014/main" id="{F215A86C-41EE-4CAD-A968-24044937003B}"/>
              </a:ext>
            </a:extLst>
          </p:cNvPr>
          <p:cNvSpPr/>
          <p:nvPr/>
        </p:nvSpPr>
        <p:spPr>
          <a:xfrm>
            <a:off x="6652268" y="2205990"/>
            <a:ext cx="274320" cy="274320"/>
          </a:xfrm>
          <a:prstGeom prst="plus">
            <a:avLst>
              <a:gd name="adj" fmla="val 3611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722DFA9-4F87-42F8-ABF7-DFCBD34DF5A1}"/>
              </a:ext>
            </a:extLst>
          </p:cNvPr>
          <p:cNvPicPr>
            <a:picLocks noChangeAspect="1"/>
          </p:cNvPicPr>
          <p:nvPr/>
        </p:nvPicPr>
        <p:blipFill>
          <a:blip r:embed="rId5">
            <a:duotone>
              <a:schemeClr val="accent5">
                <a:shade val="45000"/>
                <a:satMod val="135000"/>
              </a:schemeClr>
              <a:prstClr val="white"/>
            </a:duotone>
          </a:blip>
          <a:stretch>
            <a:fillRect/>
          </a:stretch>
        </p:blipFill>
        <p:spPr>
          <a:xfrm>
            <a:off x="6515108" y="2533657"/>
            <a:ext cx="548640" cy="548640"/>
          </a:xfrm>
          <a:prstGeom prst="rect">
            <a:avLst/>
          </a:prstGeom>
        </p:spPr>
      </p:pic>
    </p:spTree>
    <p:extLst>
      <p:ext uri="{BB962C8B-B14F-4D97-AF65-F5344CB8AC3E}">
        <p14:creationId xmlns:p14="http://schemas.microsoft.com/office/powerpoint/2010/main" val="1339489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A38B7D9-AF28-4F8A-B0E2-BBA04A530257}"/>
              </a:ext>
            </a:extLst>
          </p:cNvPr>
          <p:cNvSpPr>
            <a:spLocks noGrp="1"/>
          </p:cNvSpPr>
          <p:nvPr>
            <p:ph type="title"/>
          </p:nvPr>
        </p:nvSpPr>
        <p:spPr/>
        <p:txBody>
          <a:bodyPr/>
          <a:lstStyle/>
          <a:p>
            <a:r>
              <a:rPr lang="en-US" dirty="0"/>
              <a:t>QA JSON</a:t>
            </a:r>
          </a:p>
        </p:txBody>
      </p:sp>
      <p:pic>
        <p:nvPicPr>
          <p:cNvPr id="5" name="Picture 4">
            <a:extLst>
              <a:ext uri="{FF2B5EF4-FFF2-40B4-BE49-F238E27FC236}">
                <a16:creationId xmlns:a16="http://schemas.microsoft.com/office/drawing/2014/main" id="{0722DFA9-4F87-42F8-ABF7-DFCBD34DF5A1}"/>
              </a:ext>
            </a:extLst>
          </p:cNvPr>
          <p:cNvPicPr>
            <a:picLocks noChangeAspect="1"/>
          </p:cNvPicPr>
          <p:nvPr/>
        </p:nvPicPr>
        <p:blipFill>
          <a:blip r:embed="rId3">
            <a:duotone>
              <a:schemeClr val="accent5">
                <a:shade val="45000"/>
                <a:satMod val="135000"/>
              </a:schemeClr>
              <a:prstClr val="white"/>
            </a:duotone>
          </a:blip>
          <a:stretch>
            <a:fillRect/>
          </a:stretch>
        </p:blipFill>
        <p:spPr>
          <a:xfrm>
            <a:off x="680241" y="4570691"/>
            <a:ext cx="365760" cy="365760"/>
          </a:xfrm>
          <a:prstGeom prst="rect">
            <a:avLst/>
          </a:prstGeom>
        </p:spPr>
      </p:pic>
      <p:pic>
        <p:nvPicPr>
          <p:cNvPr id="6" name="Picture 5">
            <a:extLst>
              <a:ext uri="{FF2B5EF4-FFF2-40B4-BE49-F238E27FC236}">
                <a16:creationId xmlns:a16="http://schemas.microsoft.com/office/drawing/2014/main" id="{E4FD3B5C-9095-49A2-A680-B2CCDD347715}"/>
              </a:ext>
            </a:extLst>
          </p:cNvPr>
          <p:cNvPicPr>
            <a:picLocks noChangeAspect="1"/>
          </p:cNvPicPr>
          <p:nvPr/>
        </p:nvPicPr>
        <p:blipFill>
          <a:blip r:embed="rId4"/>
          <a:stretch>
            <a:fillRect/>
          </a:stretch>
        </p:blipFill>
        <p:spPr>
          <a:xfrm>
            <a:off x="156214" y="1204519"/>
            <a:ext cx="4038808" cy="3206915"/>
          </a:xfrm>
          <a:prstGeom prst="rect">
            <a:avLst/>
          </a:prstGeom>
          <a:ln>
            <a:solidFill>
              <a:schemeClr val="tx2"/>
            </a:solid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317CDA3C-7E59-4319-BB41-345E41390C73}"/>
              </a:ext>
            </a:extLst>
          </p:cNvPr>
          <p:cNvSpPr txBox="1"/>
          <p:nvPr/>
        </p:nvSpPr>
        <p:spPr>
          <a:xfrm>
            <a:off x="863121" y="4430697"/>
            <a:ext cx="2990196" cy="584775"/>
          </a:xfrm>
          <a:prstGeom prst="rect">
            <a:avLst/>
          </a:prstGeom>
          <a:noFill/>
        </p:spPr>
        <p:txBody>
          <a:bodyPr wrap="square" rtlCol="0">
            <a:spAutoFit/>
          </a:bodyPr>
          <a:lstStyle/>
          <a:p>
            <a:pPr algn="ctr"/>
            <a:r>
              <a:rPr lang="en-US" sz="3200" b="1" cap="small" dirty="0">
                <a:solidFill>
                  <a:schemeClr val="tx2"/>
                </a:solidFill>
                <a:latin typeface="Candara" panose="020E0502030303020204" pitchFamily="34" charset="0"/>
              </a:rPr>
              <a:t>JSON Schema</a:t>
            </a:r>
          </a:p>
        </p:txBody>
      </p:sp>
      <p:sp>
        <p:nvSpPr>
          <p:cNvPr id="14" name="Arrow: Right 13">
            <a:extLst>
              <a:ext uri="{FF2B5EF4-FFF2-40B4-BE49-F238E27FC236}">
                <a16:creationId xmlns:a16="http://schemas.microsoft.com/office/drawing/2014/main" id="{F50FD7D7-4085-4513-82A0-8AA8091DBA87}"/>
              </a:ext>
            </a:extLst>
          </p:cNvPr>
          <p:cNvSpPr/>
          <p:nvPr/>
        </p:nvSpPr>
        <p:spPr>
          <a:xfrm>
            <a:off x="4446322" y="2583506"/>
            <a:ext cx="388269" cy="55480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791A7A71-4ECA-43E1-9A8F-3FF50807CAB8}"/>
              </a:ext>
            </a:extLst>
          </p:cNvPr>
          <p:cNvPicPr>
            <a:picLocks noChangeAspect="1"/>
          </p:cNvPicPr>
          <p:nvPr/>
        </p:nvPicPr>
        <p:blipFill>
          <a:blip r:embed="rId5"/>
          <a:stretch>
            <a:fillRect/>
          </a:stretch>
        </p:blipFill>
        <p:spPr>
          <a:xfrm>
            <a:off x="5005423" y="823709"/>
            <a:ext cx="3977188" cy="4206240"/>
          </a:xfrm>
          <a:prstGeom prst="rect">
            <a:avLst/>
          </a:prstGeom>
          <a:ln>
            <a:solidFill>
              <a:schemeClr val="tx2"/>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5BF8BE74-D57F-473D-A5D2-DA10D17930AA}"/>
              </a:ext>
            </a:extLst>
          </p:cNvPr>
          <p:cNvPicPr>
            <a:picLocks noChangeAspect="1"/>
          </p:cNvPicPr>
          <p:nvPr/>
        </p:nvPicPr>
        <p:blipFill>
          <a:blip r:embed="rId6"/>
          <a:stretch>
            <a:fillRect/>
          </a:stretch>
        </p:blipFill>
        <p:spPr>
          <a:xfrm>
            <a:off x="6649512" y="4357324"/>
            <a:ext cx="1231096" cy="731520"/>
          </a:xfrm>
          <a:prstGeom prst="rect">
            <a:avLst/>
          </a:prstGeom>
          <a:effectLst>
            <a:outerShdw blurRad="50800" dist="38100" dir="2700000" algn="tl" rotWithShape="0">
              <a:prstClr val="black">
                <a:alpha val="40000"/>
              </a:prstClr>
            </a:outerShdw>
          </a:effectLst>
        </p:spPr>
      </p:pic>
      <p:pic>
        <p:nvPicPr>
          <p:cNvPr id="18" name="Graphic 17" descr="Checkmark">
            <a:extLst>
              <a:ext uri="{FF2B5EF4-FFF2-40B4-BE49-F238E27FC236}">
                <a16:creationId xmlns:a16="http://schemas.microsoft.com/office/drawing/2014/main" id="{5C0E4014-E792-47DC-8F6E-6801CCA6E59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365854" y="1875886"/>
            <a:ext cx="731520" cy="7315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2146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11" y="409759"/>
            <a:ext cx="2699468" cy="3818175"/>
          </a:xfrm>
          <a:prstGeom prst="rect">
            <a:avLst/>
          </a:prstGeom>
          <a:ln>
            <a:solidFill>
              <a:schemeClr val="accent1"/>
            </a:solidFill>
          </a:ln>
        </p:spPr>
      </p:pic>
      <p:sp>
        <p:nvSpPr>
          <p:cNvPr id="12" name="Content Placeholder 3">
            <a:extLst>
              <a:ext uri="{FF2B5EF4-FFF2-40B4-BE49-F238E27FC236}">
                <a16:creationId xmlns:a16="http://schemas.microsoft.com/office/drawing/2014/main" id="{DE0768EC-62EE-45D1-94FA-A7020A9CFC28}"/>
              </a:ext>
            </a:extLst>
          </p:cNvPr>
          <p:cNvSpPr txBox="1">
            <a:spLocks/>
          </p:cNvSpPr>
          <p:nvPr/>
        </p:nvSpPr>
        <p:spPr>
          <a:xfrm>
            <a:off x="2987825" y="771550"/>
            <a:ext cx="5904656" cy="3970896"/>
          </a:xfrm>
          <a:prstGeom prst="rect">
            <a:avLst/>
          </a:prstGeom>
        </p:spPr>
        <p:txBody>
          <a:bodyPr/>
          <a:lstStyle>
            <a:lvl1pPr algn="l" rtl="0" fontAlgn="base">
              <a:spcBef>
                <a:spcPct val="50000"/>
              </a:spcBef>
              <a:spcAft>
                <a:spcPct val="0"/>
              </a:spcAft>
              <a:defRPr sz="1800">
                <a:solidFill>
                  <a:srgbClr val="4D4D4D"/>
                </a:solidFill>
                <a:latin typeface="+mn-lt"/>
                <a:ea typeface="+mn-ea"/>
                <a:cs typeface="+mn-cs"/>
              </a:defRPr>
            </a:lvl1pPr>
            <a:lvl2pPr marL="447675" indent="-268288" algn="l" rtl="0" fontAlgn="base">
              <a:spcBef>
                <a:spcPct val="50000"/>
              </a:spcBef>
              <a:spcAft>
                <a:spcPct val="0"/>
              </a:spcAft>
              <a:buChar char="•"/>
              <a:defRPr sz="1800">
                <a:solidFill>
                  <a:srgbClr val="4D4D4D"/>
                </a:solidFill>
                <a:latin typeface="+mn-lt"/>
              </a:defRPr>
            </a:lvl2pPr>
            <a:lvl3pPr marL="895350" indent="-268288" algn="l" rtl="0" fontAlgn="base">
              <a:spcBef>
                <a:spcPct val="25000"/>
              </a:spcBef>
              <a:spcAft>
                <a:spcPct val="0"/>
              </a:spcAft>
              <a:buFont typeface="Arial" charset="0"/>
              <a:buChar char="–"/>
              <a:defRPr sz="1600">
                <a:solidFill>
                  <a:srgbClr val="4D4D4D"/>
                </a:solidFill>
                <a:latin typeface="+mn-lt"/>
              </a:defRPr>
            </a:lvl3pPr>
            <a:lvl4pPr marL="1350963" indent="-271463" algn="l" rtl="0" fontAlgn="base">
              <a:spcBef>
                <a:spcPct val="25000"/>
              </a:spcBef>
              <a:spcAft>
                <a:spcPct val="0"/>
              </a:spcAft>
              <a:buChar char="•"/>
              <a:defRPr sz="1600">
                <a:solidFill>
                  <a:srgbClr val="4D4D4D"/>
                </a:solidFill>
                <a:latin typeface="+mn-lt"/>
              </a:defRPr>
            </a:lvl4pPr>
            <a:lvl5pPr marL="1792288" indent="-261938" algn="l" rtl="0" fontAlgn="base">
              <a:spcBef>
                <a:spcPct val="25000"/>
              </a:spcBef>
              <a:spcAft>
                <a:spcPct val="0"/>
              </a:spcAft>
              <a:buFont typeface="Arial" charset="0"/>
              <a:buChar char="–"/>
              <a:defRPr sz="1600">
                <a:solidFill>
                  <a:srgbClr val="4D4D4D"/>
                </a:solidFill>
                <a:latin typeface="+mn-lt"/>
              </a:defRPr>
            </a:lvl5pPr>
            <a:lvl6pPr marL="2249488" indent="-261938" algn="l" rtl="0" fontAlgn="base">
              <a:spcBef>
                <a:spcPct val="25000"/>
              </a:spcBef>
              <a:spcAft>
                <a:spcPct val="0"/>
              </a:spcAft>
              <a:buFont typeface="Arial" charset="0"/>
              <a:buChar char="–"/>
              <a:defRPr sz="2000">
                <a:solidFill>
                  <a:schemeClr val="bg1"/>
                </a:solidFill>
                <a:latin typeface="+mn-lt"/>
              </a:defRPr>
            </a:lvl6pPr>
            <a:lvl7pPr marL="2706688" indent="-261938" algn="l" rtl="0" fontAlgn="base">
              <a:spcBef>
                <a:spcPct val="25000"/>
              </a:spcBef>
              <a:spcAft>
                <a:spcPct val="0"/>
              </a:spcAft>
              <a:buFont typeface="Arial" charset="0"/>
              <a:buChar char="–"/>
              <a:defRPr sz="2000">
                <a:solidFill>
                  <a:schemeClr val="bg1"/>
                </a:solidFill>
                <a:latin typeface="+mn-lt"/>
              </a:defRPr>
            </a:lvl7pPr>
            <a:lvl8pPr marL="3163888" indent="-261938" algn="l" rtl="0" fontAlgn="base">
              <a:spcBef>
                <a:spcPct val="25000"/>
              </a:spcBef>
              <a:spcAft>
                <a:spcPct val="0"/>
              </a:spcAft>
              <a:buFont typeface="Arial" charset="0"/>
              <a:buChar char="–"/>
              <a:defRPr sz="2000">
                <a:solidFill>
                  <a:schemeClr val="bg1"/>
                </a:solidFill>
                <a:latin typeface="+mn-lt"/>
              </a:defRPr>
            </a:lvl8pPr>
            <a:lvl9pPr marL="3621088" indent="-261938" algn="l" rtl="0" fontAlgn="base">
              <a:spcBef>
                <a:spcPct val="25000"/>
              </a:spcBef>
              <a:spcAft>
                <a:spcPct val="0"/>
              </a:spcAft>
              <a:buFont typeface="Arial" charset="0"/>
              <a:buChar char="–"/>
              <a:defRPr sz="2000">
                <a:solidFill>
                  <a:schemeClr val="bg1"/>
                </a:solidFill>
                <a:latin typeface="+mn-lt"/>
              </a:defRPr>
            </a:lvl9pPr>
          </a:lstStyle>
          <a:p>
            <a:pPr algn="ctr" eaLnBrk="1" hangingPunct="1"/>
            <a:r>
              <a:rPr lang="en-AU" b="1" kern="0" dirty="0">
                <a:solidFill>
                  <a:schemeClr val="tx2">
                    <a:lumMod val="50000"/>
                  </a:schemeClr>
                </a:solidFill>
              </a:rPr>
              <a:t>Our Vision</a:t>
            </a:r>
          </a:p>
          <a:p>
            <a:pPr algn="ctr"/>
            <a:r>
              <a:rPr lang="en-AU" sz="1600" b="1" i="1" dirty="0">
                <a:solidFill>
                  <a:srgbClr val="006BA6"/>
                </a:solidFill>
              </a:rPr>
              <a:t>By 2030, all available seabed mapping data within the Australian Marine Estate will be readily and openly available, and new data acquisition will take into account the needs of a wide range of users. </a:t>
            </a:r>
            <a:endParaRPr lang="en-AU" sz="1600" b="1" i="1" dirty="0" smtClean="0">
              <a:solidFill>
                <a:srgbClr val="006BA6"/>
              </a:solidFill>
            </a:endParaRPr>
          </a:p>
          <a:p>
            <a:pPr algn="ctr" eaLnBrk="1" hangingPunct="1"/>
            <a:r>
              <a:rPr lang="en-US" b="1" kern="0" dirty="0" smtClean="0">
                <a:solidFill>
                  <a:schemeClr val="tx2">
                    <a:lumMod val="50000"/>
                  </a:schemeClr>
                </a:solidFill>
              </a:rPr>
              <a:t>Our </a:t>
            </a:r>
            <a:r>
              <a:rPr lang="en-US" b="1" kern="0" dirty="0">
                <a:solidFill>
                  <a:schemeClr val="tx2">
                    <a:lumMod val="50000"/>
                  </a:schemeClr>
                </a:solidFill>
              </a:rPr>
              <a:t>Mission</a:t>
            </a:r>
          </a:p>
          <a:p>
            <a:pPr algn="ctr" eaLnBrk="1" hangingPunct="1"/>
            <a:r>
              <a:rPr lang="en-US" sz="1600" b="1" i="1" dirty="0">
                <a:solidFill>
                  <a:srgbClr val="006BA6"/>
                </a:solidFill>
              </a:rPr>
              <a:t>To improve the coverage, awareness, quality, discoverability and accessibility of seabed mapping data for the Australian community.</a:t>
            </a:r>
            <a:endParaRPr lang="en-AU" sz="1600" b="1" i="1" dirty="0">
              <a:solidFill>
                <a:srgbClr val="006BA6"/>
              </a:solidFill>
            </a:endParaRPr>
          </a:p>
          <a:p>
            <a:pPr algn="ctr" eaLnBrk="1" hangingPunct="1"/>
            <a:endParaRPr lang="en-US" b="1" kern="0" dirty="0">
              <a:solidFill>
                <a:schemeClr val="tx2">
                  <a:lumMod val="50000"/>
                </a:schemeClr>
              </a:solidFill>
            </a:endParaRPr>
          </a:p>
          <a:p>
            <a:pPr algn="ctr" eaLnBrk="1" hangingPunct="1"/>
            <a:endParaRPr lang="en-US" sz="1600" b="1" kern="0" dirty="0">
              <a:solidFill>
                <a:schemeClr val="tx2">
                  <a:lumMod val="50000"/>
                </a:schemeClr>
              </a:solidFill>
            </a:endParaRPr>
          </a:p>
          <a:p>
            <a:pPr algn="ctr" eaLnBrk="1" hangingPunct="1"/>
            <a:endParaRPr lang="en-US" sz="1600" b="1" kern="0" dirty="0">
              <a:solidFill>
                <a:schemeClr val="tx2">
                  <a:lumMod val="50000"/>
                </a:schemeClr>
              </a:solidFill>
            </a:endParaRPr>
          </a:p>
          <a:p>
            <a:pPr algn="ctr" eaLnBrk="1" hangingPunct="1"/>
            <a:endParaRPr lang="en-US" sz="1600" b="1" kern="0" dirty="0">
              <a:solidFill>
                <a:schemeClr val="tx2">
                  <a:lumMod val="50000"/>
                </a:schemeClr>
              </a:solidFill>
            </a:endParaRPr>
          </a:p>
          <a:p>
            <a:pPr algn="ctr" eaLnBrk="1" hangingPunct="1"/>
            <a:endParaRPr lang="en-US" sz="1600" b="1" kern="0" dirty="0">
              <a:solidFill>
                <a:schemeClr val="tx2">
                  <a:lumMod val="50000"/>
                </a:schemeClr>
              </a:solidFill>
            </a:endParaRPr>
          </a:p>
          <a:p>
            <a:pPr algn="ctr" eaLnBrk="1" hangingPunct="1"/>
            <a:endParaRPr lang="en-US" sz="1600" b="1" kern="0" dirty="0">
              <a:solidFill>
                <a:schemeClr val="tx2">
                  <a:lumMod val="50000"/>
                </a:schemeClr>
              </a:solidFill>
            </a:endParaRPr>
          </a:p>
        </p:txBody>
      </p:sp>
      <p:sp>
        <p:nvSpPr>
          <p:cNvPr id="5" name="TextBox 4"/>
          <p:cNvSpPr txBox="1"/>
          <p:nvPr/>
        </p:nvSpPr>
        <p:spPr>
          <a:xfrm rot="19697768">
            <a:off x="904062" y="2464364"/>
            <a:ext cx="1349170"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000" b="0" i="0" u="none" strike="noStrike" kern="1200" cap="none" spc="0" normalizeH="0" baseline="0" noProof="0" dirty="0" smtClean="0">
                <a:ln>
                  <a:noFill/>
                </a:ln>
                <a:solidFill>
                  <a:srgbClr val="4D4D4F">
                    <a:lumMod val="60000"/>
                    <a:lumOff val="40000"/>
                  </a:srgbClr>
                </a:solidFill>
                <a:effectLst/>
                <a:uLnTx/>
                <a:uFillTx/>
                <a:latin typeface="Arial" charset="0"/>
                <a:ea typeface="+mn-ea"/>
                <a:cs typeface="+mn-cs"/>
              </a:rPr>
              <a:t>In press</a:t>
            </a:r>
            <a:endParaRPr kumimoji="0" lang="en-AU" sz="2000" b="0" i="0" u="none" strike="noStrike" kern="1200" cap="none" spc="0" normalizeH="0" baseline="0" noProof="0" dirty="0">
              <a:ln>
                <a:noFill/>
              </a:ln>
              <a:solidFill>
                <a:srgbClr val="4D4D4F">
                  <a:lumMod val="60000"/>
                  <a:lumOff val="40000"/>
                </a:srgbClr>
              </a:solidFill>
              <a:effectLst/>
              <a:uLnTx/>
              <a:uFillTx/>
              <a:latin typeface="Arial" charset="0"/>
              <a:ea typeface="+mn-ea"/>
              <a:cs typeface="+mn-cs"/>
            </a:endParaRPr>
          </a:p>
        </p:txBody>
      </p:sp>
    </p:spTree>
    <p:extLst>
      <p:ext uri="{BB962C8B-B14F-4D97-AF65-F5344CB8AC3E}">
        <p14:creationId xmlns:p14="http://schemas.microsoft.com/office/powerpoint/2010/main" val="37388436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A38B7D9-AF28-4F8A-B0E2-BBA04A530257}"/>
              </a:ext>
            </a:extLst>
          </p:cNvPr>
          <p:cNvSpPr>
            <a:spLocks noGrp="1"/>
          </p:cNvSpPr>
          <p:nvPr>
            <p:ph type="title"/>
          </p:nvPr>
        </p:nvSpPr>
        <p:spPr/>
        <p:txBody>
          <a:bodyPr/>
          <a:lstStyle/>
          <a:p>
            <a:r>
              <a:rPr lang="en-US" dirty="0"/>
              <a:t>QAX Visualization: QC Tools</a:t>
            </a:r>
          </a:p>
        </p:txBody>
      </p:sp>
      <p:pic>
        <p:nvPicPr>
          <p:cNvPr id="3" name="Picture 2">
            <a:extLst>
              <a:ext uri="{FF2B5EF4-FFF2-40B4-BE49-F238E27FC236}">
                <a16:creationId xmlns:a16="http://schemas.microsoft.com/office/drawing/2014/main" id="{7737C0E8-5099-4106-B75F-E94BADA5888D}"/>
              </a:ext>
            </a:extLst>
          </p:cNvPr>
          <p:cNvPicPr>
            <a:picLocks noChangeAspect="1"/>
          </p:cNvPicPr>
          <p:nvPr/>
        </p:nvPicPr>
        <p:blipFill>
          <a:blip r:embed="rId3"/>
          <a:stretch>
            <a:fillRect/>
          </a:stretch>
        </p:blipFill>
        <p:spPr>
          <a:xfrm>
            <a:off x="327523" y="841418"/>
            <a:ext cx="5765240" cy="3657600"/>
          </a:xfrm>
          <a:prstGeom prst="rect">
            <a:avLst/>
          </a:prstGeom>
          <a:ln>
            <a:solidFill>
              <a:schemeClr val="tx2"/>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B272BB07-542A-4FC0-BC5C-D368E57D7647}"/>
              </a:ext>
            </a:extLst>
          </p:cNvPr>
          <p:cNvPicPr>
            <a:picLocks noChangeAspect="1"/>
          </p:cNvPicPr>
          <p:nvPr/>
        </p:nvPicPr>
        <p:blipFill>
          <a:blip r:embed="rId4"/>
          <a:stretch>
            <a:fillRect/>
          </a:stretch>
        </p:blipFill>
        <p:spPr>
          <a:xfrm>
            <a:off x="3057296" y="1208795"/>
            <a:ext cx="5765239" cy="3657600"/>
          </a:xfrm>
          <a:prstGeom prst="rect">
            <a:avLst/>
          </a:prstGeom>
          <a:ln>
            <a:solidFill>
              <a:schemeClr val="tx2"/>
            </a:solidFill>
          </a:ln>
          <a:effectLst>
            <a:outerShdw blurRad="50800" dist="38100" dir="2700000" algn="tl" rotWithShape="0">
              <a:prstClr val="black">
                <a:alpha val="40000"/>
              </a:prstClr>
            </a:outerShdw>
          </a:effectLst>
        </p:spPr>
      </p:pic>
      <p:sp>
        <p:nvSpPr>
          <p:cNvPr id="5" name="Arrow: Right 4">
            <a:extLst>
              <a:ext uri="{FF2B5EF4-FFF2-40B4-BE49-F238E27FC236}">
                <a16:creationId xmlns:a16="http://schemas.microsoft.com/office/drawing/2014/main" id="{377F7253-112A-45DC-A722-774CD2670401}"/>
              </a:ext>
            </a:extLst>
          </p:cNvPr>
          <p:cNvSpPr/>
          <p:nvPr/>
        </p:nvSpPr>
        <p:spPr>
          <a:xfrm rot="5400000">
            <a:off x="6561257" y="1231506"/>
            <a:ext cx="365760" cy="55480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B8CB25D-1926-4423-B83B-1AD27B3E2A17}"/>
              </a:ext>
            </a:extLst>
          </p:cNvPr>
          <p:cNvPicPr>
            <a:picLocks noChangeAspect="1"/>
          </p:cNvPicPr>
          <p:nvPr/>
        </p:nvPicPr>
        <p:blipFill>
          <a:blip r:embed="rId5"/>
          <a:stretch>
            <a:fillRect/>
          </a:stretch>
        </p:blipFill>
        <p:spPr>
          <a:xfrm>
            <a:off x="3052618" y="1209728"/>
            <a:ext cx="5765238" cy="3657600"/>
          </a:xfrm>
          <a:prstGeom prst="rect">
            <a:avLst/>
          </a:prstGeom>
          <a:ln>
            <a:solidFill>
              <a:schemeClr val="tx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1816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A38B7D9-AF28-4F8A-B0E2-BBA04A530257}"/>
              </a:ext>
            </a:extLst>
          </p:cNvPr>
          <p:cNvSpPr>
            <a:spLocks noGrp="1"/>
          </p:cNvSpPr>
          <p:nvPr>
            <p:ph type="title"/>
          </p:nvPr>
        </p:nvSpPr>
        <p:spPr/>
        <p:txBody>
          <a:bodyPr/>
          <a:lstStyle/>
          <a:p>
            <a:r>
              <a:rPr lang="en-US" dirty="0"/>
              <a:t>QAX Visualization: Mate</a:t>
            </a:r>
          </a:p>
        </p:txBody>
      </p:sp>
      <p:pic>
        <p:nvPicPr>
          <p:cNvPr id="3" name="Picture 2">
            <a:extLst>
              <a:ext uri="{FF2B5EF4-FFF2-40B4-BE49-F238E27FC236}">
                <a16:creationId xmlns:a16="http://schemas.microsoft.com/office/drawing/2014/main" id="{7737C0E8-5099-4106-B75F-E94BADA5888D}"/>
              </a:ext>
            </a:extLst>
          </p:cNvPr>
          <p:cNvPicPr>
            <a:picLocks noChangeAspect="1"/>
          </p:cNvPicPr>
          <p:nvPr/>
        </p:nvPicPr>
        <p:blipFill>
          <a:blip r:embed="rId3"/>
          <a:stretch>
            <a:fillRect/>
          </a:stretch>
        </p:blipFill>
        <p:spPr>
          <a:xfrm>
            <a:off x="889882" y="833017"/>
            <a:ext cx="7364236" cy="4206240"/>
          </a:xfrm>
          <a:prstGeom prst="rect">
            <a:avLst/>
          </a:prstGeom>
          <a:ln>
            <a:solidFill>
              <a:schemeClr val="tx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686969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A38B7D9-AF28-4F8A-B0E2-BBA04A530257}"/>
              </a:ext>
            </a:extLst>
          </p:cNvPr>
          <p:cNvSpPr>
            <a:spLocks noGrp="1"/>
          </p:cNvSpPr>
          <p:nvPr>
            <p:ph type="title"/>
          </p:nvPr>
        </p:nvSpPr>
        <p:spPr/>
        <p:txBody>
          <a:bodyPr/>
          <a:lstStyle/>
          <a:p>
            <a:r>
              <a:rPr lang="en-US" dirty="0"/>
              <a:t>Development Plan</a:t>
            </a:r>
          </a:p>
        </p:txBody>
      </p:sp>
      <p:sp>
        <p:nvSpPr>
          <p:cNvPr id="2" name="Content Placeholder 1">
            <a:extLst>
              <a:ext uri="{FF2B5EF4-FFF2-40B4-BE49-F238E27FC236}">
                <a16:creationId xmlns:a16="http://schemas.microsoft.com/office/drawing/2014/main" id="{1C764224-AD54-4836-B276-1B8A88C8D0E2}"/>
              </a:ext>
            </a:extLst>
          </p:cNvPr>
          <p:cNvSpPr>
            <a:spLocks noGrp="1"/>
          </p:cNvSpPr>
          <p:nvPr>
            <p:ph idx="1"/>
          </p:nvPr>
        </p:nvSpPr>
        <p:spPr/>
        <p:txBody>
          <a:bodyPr/>
          <a:lstStyle/>
          <a:p>
            <a:r>
              <a:rPr lang="en-US" dirty="0" smtClean="0"/>
              <a:t>CCOM Site Review Participation </a:t>
            </a:r>
            <a:r>
              <a:rPr lang="en-US" smtClean="0"/>
              <a:t>(July 19) </a:t>
            </a:r>
            <a:r>
              <a:rPr lang="en-US" dirty="0" smtClean="0"/>
              <a:t>– Progress update </a:t>
            </a:r>
          </a:p>
          <a:p>
            <a:r>
              <a:rPr lang="en-US" dirty="0" smtClean="0"/>
              <a:t>Official </a:t>
            </a:r>
            <a:r>
              <a:rPr lang="en-US" dirty="0"/>
              <a:t>Release of QA Schema 1.0.0</a:t>
            </a:r>
          </a:p>
          <a:p>
            <a:r>
              <a:rPr lang="en-US" dirty="0"/>
              <a:t>QA JSON adoption for input/output of QC Tools and CA Tools</a:t>
            </a:r>
          </a:p>
          <a:p>
            <a:r>
              <a:rPr lang="en-US" dirty="0"/>
              <a:t>Beta Release of MATE</a:t>
            </a:r>
          </a:p>
          <a:p>
            <a:r>
              <a:rPr lang="en-US" dirty="0"/>
              <a:t>Definition of NOAA and </a:t>
            </a:r>
            <a:r>
              <a:rPr lang="en-US" dirty="0" err="1"/>
              <a:t>AusSeabed</a:t>
            </a:r>
            <a:r>
              <a:rPr lang="en-US" dirty="0"/>
              <a:t> profiles</a:t>
            </a:r>
          </a:p>
          <a:p>
            <a:r>
              <a:rPr lang="en-US" dirty="0"/>
              <a:t>First Official Release of MATE (1.0.0)</a:t>
            </a:r>
          </a:p>
          <a:p>
            <a:r>
              <a:rPr lang="en-US" dirty="0"/>
              <a:t>Integration of MATE into QAX</a:t>
            </a:r>
          </a:p>
          <a:p>
            <a:r>
              <a:rPr lang="en-US" dirty="0"/>
              <a:t>First Official Release of QAX (1.0.0)</a:t>
            </a:r>
          </a:p>
        </p:txBody>
      </p:sp>
      <p:sp>
        <p:nvSpPr>
          <p:cNvPr id="4" name="Arrow: Down 3">
            <a:extLst>
              <a:ext uri="{FF2B5EF4-FFF2-40B4-BE49-F238E27FC236}">
                <a16:creationId xmlns:a16="http://schemas.microsoft.com/office/drawing/2014/main" id="{79862E18-3A52-4106-B908-2C5B4290CC7B}"/>
              </a:ext>
            </a:extLst>
          </p:cNvPr>
          <p:cNvSpPr/>
          <p:nvPr/>
        </p:nvSpPr>
        <p:spPr>
          <a:xfrm>
            <a:off x="77821" y="997591"/>
            <a:ext cx="428978" cy="3188970"/>
          </a:xfrm>
          <a:prstGeom prst="downArrow">
            <a:avLst>
              <a:gd name="adj1" fmla="val 47988"/>
              <a:gd name="adj2" fmla="val 50000"/>
            </a:avLst>
          </a:prstGeom>
          <a:gradFill flip="none" rotWithShape="1">
            <a:gsLst>
              <a:gs pos="0">
                <a:schemeClr val="accent5">
                  <a:lumMod val="67000"/>
                  <a:alpha val="55000"/>
                </a:schemeClr>
              </a:gs>
              <a:gs pos="48000">
                <a:schemeClr val="accent5">
                  <a:lumMod val="97000"/>
                  <a:lumOff val="3000"/>
                  <a:alpha val="55000"/>
                </a:schemeClr>
              </a:gs>
              <a:gs pos="100000">
                <a:schemeClr val="accent5">
                  <a:lumMod val="60000"/>
                  <a:lumOff val="40000"/>
                  <a:alpha val="29000"/>
                </a:schemeClr>
              </a:gs>
            </a:gsLst>
            <a:lin ang="5400000" scaled="0"/>
            <a:tileRect/>
          </a:gra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 name="Text Placeholder 7">
            <a:extLst>
              <a:ext uri="{FF2B5EF4-FFF2-40B4-BE49-F238E27FC236}">
                <a16:creationId xmlns:a16="http://schemas.microsoft.com/office/drawing/2014/main" id="{4CCE1D99-B30A-46A6-B244-08BB28CCCE26}"/>
              </a:ext>
            </a:extLst>
          </p:cNvPr>
          <p:cNvSpPr txBox="1">
            <a:spLocks/>
          </p:cNvSpPr>
          <p:nvPr/>
        </p:nvSpPr>
        <p:spPr>
          <a:xfrm>
            <a:off x="5869172" y="4362707"/>
            <a:ext cx="3221622" cy="771508"/>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D3EBD5"/>
              </a:buClr>
              <a:buSzPts val="2400"/>
              <a:buFont typeface="Titillium Web Light"/>
              <a:buChar char="▪"/>
              <a:defRPr sz="2400" b="0" i="0" u="none" strike="noStrike" cap="none">
                <a:solidFill>
                  <a:srgbClr val="003B55"/>
                </a:solidFill>
                <a:latin typeface="Titillium Web Light"/>
                <a:ea typeface="Titillium Web Light"/>
                <a:cs typeface="Titillium Web Light"/>
                <a:sym typeface="Titillium Web Light"/>
              </a:defRPr>
            </a:lvl1pPr>
            <a:lvl2pPr marL="914400" marR="0" lvl="1" indent="-381000" algn="l" rtl="0">
              <a:lnSpc>
                <a:spcPct val="100000"/>
              </a:lnSpc>
              <a:spcBef>
                <a:spcPts val="0"/>
              </a:spcBef>
              <a:spcAft>
                <a:spcPts val="0"/>
              </a:spcAft>
              <a:buClr>
                <a:srgbClr val="D3EBD5"/>
              </a:buClr>
              <a:buSzPts val="2400"/>
              <a:buFont typeface="Titillium Web Light"/>
              <a:buChar char="▫"/>
              <a:defRPr sz="2400" b="0" i="0" u="none" strike="noStrike" cap="none">
                <a:solidFill>
                  <a:srgbClr val="003B55"/>
                </a:solidFill>
                <a:latin typeface="Titillium Web Light"/>
                <a:ea typeface="Titillium Web Light"/>
                <a:cs typeface="Titillium Web Light"/>
                <a:sym typeface="Titillium Web Light"/>
              </a:defRPr>
            </a:lvl2pPr>
            <a:lvl3pPr marL="1371600" marR="0" lvl="2" indent="-381000" algn="l" rtl="0">
              <a:lnSpc>
                <a:spcPct val="100000"/>
              </a:lnSpc>
              <a:spcBef>
                <a:spcPts val="0"/>
              </a:spcBef>
              <a:spcAft>
                <a:spcPts val="0"/>
              </a:spcAft>
              <a:buClr>
                <a:srgbClr val="D3EBD5"/>
              </a:buClr>
              <a:buSzPts val="2400"/>
              <a:buFont typeface="Titillium Web Light"/>
              <a:buChar char="▫"/>
              <a:defRPr sz="2400" b="0" i="0" u="none" strike="noStrike" cap="none">
                <a:solidFill>
                  <a:srgbClr val="003B55"/>
                </a:solidFill>
                <a:latin typeface="Titillium Web Light"/>
                <a:ea typeface="Titillium Web Light"/>
                <a:cs typeface="Titillium Web Light"/>
                <a:sym typeface="Titillium Web Light"/>
              </a:defRPr>
            </a:lvl3pPr>
            <a:lvl4pPr marL="1828800" marR="0" lvl="3" indent="-381000" algn="l" rtl="0">
              <a:lnSpc>
                <a:spcPct val="100000"/>
              </a:lnSpc>
              <a:spcBef>
                <a:spcPts val="0"/>
              </a:spcBef>
              <a:spcAft>
                <a:spcPts val="0"/>
              </a:spcAft>
              <a:buClr>
                <a:srgbClr val="D3EBD5"/>
              </a:buClr>
              <a:buSzPts val="2400"/>
              <a:buFont typeface="Titillium Web Light"/>
              <a:buChar char="▫"/>
              <a:defRPr sz="2400" b="0" i="0" u="none" strike="noStrike" cap="none">
                <a:solidFill>
                  <a:srgbClr val="003B55"/>
                </a:solidFill>
                <a:latin typeface="Titillium Web Light"/>
                <a:ea typeface="Titillium Web Light"/>
                <a:cs typeface="Titillium Web Light"/>
                <a:sym typeface="Titillium Web Light"/>
              </a:defRPr>
            </a:lvl4pPr>
            <a:lvl5pPr marL="2286000" marR="0" lvl="4" indent="-381000" algn="l" rtl="0">
              <a:lnSpc>
                <a:spcPct val="100000"/>
              </a:lnSpc>
              <a:spcBef>
                <a:spcPts val="0"/>
              </a:spcBef>
              <a:spcAft>
                <a:spcPts val="0"/>
              </a:spcAft>
              <a:buClr>
                <a:srgbClr val="D3EBD5"/>
              </a:buClr>
              <a:buSzPts val="2400"/>
              <a:buFont typeface="Titillium Web Light"/>
              <a:buChar char="▫"/>
              <a:defRPr sz="2400" b="0" i="0" u="none" strike="noStrike" cap="none">
                <a:solidFill>
                  <a:srgbClr val="003B55"/>
                </a:solidFill>
                <a:latin typeface="Titillium Web Light"/>
                <a:ea typeface="Titillium Web Light"/>
                <a:cs typeface="Titillium Web Light"/>
                <a:sym typeface="Titillium Web Light"/>
              </a:defRPr>
            </a:lvl5pPr>
            <a:lvl6pPr marL="2743200" marR="0" lvl="5" indent="-381000" algn="l" rtl="0">
              <a:lnSpc>
                <a:spcPct val="100000"/>
              </a:lnSpc>
              <a:spcBef>
                <a:spcPts val="0"/>
              </a:spcBef>
              <a:spcAft>
                <a:spcPts val="0"/>
              </a:spcAft>
              <a:buClr>
                <a:srgbClr val="D3EBD5"/>
              </a:buClr>
              <a:buSzPts val="2400"/>
              <a:buFont typeface="Titillium Web Light"/>
              <a:buChar char="▫"/>
              <a:defRPr sz="2400" b="0" i="0" u="none" strike="noStrike" cap="none">
                <a:solidFill>
                  <a:srgbClr val="003B55"/>
                </a:solidFill>
                <a:latin typeface="Titillium Web Light"/>
                <a:ea typeface="Titillium Web Light"/>
                <a:cs typeface="Titillium Web Light"/>
                <a:sym typeface="Titillium Web Light"/>
              </a:defRPr>
            </a:lvl6pPr>
            <a:lvl7pPr marL="3200400" marR="0" lvl="6" indent="-381000" algn="l" rtl="0">
              <a:lnSpc>
                <a:spcPct val="100000"/>
              </a:lnSpc>
              <a:spcBef>
                <a:spcPts val="0"/>
              </a:spcBef>
              <a:spcAft>
                <a:spcPts val="0"/>
              </a:spcAft>
              <a:buClr>
                <a:srgbClr val="D3EBD5"/>
              </a:buClr>
              <a:buSzPts val="2400"/>
              <a:buFont typeface="Titillium Web Light"/>
              <a:buChar char="●"/>
              <a:defRPr sz="2400" b="0" i="0" u="none" strike="noStrike" cap="none">
                <a:solidFill>
                  <a:srgbClr val="003B55"/>
                </a:solidFill>
                <a:latin typeface="Titillium Web Light"/>
                <a:ea typeface="Titillium Web Light"/>
                <a:cs typeface="Titillium Web Light"/>
                <a:sym typeface="Titillium Web Light"/>
              </a:defRPr>
            </a:lvl7pPr>
            <a:lvl8pPr marL="3657600" marR="0" lvl="7" indent="-381000" algn="l" rtl="0">
              <a:lnSpc>
                <a:spcPct val="100000"/>
              </a:lnSpc>
              <a:spcBef>
                <a:spcPts val="0"/>
              </a:spcBef>
              <a:spcAft>
                <a:spcPts val="0"/>
              </a:spcAft>
              <a:buClr>
                <a:srgbClr val="D3EBD5"/>
              </a:buClr>
              <a:buSzPts val="2400"/>
              <a:buFont typeface="Titillium Web Light"/>
              <a:buChar char="○"/>
              <a:defRPr sz="2400" b="0" i="0" u="none" strike="noStrike" cap="none">
                <a:solidFill>
                  <a:srgbClr val="003B55"/>
                </a:solidFill>
                <a:latin typeface="Titillium Web Light"/>
                <a:ea typeface="Titillium Web Light"/>
                <a:cs typeface="Titillium Web Light"/>
                <a:sym typeface="Titillium Web Light"/>
              </a:defRPr>
            </a:lvl8pPr>
            <a:lvl9pPr marL="4114800" marR="0" lvl="8" indent="-381000" algn="l" rtl="0">
              <a:lnSpc>
                <a:spcPct val="100000"/>
              </a:lnSpc>
              <a:spcBef>
                <a:spcPts val="0"/>
              </a:spcBef>
              <a:spcAft>
                <a:spcPts val="0"/>
              </a:spcAft>
              <a:buClr>
                <a:srgbClr val="D3EBD5"/>
              </a:buClr>
              <a:buSzPts val="2400"/>
              <a:buFont typeface="Titillium Web Light"/>
              <a:buChar char="■"/>
              <a:defRPr sz="2400" b="0" i="0" u="none" strike="noStrike" cap="none">
                <a:solidFill>
                  <a:srgbClr val="003B55"/>
                </a:solidFill>
                <a:latin typeface="Titillium Web Light"/>
                <a:ea typeface="Titillium Web Light"/>
                <a:cs typeface="Titillium Web Light"/>
                <a:sym typeface="Titillium Web Light"/>
              </a:defRPr>
            </a:lvl9pPr>
          </a:lstStyle>
          <a:p>
            <a:pPr marL="76200" indent="0">
              <a:buNone/>
            </a:pPr>
            <a:r>
              <a:rPr lang="en-US" b="1" dirty="0">
                <a:solidFill>
                  <a:schemeClr val="tx2"/>
                </a:solidFill>
                <a:latin typeface="Candara" panose="020E0502030303020204" pitchFamily="34" charset="0"/>
              </a:rPr>
              <a:t>… and your ideas !!!</a:t>
            </a:r>
          </a:p>
        </p:txBody>
      </p:sp>
      <p:grpSp>
        <p:nvGrpSpPr>
          <p:cNvPr id="8" name="Group 7">
            <a:extLst>
              <a:ext uri="{FF2B5EF4-FFF2-40B4-BE49-F238E27FC236}">
                <a16:creationId xmlns:a16="http://schemas.microsoft.com/office/drawing/2014/main" id="{3AD91614-D2D8-4F2E-BB9D-35D801DFAD12}"/>
              </a:ext>
            </a:extLst>
          </p:cNvPr>
          <p:cNvGrpSpPr/>
          <p:nvPr/>
        </p:nvGrpSpPr>
        <p:grpSpPr>
          <a:xfrm rot="354940">
            <a:off x="7503808" y="3257551"/>
            <a:ext cx="1280160" cy="1097280"/>
            <a:chOff x="7733786" y="3178096"/>
            <a:chExt cx="1079004" cy="1002517"/>
          </a:xfrm>
          <a:effectLst>
            <a:outerShdw blurRad="50800" dist="38100" dir="2700000" algn="tl" rotWithShape="0">
              <a:prstClr val="black">
                <a:alpha val="40000"/>
              </a:prstClr>
            </a:outerShdw>
          </a:effectLst>
        </p:grpSpPr>
        <p:grpSp>
          <p:nvGrpSpPr>
            <p:cNvPr id="9" name="Shape 4197">
              <a:extLst>
                <a:ext uri="{FF2B5EF4-FFF2-40B4-BE49-F238E27FC236}">
                  <a16:creationId xmlns:a16="http://schemas.microsoft.com/office/drawing/2014/main" id="{19FBB082-E00E-40C8-9125-C0C8F40B2390}"/>
                </a:ext>
              </a:extLst>
            </p:cNvPr>
            <p:cNvGrpSpPr/>
            <p:nvPr/>
          </p:nvGrpSpPr>
          <p:grpSpPr>
            <a:xfrm rot="295321">
              <a:off x="8019718" y="3357653"/>
              <a:ext cx="457200" cy="822960"/>
              <a:chOff x="6730350" y="2315900"/>
              <a:chExt cx="257700" cy="420100"/>
            </a:xfrm>
            <a:solidFill>
              <a:srgbClr val="2C5E80"/>
            </a:solidFill>
          </p:grpSpPr>
          <p:sp>
            <p:nvSpPr>
              <p:cNvPr id="18" name="Shape 4198">
                <a:extLst>
                  <a:ext uri="{FF2B5EF4-FFF2-40B4-BE49-F238E27FC236}">
                    <a16:creationId xmlns:a16="http://schemas.microsoft.com/office/drawing/2014/main" id="{39D47068-58FC-4D6B-A3DF-BF929F632941}"/>
                  </a:ext>
                </a:extLst>
              </p:cNvPr>
              <p:cNvSpPr/>
              <p:nvPr/>
            </p:nvSpPr>
            <p:spPr>
              <a:xfrm>
                <a:off x="6807900" y="2671250"/>
                <a:ext cx="102600" cy="22625"/>
              </a:xfrm>
              <a:custGeom>
                <a:avLst/>
                <a:gdLst/>
                <a:ahLst/>
                <a:cxnLst/>
                <a:rect l="0" t="0" r="0" b="0"/>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latin typeface="Candara" panose="020E0502030303020204" pitchFamily="34" charset="0"/>
                </a:endParaRPr>
              </a:p>
            </p:txBody>
          </p:sp>
          <p:sp>
            <p:nvSpPr>
              <p:cNvPr id="19" name="Shape 4199">
                <a:extLst>
                  <a:ext uri="{FF2B5EF4-FFF2-40B4-BE49-F238E27FC236}">
                    <a16:creationId xmlns:a16="http://schemas.microsoft.com/office/drawing/2014/main" id="{E9E45C21-9B11-4C64-9720-920E3DC7FFC4}"/>
                  </a:ext>
                </a:extLst>
              </p:cNvPr>
              <p:cNvSpPr/>
              <p:nvPr/>
            </p:nvSpPr>
            <p:spPr>
              <a:xfrm>
                <a:off x="6807900" y="2636450"/>
                <a:ext cx="102600" cy="22625"/>
              </a:xfrm>
              <a:custGeom>
                <a:avLst/>
                <a:gdLst/>
                <a:ahLst/>
                <a:cxnLst/>
                <a:rect l="0" t="0" r="0" b="0"/>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latin typeface="Candara" panose="020E0502030303020204" pitchFamily="34" charset="0"/>
                </a:endParaRPr>
              </a:p>
            </p:txBody>
          </p:sp>
          <p:sp>
            <p:nvSpPr>
              <p:cNvPr id="20" name="Shape 4200">
                <a:extLst>
                  <a:ext uri="{FF2B5EF4-FFF2-40B4-BE49-F238E27FC236}">
                    <a16:creationId xmlns:a16="http://schemas.microsoft.com/office/drawing/2014/main" id="{4004154D-6E9C-4DB0-B2FD-1F0E6111C857}"/>
                  </a:ext>
                </a:extLst>
              </p:cNvPr>
              <p:cNvSpPr/>
              <p:nvPr/>
            </p:nvSpPr>
            <p:spPr>
              <a:xfrm>
                <a:off x="6807900" y="2706075"/>
                <a:ext cx="102600" cy="29925"/>
              </a:xfrm>
              <a:custGeom>
                <a:avLst/>
                <a:gdLst/>
                <a:ahLst/>
                <a:cxnLst/>
                <a:rect l="0" t="0" r="0" b="0"/>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latin typeface="Candara" panose="020E0502030303020204" pitchFamily="34" charset="0"/>
                </a:endParaRPr>
              </a:p>
            </p:txBody>
          </p:sp>
          <p:sp>
            <p:nvSpPr>
              <p:cNvPr id="21" name="Shape 4201">
                <a:extLst>
                  <a:ext uri="{FF2B5EF4-FFF2-40B4-BE49-F238E27FC236}">
                    <a16:creationId xmlns:a16="http://schemas.microsoft.com/office/drawing/2014/main" id="{0A06D951-5895-40D5-8A7C-2323DCF94A9D}"/>
                  </a:ext>
                </a:extLst>
              </p:cNvPr>
              <p:cNvSpPr/>
              <p:nvPr/>
            </p:nvSpPr>
            <p:spPr>
              <a:xfrm>
                <a:off x="6811575" y="2463675"/>
                <a:ext cx="95275" cy="160600"/>
              </a:xfrm>
              <a:custGeom>
                <a:avLst/>
                <a:gdLst/>
                <a:ahLst/>
                <a:cxnLst/>
                <a:rect l="0" t="0" r="0" b="0"/>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latin typeface="Candara" panose="020E0502030303020204" pitchFamily="34" charset="0"/>
                </a:endParaRPr>
              </a:p>
            </p:txBody>
          </p:sp>
          <p:sp>
            <p:nvSpPr>
              <p:cNvPr id="22" name="Shape 4202">
                <a:extLst>
                  <a:ext uri="{FF2B5EF4-FFF2-40B4-BE49-F238E27FC236}">
                    <a16:creationId xmlns:a16="http://schemas.microsoft.com/office/drawing/2014/main" id="{01DDCC98-631F-4EFF-BC8C-D85F98B90174}"/>
                  </a:ext>
                </a:extLst>
              </p:cNvPr>
              <p:cNvSpPr/>
              <p:nvPr/>
            </p:nvSpPr>
            <p:spPr>
              <a:xfrm>
                <a:off x="6730350" y="2315900"/>
                <a:ext cx="257700" cy="308375"/>
              </a:xfrm>
              <a:custGeom>
                <a:avLst/>
                <a:gdLst/>
                <a:ahLst/>
                <a:cxnLst/>
                <a:rect l="0" t="0" r="0" b="0"/>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latin typeface="Candara" panose="020E0502030303020204" pitchFamily="34" charset="0"/>
                </a:endParaRPr>
              </a:p>
            </p:txBody>
          </p:sp>
        </p:grpSp>
        <p:grpSp>
          <p:nvGrpSpPr>
            <p:cNvPr id="10" name="Group 9">
              <a:extLst>
                <a:ext uri="{FF2B5EF4-FFF2-40B4-BE49-F238E27FC236}">
                  <a16:creationId xmlns:a16="http://schemas.microsoft.com/office/drawing/2014/main" id="{61A3AF6F-70A4-4AA6-9F87-F0968FC58D5B}"/>
                </a:ext>
              </a:extLst>
            </p:cNvPr>
            <p:cNvGrpSpPr/>
            <p:nvPr/>
          </p:nvGrpSpPr>
          <p:grpSpPr>
            <a:xfrm rot="501127">
              <a:off x="8322555" y="3224118"/>
              <a:ext cx="490235" cy="694944"/>
              <a:chOff x="7924110" y="3054045"/>
              <a:chExt cx="490235" cy="694944"/>
            </a:xfrm>
          </p:grpSpPr>
          <p:sp>
            <p:nvSpPr>
              <p:cNvPr id="16" name="Arc 15">
                <a:extLst>
                  <a:ext uri="{FF2B5EF4-FFF2-40B4-BE49-F238E27FC236}">
                    <a16:creationId xmlns:a16="http://schemas.microsoft.com/office/drawing/2014/main" id="{17BBB3F2-851B-422D-A52C-C2BF15AA7F00}"/>
                  </a:ext>
                </a:extLst>
              </p:cNvPr>
              <p:cNvSpPr/>
              <p:nvPr/>
            </p:nvSpPr>
            <p:spPr>
              <a:xfrm rot="303422">
                <a:off x="7964826" y="3181626"/>
                <a:ext cx="297087" cy="500695"/>
              </a:xfrm>
              <a:prstGeom prst="arc">
                <a:avLst/>
              </a:prstGeom>
              <a:ln w="38100">
                <a:solidFill>
                  <a:srgbClr val="F1EFB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ndara" panose="020E0502030303020204" pitchFamily="34" charset="0"/>
                </a:endParaRPr>
              </a:p>
            </p:txBody>
          </p:sp>
          <p:sp>
            <p:nvSpPr>
              <p:cNvPr id="17" name="Arc 16">
                <a:extLst>
                  <a:ext uri="{FF2B5EF4-FFF2-40B4-BE49-F238E27FC236}">
                    <a16:creationId xmlns:a16="http://schemas.microsoft.com/office/drawing/2014/main" id="{3E939BF4-FC2B-446A-AF7F-AA6B4E0ECBAA}"/>
                  </a:ext>
                </a:extLst>
              </p:cNvPr>
              <p:cNvSpPr/>
              <p:nvPr/>
            </p:nvSpPr>
            <p:spPr>
              <a:xfrm rot="303422">
                <a:off x="7924110" y="3054045"/>
                <a:ext cx="490235" cy="694944"/>
              </a:xfrm>
              <a:prstGeom prst="arc">
                <a:avLst/>
              </a:prstGeom>
              <a:ln w="38100">
                <a:solidFill>
                  <a:srgbClr val="F1EFB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ndara" panose="020E0502030303020204" pitchFamily="34" charset="0"/>
                </a:endParaRPr>
              </a:p>
            </p:txBody>
          </p:sp>
        </p:grpSp>
        <p:grpSp>
          <p:nvGrpSpPr>
            <p:cNvPr id="12" name="Group 11">
              <a:extLst>
                <a:ext uri="{FF2B5EF4-FFF2-40B4-BE49-F238E27FC236}">
                  <a16:creationId xmlns:a16="http://schemas.microsoft.com/office/drawing/2014/main" id="{88D2DECF-2F36-4241-AD72-707D2A2E57A9}"/>
                </a:ext>
              </a:extLst>
            </p:cNvPr>
            <p:cNvGrpSpPr/>
            <p:nvPr/>
          </p:nvGrpSpPr>
          <p:grpSpPr>
            <a:xfrm rot="215527" flipH="1">
              <a:off x="7733786" y="3178096"/>
              <a:ext cx="490235" cy="694944"/>
              <a:chOff x="7924110" y="3054045"/>
              <a:chExt cx="490235" cy="694944"/>
            </a:xfrm>
          </p:grpSpPr>
          <p:sp>
            <p:nvSpPr>
              <p:cNvPr id="14" name="Arc 13">
                <a:extLst>
                  <a:ext uri="{FF2B5EF4-FFF2-40B4-BE49-F238E27FC236}">
                    <a16:creationId xmlns:a16="http://schemas.microsoft.com/office/drawing/2014/main" id="{7213C3E2-B4C7-4C11-B2D5-8B35F5D0827D}"/>
                  </a:ext>
                </a:extLst>
              </p:cNvPr>
              <p:cNvSpPr/>
              <p:nvPr/>
            </p:nvSpPr>
            <p:spPr>
              <a:xfrm rot="303422">
                <a:off x="7964826" y="3181626"/>
                <a:ext cx="297087" cy="500695"/>
              </a:xfrm>
              <a:prstGeom prst="arc">
                <a:avLst/>
              </a:prstGeom>
              <a:ln w="38100">
                <a:solidFill>
                  <a:srgbClr val="F1EFB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ndara" panose="020E0502030303020204" pitchFamily="34" charset="0"/>
                </a:endParaRPr>
              </a:p>
            </p:txBody>
          </p:sp>
          <p:sp>
            <p:nvSpPr>
              <p:cNvPr id="15" name="Arc 14">
                <a:extLst>
                  <a:ext uri="{FF2B5EF4-FFF2-40B4-BE49-F238E27FC236}">
                    <a16:creationId xmlns:a16="http://schemas.microsoft.com/office/drawing/2014/main" id="{5F1E0A3F-F8C2-4D92-BFC1-23429F8B1141}"/>
                  </a:ext>
                </a:extLst>
              </p:cNvPr>
              <p:cNvSpPr/>
              <p:nvPr/>
            </p:nvSpPr>
            <p:spPr>
              <a:xfrm rot="303422">
                <a:off x="7924110" y="3054045"/>
                <a:ext cx="490235" cy="694944"/>
              </a:xfrm>
              <a:prstGeom prst="arc">
                <a:avLst/>
              </a:prstGeom>
              <a:ln w="38100">
                <a:solidFill>
                  <a:srgbClr val="F1EFB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ndara" panose="020E0502030303020204" pitchFamily="34" charset="0"/>
                </a:endParaRPr>
              </a:p>
            </p:txBody>
          </p:sp>
        </p:grpSp>
      </p:grpSp>
    </p:spTree>
    <p:extLst>
      <p:ext uri="{BB962C8B-B14F-4D97-AF65-F5344CB8AC3E}">
        <p14:creationId xmlns:p14="http://schemas.microsoft.com/office/powerpoint/2010/main" val="181886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5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5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5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5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25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25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25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25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par>
                          <p:cTn id="49" fill="hold">
                            <p:stCondLst>
                              <p:cond delay="0"/>
                            </p:stCondLst>
                            <p:childTnLst>
                              <p:par>
                                <p:cTn id="50" presetID="26" presetClass="emph" presetSubtype="0" fill="hold" nodeType="afterEffect">
                                  <p:stCondLst>
                                    <p:cond delay="0"/>
                                  </p:stCondLst>
                                  <p:childTnLst>
                                    <p:animEffect transition="out" filter="fade">
                                      <p:cBhvr>
                                        <p:cTn id="51" dur="250" tmFilter="0, 0; .2, .5; .8, .5; 1, 0"/>
                                        <p:tgtEl>
                                          <p:spTgt spid="8"/>
                                        </p:tgtEl>
                                      </p:cBhvr>
                                    </p:animEffect>
                                    <p:animScale>
                                      <p:cBhvr>
                                        <p:cTn id="52" dur="125"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37"/>
        <p:cNvGrpSpPr/>
        <p:nvPr/>
      </p:nvGrpSpPr>
      <p:grpSpPr>
        <a:xfrm>
          <a:off x="0" y="0"/>
          <a:ext cx="0" cy="0"/>
          <a:chOff x="0" y="0"/>
          <a:chExt cx="0" cy="0"/>
        </a:xfrm>
      </p:grpSpPr>
      <p:sp>
        <p:nvSpPr>
          <p:cNvPr id="4038" name="Shape 4038"/>
          <p:cNvSpPr txBox="1">
            <a:spLocks noGrp="1"/>
          </p:cNvSpPr>
          <p:nvPr>
            <p:ph type="ctrTitle"/>
          </p:nvPr>
        </p:nvSpPr>
        <p:spPr/>
        <p:txBody>
          <a:bodyPr anchor="ctr"/>
          <a:lstStyle/>
          <a:p>
            <a:pPr lvl="0" algn="ctr"/>
            <a:r>
              <a:rPr lang="en-US" sz="4400" dirty="0">
                <a:solidFill>
                  <a:schemeClr val="accent2"/>
                </a:solidFill>
              </a:rPr>
              <a:t>THANKS!</a:t>
            </a:r>
          </a:p>
        </p:txBody>
      </p:sp>
      <p:pic>
        <p:nvPicPr>
          <p:cNvPr id="17" name="Picture Placeholder 16">
            <a:extLst>
              <a:ext uri="{FF2B5EF4-FFF2-40B4-BE49-F238E27FC236}">
                <a16:creationId xmlns:a16="http://schemas.microsoft.com/office/drawing/2014/main" id="{0CE5107E-1A0C-475B-9793-1B621CBB179D}"/>
              </a:ext>
            </a:extLst>
          </p:cNvPr>
          <p:cNvPicPr>
            <a:picLocks noGrp="1" noChangeAspect="1"/>
          </p:cNvPicPr>
          <p:nvPr>
            <p:ph type="pic" sz="quarter" idx="10"/>
          </p:nvPr>
        </p:nvPicPr>
        <p:blipFill>
          <a:blip r:embed="rId3"/>
          <a:srcRect l="3091" r="3091"/>
          <a:stretch>
            <a:fillRect/>
          </a:stretch>
        </p:blipFill>
        <p:spPr/>
      </p:pic>
      <p:sp>
        <p:nvSpPr>
          <p:cNvPr id="4040" name="Shape 4040"/>
          <p:cNvSpPr txBox="1">
            <a:spLocks noGrp="1"/>
          </p:cNvSpPr>
          <p:nvPr>
            <p:ph type="body" idx="11"/>
          </p:nvPr>
        </p:nvSpPr>
        <p:spPr/>
        <p:txBody>
          <a:bodyPr/>
          <a:lstStyle/>
          <a:p>
            <a:pPr marL="0" lvl="0" indent="0">
              <a:spcBef>
                <a:spcPts val="0"/>
              </a:spcBef>
            </a:pPr>
            <a:r>
              <a:rPr lang="en-US" dirty="0"/>
              <a:t>Visit us at: </a:t>
            </a:r>
            <a:r>
              <a:rPr lang="en-US" dirty="0">
                <a:solidFill>
                  <a:schemeClr val="accent2"/>
                </a:solidFill>
              </a:rPr>
              <a:t>www.hydroffice.org/qax</a:t>
            </a:r>
          </a:p>
        </p:txBody>
      </p:sp>
    </p:spTree>
    <p:extLst>
      <p:ext uri="{BB962C8B-B14F-4D97-AF65-F5344CB8AC3E}">
        <p14:creationId xmlns:p14="http://schemas.microsoft.com/office/powerpoint/2010/main" val="13264675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Activity: Where are we missing coverage?</a:t>
            </a:r>
            <a:endParaRPr lang="en-AU"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1183347"/>
            <a:ext cx="4844498" cy="3240360"/>
          </a:xfrm>
        </p:spPr>
      </p:pic>
      <p:sp>
        <p:nvSpPr>
          <p:cNvPr id="5" name="Footer Placeholder 4"/>
          <p:cNvSpPr>
            <a:spLocks noGrp="1"/>
          </p:cNvSpPr>
          <p:nvPr>
            <p:ph type="ftr" sz="quarter" idx="10"/>
          </p:nvPr>
        </p:nvSpPr>
        <p:spPr/>
        <p:txBody>
          <a:bodyPr/>
          <a:lstStyle/>
          <a:p>
            <a:endParaRPr lang="en-AU" dirty="0">
              <a:solidFill>
                <a:srgbClr val="FFFFFF"/>
              </a:solidFill>
            </a:endParaRPr>
          </a:p>
        </p:txBody>
      </p:sp>
      <p:sp>
        <p:nvSpPr>
          <p:cNvPr id="7" name="TextBox 6"/>
          <p:cNvSpPr txBox="1"/>
          <p:nvPr/>
        </p:nvSpPr>
        <p:spPr>
          <a:xfrm>
            <a:off x="5724129" y="1347614"/>
            <a:ext cx="3240360" cy="1200329"/>
          </a:xfrm>
          <a:prstGeom prst="rect">
            <a:avLst/>
          </a:prstGeom>
          <a:noFill/>
        </p:spPr>
        <p:txBody>
          <a:bodyPr wrap="square" rtlCol="0">
            <a:spAutoFit/>
          </a:bodyPr>
          <a:lstStyle/>
          <a:p>
            <a:r>
              <a:rPr lang="en-AU" dirty="0" smtClean="0"/>
              <a:t>Break out into groups</a:t>
            </a:r>
          </a:p>
          <a:p>
            <a:r>
              <a:rPr lang="en-AU" dirty="0" smtClean="0"/>
              <a:t>Add comments on maps around rooms where there is missing coverage.</a:t>
            </a:r>
            <a:endParaRPr lang="en-AU" dirty="0"/>
          </a:p>
        </p:txBody>
      </p:sp>
    </p:spTree>
    <p:extLst>
      <p:ext uri="{BB962C8B-B14F-4D97-AF65-F5344CB8AC3E}">
        <p14:creationId xmlns:p14="http://schemas.microsoft.com/office/powerpoint/2010/main" val="38040247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Activity: Group coverage identification</a:t>
            </a:r>
            <a:endParaRPr lang="en-AU" dirty="0"/>
          </a:p>
        </p:txBody>
      </p:sp>
      <p:sp>
        <p:nvSpPr>
          <p:cNvPr id="3" name="Content Placeholder 2"/>
          <p:cNvSpPr>
            <a:spLocks noGrp="1"/>
          </p:cNvSpPr>
          <p:nvPr>
            <p:ph idx="1"/>
          </p:nvPr>
        </p:nvSpPr>
        <p:spPr/>
        <p:txBody>
          <a:bodyPr/>
          <a:lstStyle/>
          <a:p>
            <a:r>
              <a:rPr lang="en-AU" dirty="0" smtClean="0"/>
              <a:t>As a table go and assess a coverage map.</a:t>
            </a:r>
          </a:p>
          <a:p>
            <a:pPr marL="285750" indent="-285750">
              <a:buFont typeface="Arial"/>
              <a:buChar char="•"/>
            </a:pPr>
            <a:r>
              <a:rPr lang="en-AU" dirty="0" smtClean="0"/>
              <a:t>Is your entity’s coverage displayed on the map?</a:t>
            </a:r>
          </a:p>
          <a:p>
            <a:pPr marL="285750" indent="-285750">
              <a:buFont typeface="Arial"/>
              <a:buChar char="•"/>
            </a:pPr>
            <a:r>
              <a:rPr lang="en-AU" dirty="0" smtClean="0"/>
              <a:t>If it isn’t, mark an approximate area and allocate it a number.</a:t>
            </a:r>
          </a:p>
          <a:p>
            <a:pPr marL="285750" indent="-285750">
              <a:buFont typeface="Arial"/>
              <a:buChar char="•"/>
            </a:pPr>
            <a:r>
              <a:rPr lang="en-AU" dirty="0" smtClean="0"/>
              <a:t>On the blank sheet behind write down the allocated number, the name of your organisation and a contact that can provide a </a:t>
            </a:r>
            <a:r>
              <a:rPr lang="en-AU" dirty="0" err="1" smtClean="0"/>
              <a:t>shapefile</a:t>
            </a:r>
            <a:r>
              <a:rPr lang="en-AU" dirty="0" smtClean="0"/>
              <a:t> of the coverage.</a:t>
            </a:r>
            <a:endParaRPr lang="en-AU" dirty="0"/>
          </a:p>
        </p:txBody>
      </p:sp>
      <p:graphicFrame>
        <p:nvGraphicFramePr>
          <p:cNvPr id="6" name="Content Placeholder 5"/>
          <p:cNvGraphicFramePr>
            <a:graphicFrameLocks noGrp="1"/>
          </p:cNvGraphicFramePr>
          <p:nvPr>
            <p:ph idx="11"/>
            <p:extLst>
              <p:ext uri="{D42A27DB-BD31-4B8C-83A1-F6EECF244321}">
                <p14:modId xmlns:p14="http://schemas.microsoft.com/office/powerpoint/2010/main" val="715952922"/>
              </p:ext>
            </p:extLst>
          </p:nvPr>
        </p:nvGraphicFramePr>
        <p:xfrm>
          <a:off x="4067944" y="2211710"/>
          <a:ext cx="5076056" cy="889000"/>
        </p:xfrm>
        <a:graphic>
          <a:graphicData uri="http://schemas.openxmlformats.org/drawingml/2006/table">
            <a:tbl>
              <a:tblPr firstRow="1" bandRow="1">
                <a:tableStyleId>{5C22544A-7EE6-4342-B048-85BDC9FD1C3A}</a:tableStyleId>
              </a:tblPr>
              <a:tblGrid>
                <a:gridCol w="546653">
                  <a:extLst>
                    <a:ext uri="{9D8B030D-6E8A-4147-A177-3AD203B41FA5}">
                      <a16:colId xmlns:a16="http://schemas.microsoft.com/office/drawing/2014/main" val="20000"/>
                    </a:ext>
                  </a:extLst>
                </a:gridCol>
                <a:gridCol w="859025">
                  <a:extLst>
                    <a:ext uri="{9D8B030D-6E8A-4147-A177-3AD203B41FA5}">
                      <a16:colId xmlns:a16="http://schemas.microsoft.com/office/drawing/2014/main" val="20001"/>
                    </a:ext>
                  </a:extLst>
                </a:gridCol>
                <a:gridCol w="1327583">
                  <a:extLst>
                    <a:ext uri="{9D8B030D-6E8A-4147-A177-3AD203B41FA5}">
                      <a16:colId xmlns:a16="http://schemas.microsoft.com/office/drawing/2014/main" val="20002"/>
                    </a:ext>
                  </a:extLst>
                </a:gridCol>
                <a:gridCol w="2342795">
                  <a:extLst>
                    <a:ext uri="{9D8B030D-6E8A-4147-A177-3AD203B41FA5}">
                      <a16:colId xmlns:a16="http://schemas.microsoft.com/office/drawing/2014/main" val="20003"/>
                    </a:ext>
                  </a:extLst>
                </a:gridCol>
              </a:tblGrid>
              <a:tr h="370840">
                <a:tc>
                  <a:txBody>
                    <a:bodyPr/>
                    <a:lstStyle/>
                    <a:p>
                      <a:r>
                        <a:rPr lang="en-AU" dirty="0" smtClean="0"/>
                        <a:t>no</a:t>
                      </a:r>
                      <a:endParaRPr lang="en-AU" dirty="0"/>
                    </a:p>
                  </a:txBody>
                  <a:tcPr/>
                </a:tc>
                <a:tc>
                  <a:txBody>
                    <a:bodyPr/>
                    <a:lstStyle/>
                    <a:p>
                      <a:r>
                        <a:rPr lang="en-AU" dirty="0" smtClean="0"/>
                        <a:t>entity</a:t>
                      </a:r>
                      <a:endParaRPr lang="en-AU" dirty="0"/>
                    </a:p>
                  </a:txBody>
                  <a:tcPr/>
                </a:tc>
                <a:tc>
                  <a:txBody>
                    <a:bodyPr/>
                    <a:lstStyle/>
                    <a:p>
                      <a:r>
                        <a:rPr lang="en-AU" dirty="0" smtClean="0"/>
                        <a:t>name</a:t>
                      </a:r>
                      <a:endParaRPr lang="en-AU" dirty="0"/>
                    </a:p>
                  </a:txBody>
                  <a:tcPr/>
                </a:tc>
                <a:tc>
                  <a:txBody>
                    <a:bodyPr/>
                    <a:lstStyle/>
                    <a:p>
                      <a:r>
                        <a:rPr lang="en-AU" dirty="0" smtClean="0"/>
                        <a:t>email</a:t>
                      </a:r>
                      <a:endParaRPr lang="en-AU" dirty="0"/>
                    </a:p>
                  </a:txBody>
                  <a:tcPr/>
                </a:tc>
                <a:extLst>
                  <a:ext uri="{0D108BD9-81ED-4DB2-BD59-A6C34878D82A}">
                    <a16:rowId xmlns:a16="http://schemas.microsoft.com/office/drawing/2014/main" val="10000"/>
                  </a:ext>
                </a:extLst>
              </a:tr>
              <a:tr h="370840">
                <a:tc>
                  <a:txBody>
                    <a:bodyPr/>
                    <a:lstStyle/>
                    <a:p>
                      <a:r>
                        <a:rPr lang="en-AU" sz="1400" dirty="0" smtClean="0"/>
                        <a:t>1</a:t>
                      </a:r>
                      <a:endParaRPr lang="en-AU" sz="1400" dirty="0"/>
                    </a:p>
                  </a:txBody>
                  <a:tcPr/>
                </a:tc>
                <a:tc>
                  <a:txBody>
                    <a:bodyPr/>
                    <a:lstStyle/>
                    <a:p>
                      <a:r>
                        <a:rPr lang="en-AU" sz="1400" dirty="0" smtClean="0"/>
                        <a:t>GA</a:t>
                      </a:r>
                      <a:endParaRPr lang="en-AU" sz="1400" dirty="0"/>
                    </a:p>
                  </a:txBody>
                  <a:tcPr/>
                </a:tc>
                <a:tc>
                  <a:txBody>
                    <a:bodyPr/>
                    <a:lstStyle/>
                    <a:p>
                      <a:r>
                        <a:rPr lang="en-AU" sz="1400" dirty="0" smtClean="0"/>
                        <a:t>Aero</a:t>
                      </a:r>
                      <a:r>
                        <a:rPr lang="en-AU" sz="1400" baseline="0" dirty="0" smtClean="0"/>
                        <a:t> Leplastrier</a:t>
                      </a:r>
                      <a:endParaRPr lang="en-AU" sz="1400" dirty="0"/>
                    </a:p>
                  </a:txBody>
                  <a:tcPr/>
                </a:tc>
                <a:tc>
                  <a:txBody>
                    <a:bodyPr/>
                    <a:lstStyle/>
                    <a:p>
                      <a:r>
                        <a:rPr lang="en-AU" sz="1400" dirty="0" err="1" smtClean="0"/>
                        <a:t>aero.leplastrier@ga.gov.au</a:t>
                      </a:r>
                      <a:endParaRPr lang="en-AU" sz="1400" dirty="0"/>
                    </a:p>
                  </a:txBody>
                  <a:tcPr/>
                </a:tc>
                <a:extLst>
                  <a:ext uri="{0D108BD9-81ED-4DB2-BD59-A6C34878D82A}">
                    <a16:rowId xmlns:a16="http://schemas.microsoft.com/office/drawing/2014/main" val="10001"/>
                  </a:ext>
                </a:extLst>
              </a:tr>
            </a:tbl>
          </a:graphicData>
        </a:graphic>
      </p:graphicFrame>
      <p:sp>
        <p:nvSpPr>
          <p:cNvPr id="5" name="Footer Placeholder 4"/>
          <p:cNvSpPr>
            <a:spLocks noGrp="1"/>
          </p:cNvSpPr>
          <p:nvPr>
            <p:ph type="ftr" sz="quarter" idx="10"/>
          </p:nvPr>
        </p:nvSpPr>
        <p:spPr/>
        <p:txBody>
          <a:bodyPr/>
          <a:lstStyle/>
          <a:p>
            <a:endParaRPr lang="en-AU" dirty="0">
              <a:solidFill>
                <a:srgbClr val="FFFFFF"/>
              </a:solidFill>
            </a:endParaRPr>
          </a:p>
        </p:txBody>
      </p:sp>
    </p:spTree>
    <p:extLst>
      <p:ext uri="{BB962C8B-B14F-4D97-AF65-F5344CB8AC3E}">
        <p14:creationId xmlns:p14="http://schemas.microsoft.com/office/powerpoint/2010/main" val="17169884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56823-112F-48BA-BF49-C304C8BEF2C8}"/>
              </a:ext>
            </a:extLst>
          </p:cNvPr>
          <p:cNvSpPr>
            <a:spLocks noGrp="1"/>
          </p:cNvSpPr>
          <p:nvPr>
            <p:ph type="title"/>
          </p:nvPr>
        </p:nvSpPr>
        <p:spPr>
          <a:xfrm>
            <a:off x="457200" y="365672"/>
            <a:ext cx="8229600" cy="461665"/>
          </a:xfrm>
        </p:spPr>
        <p:txBody>
          <a:bodyPr/>
          <a:lstStyle/>
          <a:p>
            <a:r>
              <a:rPr lang="en-AU" dirty="0" smtClean="0"/>
              <a:t>Metadata Fields for Data Coverage</a:t>
            </a:r>
            <a:endParaRPr lang="en-AU" dirty="0"/>
          </a:p>
        </p:txBody>
      </p:sp>
      <p:graphicFrame>
        <p:nvGraphicFramePr>
          <p:cNvPr id="6" name="Content Placeholder 5"/>
          <p:cNvGraphicFramePr>
            <a:graphicFrameLocks noGrp="1"/>
          </p:cNvGraphicFramePr>
          <p:nvPr>
            <p:ph idx="1"/>
            <p:extLst/>
          </p:nvPr>
        </p:nvGraphicFramePr>
        <p:xfrm>
          <a:off x="539552" y="987574"/>
          <a:ext cx="3970338" cy="3505200"/>
        </p:xfrm>
        <a:graphic>
          <a:graphicData uri="http://schemas.openxmlformats.org/drawingml/2006/table">
            <a:tbl>
              <a:tblPr firstRow="1" bandRow="1">
                <a:tableStyleId>{5C22544A-7EE6-4342-B048-85BDC9FD1C3A}</a:tableStyleId>
              </a:tblPr>
              <a:tblGrid>
                <a:gridCol w="3970338">
                  <a:extLst>
                    <a:ext uri="{9D8B030D-6E8A-4147-A177-3AD203B41FA5}">
                      <a16:colId xmlns:a16="http://schemas.microsoft.com/office/drawing/2014/main" val="20000"/>
                    </a:ext>
                  </a:extLst>
                </a:gridCol>
              </a:tblGrid>
              <a:tr h="370840">
                <a:tc>
                  <a:txBody>
                    <a:bodyPr/>
                    <a:lstStyle/>
                    <a:p>
                      <a:r>
                        <a:rPr lang="en-AU" dirty="0" smtClean="0"/>
                        <a:t>Attributes</a:t>
                      </a:r>
                      <a:endParaRPr lang="en-AU" dirty="0"/>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GA identifier (GAMSI)</a:t>
                      </a:r>
                      <a:endParaRPr lang="en-AU" dirty="0"/>
                    </a:p>
                  </a:txBody>
                  <a:tcPr/>
                </a:tc>
                <a:extLst>
                  <a:ext uri="{0D108BD9-81ED-4DB2-BD59-A6C34878D82A}">
                    <a16:rowId xmlns:a16="http://schemas.microsoft.com/office/drawing/2014/main" val="10001"/>
                  </a:ext>
                </a:extLst>
              </a:tr>
              <a:tr h="370840">
                <a:tc>
                  <a:txBody>
                    <a:bodyPr/>
                    <a:lstStyle/>
                    <a:p>
                      <a:r>
                        <a:rPr lang="en-AU" dirty="0" smtClean="0"/>
                        <a:t>Bathymetry Type</a:t>
                      </a:r>
                      <a:r>
                        <a:rPr lang="en-AU" baseline="0" dirty="0" smtClean="0"/>
                        <a:t> (</a:t>
                      </a:r>
                      <a:r>
                        <a:rPr lang="en-AU" baseline="0" dirty="0" err="1" smtClean="0"/>
                        <a:t>e.g</a:t>
                      </a:r>
                      <a:r>
                        <a:rPr lang="en-AU" baseline="0" dirty="0" smtClean="0"/>
                        <a:t> </a:t>
                      </a:r>
                      <a:r>
                        <a:rPr lang="en-AU" baseline="0" dirty="0" err="1" smtClean="0"/>
                        <a:t>Multibeam</a:t>
                      </a:r>
                      <a:r>
                        <a:rPr lang="en-AU" baseline="0" dirty="0" smtClean="0"/>
                        <a:t>)</a:t>
                      </a:r>
                      <a:endParaRPr lang="en-AU" dirty="0"/>
                    </a:p>
                  </a:txBody>
                  <a:tcPr/>
                </a:tc>
                <a:extLst>
                  <a:ext uri="{0D108BD9-81ED-4DB2-BD59-A6C34878D82A}">
                    <a16:rowId xmlns:a16="http://schemas.microsoft.com/office/drawing/2014/main" val="10002"/>
                  </a:ext>
                </a:extLst>
              </a:tr>
              <a:tr h="370840">
                <a:tc>
                  <a:txBody>
                    <a:bodyPr/>
                    <a:lstStyle/>
                    <a:p>
                      <a:r>
                        <a:rPr lang="en-AU" dirty="0" smtClean="0"/>
                        <a:t>Project title</a:t>
                      </a:r>
                      <a:endParaRPr lang="en-AU" dirty="0"/>
                    </a:p>
                  </a:txBody>
                  <a:tcPr/>
                </a:tc>
                <a:extLst>
                  <a:ext uri="{0D108BD9-81ED-4DB2-BD59-A6C34878D82A}">
                    <a16:rowId xmlns:a16="http://schemas.microsoft.com/office/drawing/2014/main" val="10003"/>
                  </a:ext>
                </a:extLst>
              </a:tr>
              <a:tr h="370840">
                <a:tc>
                  <a:txBody>
                    <a:bodyPr/>
                    <a:lstStyle/>
                    <a:p>
                      <a:r>
                        <a:rPr lang="en-AU" dirty="0" smtClean="0"/>
                        <a:t>Collection organisation code (your code for the survey)</a:t>
                      </a:r>
                      <a:endParaRPr lang="en-AU" dirty="0"/>
                    </a:p>
                  </a:txBody>
                  <a:tcPr/>
                </a:tc>
                <a:extLst>
                  <a:ext uri="{0D108BD9-81ED-4DB2-BD59-A6C34878D82A}">
                    <a16:rowId xmlns:a16="http://schemas.microsoft.com/office/drawing/2014/main" val="10004"/>
                  </a:ext>
                </a:extLst>
              </a:tr>
              <a:tr h="370840">
                <a:tc>
                  <a:txBody>
                    <a:bodyPr/>
                    <a:lstStyle/>
                    <a:p>
                      <a:r>
                        <a:rPr lang="en-AU" dirty="0" smtClean="0"/>
                        <a:t>Ship</a:t>
                      </a:r>
                      <a:endParaRPr lang="en-AU" dirty="0"/>
                    </a:p>
                  </a:txBody>
                  <a:tcPr/>
                </a:tc>
                <a:extLst>
                  <a:ext uri="{0D108BD9-81ED-4DB2-BD59-A6C34878D82A}">
                    <a16:rowId xmlns:a16="http://schemas.microsoft.com/office/drawing/2014/main" val="10005"/>
                  </a:ext>
                </a:extLst>
              </a:tr>
              <a:tr h="370840">
                <a:tc>
                  <a:txBody>
                    <a:bodyPr/>
                    <a:lstStyle/>
                    <a:p>
                      <a:r>
                        <a:rPr lang="en-AU" dirty="0" smtClean="0"/>
                        <a:t>Principal Investigator (Name and email)</a:t>
                      </a:r>
                      <a:endParaRPr lang="en-AU" dirty="0"/>
                    </a:p>
                  </a:txBody>
                  <a:tcPr/>
                </a:tc>
                <a:extLst>
                  <a:ext uri="{0D108BD9-81ED-4DB2-BD59-A6C34878D82A}">
                    <a16:rowId xmlns:a16="http://schemas.microsoft.com/office/drawing/2014/main" val="10006"/>
                  </a:ext>
                </a:extLst>
              </a:tr>
              <a:tr h="370840">
                <a:tc>
                  <a:txBody>
                    <a:bodyPr/>
                    <a:lstStyle/>
                    <a:p>
                      <a:r>
                        <a:rPr lang="en-AU" dirty="0" smtClean="0"/>
                        <a:t>Collecting Institution</a:t>
                      </a:r>
                      <a:endParaRPr lang="en-AU" dirty="0"/>
                    </a:p>
                  </a:txBody>
                  <a:tcPr/>
                </a:tc>
                <a:extLst>
                  <a:ext uri="{0D108BD9-81ED-4DB2-BD59-A6C34878D82A}">
                    <a16:rowId xmlns:a16="http://schemas.microsoft.com/office/drawing/2014/main" val="10007"/>
                  </a:ext>
                </a:extLst>
              </a:tr>
            </a:tbl>
          </a:graphicData>
        </a:graphic>
      </p:graphicFrame>
      <p:graphicFrame>
        <p:nvGraphicFramePr>
          <p:cNvPr id="7" name="Content Placeholder 6"/>
          <p:cNvGraphicFramePr>
            <a:graphicFrameLocks noGrp="1"/>
          </p:cNvGraphicFramePr>
          <p:nvPr>
            <p:ph idx="11"/>
            <p:extLst/>
          </p:nvPr>
        </p:nvGraphicFramePr>
        <p:xfrm>
          <a:off x="4719638" y="915988"/>
          <a:ext cx="3971925" cy="3708400"/>
        </p:xfrm>
        <a:graphic>
          <a:graphicData uri="http://schemas.openxmlformats.org/drawingml/2006/table">
            <a:tbl>
              <a:tblPr bandRow="1">
                <a:tableStyleId>{5C22544A-7EE6-4342-B048-85BDC9FD1C3A}</a:tableStyleId>
              </a:tblPr>
              <a:tblGrid>
                <a:gridCol w="3971925">
                  <a:extLst>
                    <a:ext uri="{9D8B030D-6E8A-4147-A177-3AD203B41FA5}">
                      <a16:colId xmlns:a16="http://schemas.microsoft.com/office/drawing/2014/main" val="20000"/>
                    </a:ext>
                  </a:extLst>
                </a:gridCol>
              </a:tblGrid>
              <a:tr h="370840">
                <a:tc>
                  <a:txBody>
                    <a:bodyPr/>
                    <a:lstStyle/>
                    <a:p>
                      <a:r>
                        <a:rPr lang="en-AU" dirty="0" smtClean="0"/>
                        <a:t>Start Date (YYYY-MM-DD)</a:t>
                      </a:r>
                      <a:endParaRPr lang="en-AU" dirty="0"/>
                    </a:p>
                  </a:txBody>
                  <a:tcPr/>
                </a:tc>
                <a:extLst>
                  <a:ext uri="{0D108BD9-81ED-4DB2-BD59-A6C34878D82A}">
                    <a16:rowId xmlns:a16="http://schemas.microsoft.com/office/drawing/2014/main" val="10000"/>
                  </a:ext>
                </a:extLst>
              </a:tr>
              <a:tr h="370840">
                <a:tc>
                  <a:txBody>
                    <a:bodyPr/>
                    <a:lstStyle/>
                    <a:p>
                      <a:r>
                        <a:rPr lang="en-AU" dirty="0" smtClean="0"/>
                        <a:t>End Date (YYYY-MM-DD)</a:t>
                      </a:r>
                      <a:endParaRPr lang="en-AU" dirty="0"/>
                    </a:p>
                  </a:txBody>
                  <a:tcPr/>
                </a:tc>
                <a:extLst>
                  <a:ext uri="{0D108BD9-81ED-4DB2-BD59-A6C34878D82A}">
                    <a16:rowId xmlns:a16="http://schemas.microsoft.com/office/drawing/2014/main" val="10001"/>
                  </a:ext>
                </a:extLst>
              </a:tr>
              <a:tr h="370840">
                <a:tc>
                  <a:txBody>
                    <a:bodyPr/>
                    <a:lstStyle/>
                    <a:p>
                      <a:r>
                        <a:rPr lang="en-AU" dirty="0" smtClean="0"/>
                        <a:t>Start port</a:t>
                      </a:r>
                      <a:endParaRPr lang="en-AU" dirty="0"/>
                    </a:p>
                  </a:txBody>
                  <a:tcPr/>
                </a:tc>
                <a:extLst>
                  <a:ext uri="{0D108BD9-81ED-4DB2-BD59-A6C34878D82A}">
                    <a16:rowId xmlns:a16="http://schemas.microsoft.com/office/drawing/2014/main" val="10002"/>
                  </a:ext>
                </a:extLst>
              </a:tr>
              <a:tr h="370840">
                <a:tc>
                  <a:txBody>
                    <a:bodyPr/>
                    <a:lstStyle/>
                    <a:p>
                      <a:r>
                        <a:rPr lang="en-AU" dirty="0" smtClean="0"/>
                        <a:t>End Port</a:t>
                      </a:r>
                      <a:endParaRPr lang="en-AU" dirty="0"/>
                    </a:p>
                  </a:txBody>
                  <a:tcPr/>
                </a:tc>
                <a:extLst>
                  <a:ext uri="{0D108BD9-81ED-4DB2-BD59-A6C34878D82A}">
                    <a16:rowId xmlns:a16="http://schemas.microsoft.com/office/drawing/2014/main" val="10003"/>
                  </a:ext>
                </a:extLst>
              </a:tr>
              <a:tr h="370840">
                <a:tc>
                  <a:txBody>
                    <a:bodyPr/>
                    <a:lstStyle/>
                    <a:p>
                      <a:r>
                        <a:rPr lang="en-AU" dirty="0" smtClean="0"/>
                        <a:t>Northern</a:t>
                      </a:r>
                      <a:r>
                        <a:rPr lang="en-AU" baseline="0" dirty="0" smtClean="0"/>
                        <a:t> Extent</a:t>
                      </a:r>
                      <a:endParaRPr lang="en-AU" dirty="0"/>
                    </a:p>
                  </a:txBody>
                  <a:tcPr/>
                </a:tc>
                <a:extLst>
                  <a:ext uri="{0D108BD9-81ED-4DB2-BD59-A6C34878D82A}">
                    <a16:rowId xmlns:a16="http://schemas.microsoft.com/office/drawing/2014/main" val="10004"/>
                  </a:ext>
                </a:extLst>
              </a:tr>
              <a:tr h="370840">
                <a:tc>
                  <a:txBody>
                    <a:bodyPr/>
                    <a:lstStyle/>
                    <a:p>
                      <a:r>
                        <a:rPr lang="en-AU" dirty="0" smtClean="0"/>
                        <a:t>Southern Extent</a:t>
                      </a:r>
                      <a:endParaRPr lang="en-AU" dirty="0"/>
                    </a:p>
                  </a:txBody>
                  <a:tcPr/>
                </a:tc>
                <a:extLst>
                  <a:ext uri="{0D108BD9-81ED-4DB2-BD59-A6C34878D82A}">
                    <a16:rowId xmlns:a16="http://schemas.microsoft.com/office/drawing/2014/main" val="10005"/>
                  </a:ext>
                </a:extLst>
              </a:tr>
              <a:tr h="370840">
                <a:tc>
                  <a:txBody>
                    <a:bodyPr/>
                    <a:lstStyle/>
                    <a:p>
                      <a:r>
                        <a:rPr lang="en-AU" dirty="0" smtClean="0"/>
                        <a:t>Western Extent</a:t>
                      </a:r>
                      <a:endParaRPr lang="en-AU" dirty="0"/>
                    </a:p>
                  </a:txBody>
                  <a:tcPr/>
                </a:tc>
                <a:extLst>
                  <a:ext uri="{0D108BD9-81ED-4DB2-BD59-A6C34878D82A}">
                    <a16:rowId xmlns:a16="http://schemas.microsoft.com/office/drawing/2014/main" val="10006"/>
                  </a:ext>
                </a:extLst>
              </a:tr>
              <a:tr h="370840">
                <a:tc>
                  <a:txBody>
                    <a:bodyPr/>
                    <a:lstStyle/>
                    <a:p>
                      <a:r>
                        <a:rPr lang="en-AU" dirty="0" smtClean="0"/>
                        <a:t>Eastern Extent</a:t>
                      </a:r>
                    </a:p>
                  </a:txBody>
                  <a:tcPr/>
                </a:tc>
                <a:extLst>
                  <a:ext uri="{0D108BD9-81ED-4DB2-BD59-A6C34878D82A}">
                    <a16:rowId xmlns:a16="http://schemas.microsoft.com/office/drawing/2014/main" val="10007"/>
                  </a:ext>
                </a:extLst>
              </a:tr>
              <a:tr h="370840">
                <a:tc>
                  <a:txBody>
                    <a:bodyPr/>
                    <a:lstStyle/>
                    <a:p>
                      <a:r>
                        <a:rPr lang="en-AU" dirty="0" smtClean="0"/>
                        <a:t>Coverage</a:t>
                      </a:r>
                      <a:r>
                        <a:rPr lang="en-AU" baseline="0" dirty="0" smtClean="0"/>
                        <a:t> (KM^2)</a:t>
                      </a:r>
                    </a:p>
                  </a:txBody>
                  <a:tcPr/>
                </a:tc>
                <a:extLst>
                  <a:ext uri="{0D108BD9-81ED-4DB2-BD59-A6C34878D82A}">
                    <a16:rowId xmlns:a16="http://schemas.microsoft.com/office/drawing/2014/main" val="10008"/>
                  </a:ext>
                </a:extLst>
              </a:tr>
              <a:tr h="370840">
                <a:tc>
                  <a:txBody>
                    <a:bodyPr/>
                    <a:lstStyle/>
                    <a:p>
                      <a:r>
                        <a:rPr lang="en-AU" baseline="0" dirty="0" err="1" smtClean="0"/>
                        <a:t>Multibeam</a:t>
                      </a:r>
                      <a:r>
                        <a:rPr lang="en-AU" baseline="0" dirty="0" smtClean="0"/>
                        <a:t> Sonar System(s)</a:t>
                      </a:r>
                    </a:p>
                  </a:txBody>
                  <a:tcPr/>
                </a:tc>
                <a:extLst>
                  <a:ext uri="{0D108BD9-81ED-4DB2-BD59-A6C34878D82A}">
                    <a16:rowId xmlns:a16="http://schemas.microsoft.com/office/drawing/2014/main" val="10009"/>
                  </a:ext>
                </a:extLst>
              </a:tr>
            </a:tbl>
          </a:graphicData>
        </a:graphic>
      </p:graphicFrame>
      <p:sp>
        <p:nvSpPr>
          <p:cNvPr id="5" name="Footer Placeholder 4">
            <a:extLst>
              <a:ext uri="{FF2B5EF4-FFF2-40B4-BE49-F238E27FC236}">
                <a16:creationId xmlns:a16="http://schemas.microsoft.com/office/drawing/2014/main" id="{982E38C6-2C42-4C35-AD48-36EBCA9FF4F0}"/>
              </a:ext>
            </a:extLst>
          </p:cNvPr>
          <p:cNvSpPr>
            <a:spLocks noGrp="1"/>
          </p:cNvSpPr>
          <p:nvPr>
            <p:ph type="ftr" sz="quarter" idx="10"/>
          </p:nvPr>
        </p:nvSpPr>
        <p:spPr/>
        <p:txBody>
          <a:bodyPr/>
          <a:lstStyle/>
          <a:p>
            <a:endParaRPr lang="en-AU" dirty="0">
              <a:solidFill>
                <a:srgbClr val="FFFFFF"/>
              </a:solidFill>
            </a:endParaRPr>
          </a:p>
        </p:txBody>
      </p:sp>
    </p:spTree>
    <p:extLst>
      <p:ext uri="{BB962C8B-B14F-4D97-AF65-F5344CB8AC3E}">
        <p14:creationId xmlns:p14="http://schemas.microsoft.com/office/powerpoint/2010/main" val="35864058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Metadata Fields for Data Coverage</a:t>
            </a:r>
          </a:p>
        </p:txBody>
      </p:sp>
      <p:graphicFrame>
        <p:nvGraphicFramePr>
          <p:cNvPr id="6" name="Content Placeholder 5"/>
          <p:cNvGraphicFramePr>
            <a:graphicFrameLocks noGrp="1"/>
          </p:cNvGraphicFramePr>
          <p:nvPr>
            <p:ph idx="1"/>
            <p:extLst/>
          </p:nvPr>
        </p:nvGraphicFramePr>
        <p:xfrm>
          <a:off x="457200" y="915988"/>
          <a:ext cx="3970338" cy="2966720"/>
        </p:xfrm>
        <a:graphic>
          <a:graphicData uri="http://schemas.openxmlformats.org/drawingml/2006/table">
            <a:tbl>
              <a:tblPr firstRow="1" bandRow="1">
                <a:tableStyleId>{5C22544A-7EE6-4342-B048-85BDC9FD1C3A}</a:tableStyleId>
              </a:tblPr>
              <a:tblGrid>
                <a:gridCol w="3970338">
                  <a:extLst>
                    <a:ext uri="{9D8B030D-6E8A-4147-A177-3AD203B41FA5}">
                      <a16:colId xmlns:a16="http://schemas.microsoft.com/office/drawing/2014/main" val="20000"/>
                    </a:ext>
                  </a:extLst>
                </a:gridCol>
              </a:tblGrid>
              <a:tr h="370840">
                <a:tc>
                  <a:txBody>
                    <a:bodyPr/>
                    <a:lstStyle/>
                    <a:p>
                      <a:r>
                        <a:rPr lang="en-AU" dirty="0" smtClean="0"/>
                        <a:t>Attributes cont’d</a:t>
                      </a:r>
                      <a:endParaRPr lang="en-AU" dirty="0"/>
                    </a:p>
                  </a:txBody>
                  <a:tcPr/>
                </a:tc>
                <a:extLst>
                  <a:ext uri="{0D108BD9-81ED-4DB2-BD59-A6C34878D82A}">
                    <a16:rowId xmlns:a16="http://schemas.microsoft.com/office/drawing/2014/main" val="10000"/>
                  </a:ext>
                </a:extLst>
              </a:tr>
              <a:tr h="370840">
                <a:tc>
                  <a:txBody>
                    <a:bodyPr/>
                    <a:lstStyle/>
                    <a:p>
                      <a:r>
                        <a:rPr lang="en-AU" dirty="0" smtClean="0"/>
                        <a:t>Flag state:</a:t>
                      </a:r>
                      <a:endParaRPr lang="en-AU" dirty="0"/>
                    </a:p>
                  </a:txBody>
                  <a:tcPr/>
                </a:tc>
                <a:extLst>
                  <a:ext uri="{0D108BD9-81ED-4DB2-BD59-A6C34878D82A}">
                    <a16:rowId xmlns:a16="http://schemas.microsoft.com/office/drawing/2014/main" val="10001"/>
                  </a:ext>
                </a:extLst>
              </a:tr>
              <a:tr h="370840">
                <a:tc>
                  <a:txBody>
                    <a:bodyPr/>
                    <a:lstStyle/>
                    <a:p>
                      <a:r>
                        <a:rPr lang="en-AU" dirty="0" smtClean="0"/>
                        <a:t>Fraction edits</a:t>
                      </a:r>
                      <a:endParaRPr lang="en-AU" dirty="0"/>
                    </a:p>
                  </a:txBody>
                  <a:tcPr/>
                </a:tc>
                <a:extLst>
                  <a:ext uri="{0D108BD9-81ED-4DB2-BD59-A6C34878D82A}">
                    <a16:rowId xmlns:a16="http://schemas.microsoft.com/office/drawing/2014/main" val="10002"/>
                  </a:ext>
                </a:extLst>
              </a:tr>
              <a:tr h="370840">
                <a:tc>
                  <a:txBody>
                    <a:bodyPr/>
                    <a:lstStyle/>
                    <a:p>
                      <a:r>
                        <a:rPr lang="en-AU" dirty="0" smtClean="0"/>
                        <a:t>Embargo</a:t>
                      </a:r>
                      <a:r>
                        <a:rPr lang="en-AU" baseline="0" dirty="0" smtClean="0"/>
                        <a:t> </a:t>
                      </a:r>
                      <a:endParaRPr lang="en-AU" dirty="0"/>
                    </a:p>
                  </a:txBody>
                  <a:tcPr/>
                </a:tc>
                <a:extLst>
                  <a:ext uri="{0D108BD9-81ED-4DB2-BD59-A6C34878D82A}">
                    <a16:rowId xmlns:a16="http://schemas.microsoft.com/office/drawing/2014/main" val="10003"/>
                  </a:ext>
                </a:extLst>
              </a:tr>
              <a:tr h="370840">
                <a:tc>
                  <a:txBody>
                    <a:bodyPr/>
                    <a:lstStyle/>
                    <a:p>
                      <a:r>
                        <a:rPr lang="en-AU" dirty="0" smtClean="0"/>
                        <a:t>Data Access</a:t>
                      </a:r>
                      <a:r>
                        <a:rPr lang="en-AU" baseline="0" dirty="0" smtClean="0"/>
                        <a:t> URL</a:t>
                      </a:r>
                      <a:endParaRPr lang="en-AU" dirty="0"/>
                    </a:p>
                  </a:txBody>
                  <a:tcPr/>
                </a:tc>
                <a:extLst>
                  <a:ext uri="{0D108BD9-81ED-4DB2-BD59-A6C34878D82A}">
                    <a16:rowId xmlns:a16="http://schemas.microsoft.com/office/drawing/2014/main" val="10004"/>
                  </a:ext>
                </a:extLst>
              </a:tr>
              <a:tr h="370840">
                <a:tc>
                  <a:txBody>
                    <a:bodyPr/>
                    <a:lstStyle/>
                    <a:p>
                      <a:r>
                        <a:rPr lang="en-AU" dirty="0" smtClean="0"/>
                        <a:t>Processed</a:t>
                      </a:r>
                      <a:r>
                        <a:rPr lang="en-AU" baseline="0" dirty="0" smtClean="0"/>
                        <a:t> (yes/no)</a:t>
                      </a:r>
                      <a:endParaRPr lang="en-AU" dirty="0"/>
                    </a:p>
                  </a:txBody>
                  <a:tcPr/>
                </a:tc>
                <a:extLst>
                  <a:ext uri="{0D108BD9-81ED-4DB2-BD59-A6C34878D82A}">
                    <a16:rowId xmlns:a16="http://schemas.microsoft.com/office/drawing/2014/main" val="10005"/>
                  </a:ext>
                </a:extLst>
              </a:tr>
              <a:tr h="370840">
                <a:tc>
                  <a:txBody>
                    <a:bodyPr/>
                    <a:lstStyle/>
                    <a:p>
                      <a:endParaRPr lang="en-AU"/>
                    </a:p>
                  </a:txBody>
                  <a:tcPr/>
                </a:tc>
                <a:extLst>
                  <a:ext uri="{0D108BD9-81ED-4DB2-BD59-A6C34878D82A}">
                    <a16:rowId xmlns:a16="http://schemas.microsoft.com/office/drawing/2014/main" val="10006"/>
                  </a:ext>
                </a:extLst>
              </a:tr>
              <a:tr h="370840">
                <a:tc>
                  <a:txBody>
                    <a:bodyPr/>
                    <a:lstStyle/>
                    <a:p>
                      <a:endParaRPr lang="en-AU"/>
                    </a:p>
                  </a:txBody>
                  <a:tcPr/>
                </a:tc>
                <a:extLst>
                  <a:ext uri="{0D108BD9-81ED-4DB2-BD59-A6C34878D82A}">
                    <a16:rowId xmlns:a16="http://schemas.microsoft.com/office/drawing/2014/main" val="10007"/>
                  </a:ext>
                </a:extLst>
              </a:tr>
            </a:tbl>
          </a:graphicData>
        </a:graphic>
      </p:graphicFrame>
      <p:sp>
        <p:nvSpPr>
          <p:cNvPr id="4" name="Content Placeholder 3"/>
          <p:cNvSpPr>
            <a:spLocks noGrp="1"/>
          </p:cNvSpPr>
          <p:nvPr>
            <p:ph idx="11"/>
          </p:nvPr>
        </p:nvSpPr>
        <p:spPr/>
        <p:txBody>
          <a:bodyPr/>
          <a:lstStyle/>
          <a:p>
            <a:endParaRPr lang="en-AU" dirty="0"/>
          </a:p>
        </p:txBody>
      </p:sp>
      <p:sp>
        <p:nvSpPr>
          <p:cNvPr id="5" name="Footer Placeholder 4"/>
          <p:cNvSpPr>
            <a:spLocks noGrp="1"/>
          </p:cNvSpPr>
          <p:nvPr>
            <p:ph type="ftr" sz="quarter" idx="10"/>
          </p:nvPr>
        </p:nvSpPr>
        <p:spPr/>
        <p:txBody>
          <a:bodyPr/>
          <a:lstStyle/>
          <a:p>
            <a:endParaRPr lang="en-AU" dirty="0">
              <a:solidFill>
                <a:srgbClr val="FFFFFF"/>
              </a:solidFill>
            </a:endParaRPr>
          </a:p>
        </p:txBody>
      </p:sp>
    </p:spTree>
    <p:extLst>
      <p:ext uri="{BB962C8B-B14F-4D97-AF65-F5344CB8AC3E}">
        <p14:creationId xmlns:p14="http://schemas.microsoft.com/office/powerpoint/2010/main" val="8087723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Activity: Data </a:t>
            </a:r>
            <a:r>
              <a:rPr lang="en-AU" dirty="0" smtClean="0"/>
              <a:t>Portal user Requirements</a:t>
            </a:r>
            <a:endParaRPr lang="en-AU" dirty="0"/>
          </a:p>
        </p:txBody>
      </p:sp>
      <p:sp>
        <p:nvSpPr>
          <p:cNvPr id="3" name="Content Placeholder 2"/>
          <p:cNvSpPr>
            <a:spLocks noGrp="1"/>
          </p:cNvSpPr>
          <p:nvPr>
            <p:ph idx="1"/>
          </p:nvPr>
        </p:nvSpPr>
        <p:spPr>
          <a:xfrm>
            <a:off x="457200" y="915566"/>
            <a:ext cx="8229600" cy="3798144"/>
          </a:xfrm>
        </p:spPr>
        <p:txBody>
          <a:bodyPr/>
          <a:lstStyle/>
          <a:p>
            <a:pPr algn="ctr"/>
            <a:endParaRPr lang="en-AU" dirty="0" smtClean="0"/>
          </a:p>
          <a:p>
            <a:pPr algn="ctr"/>
            <a:endParaRPr lang="en-AU" dirty="0" smtClean="0"/>
          </a:p>
          <a:p>
            <a:pPr algn="ctr"/>
            <a:endParaRPr lang="en-AU" dirty="0"/>
          </a:p>
          <a:p>
            <a:pPr algn="ctr"/>
            <a:r>
              <a:rPr lang="en-AU" dirty="0" smtClean="0"/>
              <a:t>Participants </a:t>
            </a:r>
            <a:r>
              <a:rPr lang="en-AU" dirty="0" smtClean="0"/>
              <a:t>carried out user testing on the </a:t>
            </a:r>
            <a:r>
              <a:rPr lang="en-AU" dirty="0" err="1" smtClean="0"/>
              <a:t>AusSeabed</a:t>
            </a:r>
            <a:r>
              <a:rPr lang="en-AU" dirty="0" smtClean="0"/>
              <a:t> </a:t>
            </a:r>
            <a:r>
              <a:rPr lang="en-AU" dirty="0" smtClean="0"/>
              <a:t>portal using </a:t>
            </a:r>
            <a:r>
              <a:rPr lang="en-AU" dirty="0"/>
              <a:t>laptops around the </a:t>
            </a:r>
            <a:r>
              <a:rPr lang="en-AU" dirty="0" smtClean="0"/>
              <a:t>room, with suggestions </a:t>
            </a:r>
            <a:r>
              <a:rPr lang="en-AU" dirty="0"/>
              <a:t>taken down by facilitators.</a:t>
            </a:r>
            <a:endParaRPr lang="en-AU" dirty="0"/>
          </a:p>
        </p:txBody>
      </p:sp>
      <p:sp>
        <p:nvSpPr>
          <p:cNvPr id="5" name="Footer Placeholder 4"/>
          <p:cNvSpPr>
            <a:spLocks noGrp="1"/>
          </p:cNvSpPr>
          <p:nvPr>
            <p:ph type="ftr" sz="quarter" idx="10"/>
          </p:nvPr>
        </p:nvSpPr>
        <p:spPr/>
        <p:txBody>
          <a:bodyPr/>
          <a:lstStyle/>
          <a:p>
            <a:endParaRPr lang="en-AU" dirty="0">
              <a:solidFill>
                <a:srgbClr val="FFFFFF"/>
              </a:solidFill>
            </a:endParaRPr>
          </a:p>
        </p:txBody>
      </p:sp>
    </p:spTree>
    <p:extLst>
      <p:ext uri="{BB962C8B-B14F-4D97-AF65-F5344CB8AC3E}">
        <p14:creationId xmlns:p14="http://schemas.microsoft.com/office/powerpoint/2010/main" val="31940838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Activity: Upcoming </a:t>
            </a:r>
            <a:r>
              <a:rPr lang="en-AU" dirty="0" smtClean="0"/>
              <a:t>Opportunities for Engagement</a:t>
            </a:r>
            <a:endParaRPr lang="en-AU" dirty="0"/>
          </a:p>
        </p:txBody>
      </p:sp>
      <p:sp>
        <p:nvSpPr>
          <p:cNvPr id="3" name="Content Placeholder 2"/>
          <p:cNvSpPr>
            <a:spLocks noGrp="1"/>
          </p:cNvSpPr>
          <p:nvPr>
            <p:ph idx="1"/>
          </p:nvPr>
        </p:nvSpPr>
        <p:spPr>
          <a:xfrm>
            <a:off x="457200" y="915566"/>
            <a:ext cx="8229600" cy="3798144"/>
          </a:xfrm>
        </p:spPr>
        <p:txBody>
          <a:bodyPr/>
          <a:lstStyle/>
          <a:p>
            <a:pPr algn="ctr"/>
            <a:endParaRPr lang="en-AU" dirty="0" smtClean="0"/>
          </a:p>
          <a:p>
            <a:pPr algn="ctr"/>
            <a:endParaRPr lang="en-AU" dirty="0"/>
          </a:p>
          <a:p>
            <a:pPr algn="ctr"/>
            <a:endParaRPr lang="en-AU" dirty="0" smtClean="0"/>
          </a:p>
          <a:p>
            <a:pPr algn="ctr"/>
            <a:endParaRPr lang="en-AU" dirty="0" smtClean="0"/>
          </a:p>
          <a:p>
            <a:pPr algn="ctr"/>
            <a:r>
              <a:rPr lang="en-AU" dirty="0" smtClean="0"/>
              <a:t>Whiteboard session with suggestions fielded from participants.</a:t>
            </a:r>
            <a:endParaRPr lang="en-AU" dirty="0"/>
          </a:p>
        </p:txBody>
      </p:sp>
      <p:sp>
        <p:nvSpPr>
          <p:cNvPr id="5" name="Footer Placeholder 4"/>
          <p:cNvSpPr>
            <a:spLocks noGrp="1"/>
          </p:cNvSpPr>
          <p:nvPr>
            <p:ph type="ftr" sz="quarter" idx="10"/>
          </p:nvPr>
        </p:nvSpPr>
        <p:spPr/>
        <p:txBody>
          <a:bodyPr/>
          <a:lstStyle/>
          <a:p>
            <a:endParaRPr lang="en-AU" dirty="0">
              <a:solidFill>
                <a:srgbClr val="FFFFFF"/>
              </a:solidFill>
            </a:endParaRPr>
          </a:p>
        </p:txBody>
      </p:sp>
    </p:spTree>
    <p:extLst>
      <p:ext uri="{BB962C8B-B14F-4D97-AF65-F5344CB8AC3E}">
        <p14:creationId xmlns:p14="http://schemas.microsoft.com/office/powerpoint/2010/main" val="3348680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Australia seabed data system</a:t>
            </a:r>
            <a:endParaRPr lang="en-AU" dirty="0"/>
          </a:p>
        </p:txBody>
      </p:sp>
      <p:sp>
        <p:nvSpPr>
          <p:cNvPr id="3" name="Content Placeholder 2"/>
          <p:cNvSpPr>
            <a:spLocks noGrp="1"/>
          </p:cNvSpPr>
          <p:nvPr>
            <p:ph idx="1"/>
          </p:nvPr>
        </p:nvSpPr>
        <p:spPr/>
        <p:txBody>
          <a:bodyPr/>
          <a:lstStyle/>
          <a:p>
            <a:endParaRPr lang="en-AU"/>
          </a:p>
        </p:txBody>
      </p:sp>
      <p:sp>
        <p:nvSpPr>
          <p:cNvPr id="4" name="Content Placeholder 3"/>
          <p:cNvSpPr>
            <a:spLocks noGrp="1"/>
          </p:cNvSpPr>
          <p:nvPr>
            <p:ph idx="11"/>
          </p:nvPr>
        </p:nvSpPr>
        <p:spPr/>
        <p:txBody>
          <a:bodyPr/>
          <a:lstStyle/>
          <a:p>
            <a:endParaRPr lang="en-AU"/>
          </a:p>
        </p:txBody>
      </p:sp>
      <p:sp>
        <p:nvSpPr>
          <p:cNvPr id="5" name="Footer Placeholder 4"/>
          <p:cNvSpPr>
            <a:spLocks noGrp="1"/>
          </p:cNvSpPr>
          <p:nvPr>
            <p:ph type="ftr" sz="quarter" idx="10"/>
          </p:nvPr>
        </p:nvSpPr>
        <p:spPr/>
        <p:txBody>
          <a:bodyPr/>
          <a:lstStyle/>
          <a:p>
            <a:endParaRPr lang="en-AU" dirty="0">
              <a:solidFill>
                <a:srgbClr val="FFFFFF"/>
              </a:solidFill>
            </a:endParaRPr>
          </a:p>
        </p:txBody>
      </p:sp>
      <p:pic>
        <p:nvPicPr>
          <p:cNvPr id="6" name="Picture 5" descr="C:\Users\u46211\Desktop\AusSeabed Landscape Diagram for documents.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3284" y="771550"/>
            <a:ext cx="4890964" cy="4371950"/>
          </a:xfrm>
          <a:prstGeom prst="rect">
            <a:avLst/>
          </a:prstGeom>
          <a:noFill/>
          <a:ln>
            <a:noFill/>
          </a:ln>
        </p:spPr>
      </p:pic>
    </p:spTree>
    <p:extLst>
      <p:ext uri="{BB962C8B-B14F-4D97-AF65-F5344CB8AC3E}">
        <p14:creationId xmlns:p14="http://schemas.microsoft.com/office/powerpoint/2010/main" val="17938017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smtClean="0"/>
              <a:t>AusSeabed</a:t>
            </a:r>
            <a:r>
              <a:rPr lang="en-AU" dirty="0" smtClean="0"/>
              <a:t> Community Talks</a:t>
            </a:r>
            <a:endParaRPr lang="en-AU" dirty="0"/>
          </a:p>
        </p:txBody>
      </p:sp>
      <p:sp>
        <p:nvSpPr>
          <p:cNvPr id="3" name="Content Placeholder 2"/>
          <p:cNvSpPr>
            <a:spLocks noGrp="1"/>
          </p:cNvSpPr>
          <p:nvPr>
            <p:ph idx="1"/>
          </p:nvPr>
        </p:nvSpPr>
        <p:spPr>
          <a:xfrm>
            <a:off x="457200" y="1995686"/>
            <a:ext cx="3970784" cy="1080120"/>
          </a:xfrm>
        </p:spPr>
        <p:txBody>
          <a:bodyPr/>
          <a:lstStyle/>
          <a:p>
            <a:r>
              <a:rPr lang="en-AU" dirty="0" err="1" smtClean="0"/>
              <a:t>Hydroscheme</a:t>
            </a:r>
            <a:r>
              <a:rPr lang="en-AU" dirty="0" smtClean="0"/>
              <a:t> Industry Partnership Program – Wendy Stewart</a:t>
            </a:r>
            <a:endParaRPr lang="en-AU" dirty="0"/>
          </a:p>
        </p:txBody>
      </p:sp>
      <p:sp>
        <p:nvSpPr>
          <p:cNvPr id="4" name="Content Placeholder 3"/>
          <p:cNvSpPr>
            <a:spLocks noGrp="1"/>
          </p:cNvSpPr>
          <p:nvPr>
            <p:ph idx="11"/>
          </p:nvPr>
        </p:nvSpPr>
        <p:spPr>
          <a:xfrm>
            <a:off x="4716016" y="1995686"/>
            <a:ext cx="3970784" cy="1080120"/>
          </a:xfrm>
        </p:spPr>
        <p:txBody>
          <a:bodyPr/>
          <a:lstStyle/>
          <a:p>
            <a:r>
              <a:rPr lang="en-AU" dirty="0" smtClean="0"/>
              <a:t>Crowdsourcing Bathymetry Update – Robin Beaman</a:t>
            </a:r>
            <a:endParaRPr lang="en-AU" dirty="0"/>
          </a:p>
        </p:txBody>
      </p:sp>
      <p:sp>
        <p:nvSpPr>
          <p:cNvPr id="5" name="Footer Placeholder 4"/>
          <p:cNvSpPr>
            <a:spLocks noGrp="1"/>
          </p:cNvSpPr>
          <p:nvPr>
            <p:ph type="ftr" sz="quarter" idx="10"/>
          </p:nvPr>
        </p:nvSpPr>
        <p:spPr/>
        <p:txBody>
          <a:bodyPr/>
          <a:lstStyle/>
          <a:p>
            <a:endParaRPr lang="en-AU" dirty="0">
              <a:solidFill>
                <a:srgbClr val="FFFFFF"/>
              </a:solidFill>
            </a:endParaRPr>
          </a:p>
        </p:txBody>
      </p:sp>
    </p:spTree>
    <p:extLst>
      <p:ext uri="{BB962C8B-B14F-4D97-AF65-F5344CB8AC3E}">
        <p14:creationId xmlns:p14="http://schemas.microsoft.com/office/powerpoint/2010/main" val="41257156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idx="4294967295"/>
          </p:nvPr>
        </p:nvSpPr>
        <p:spPr>
          <a:xfrm>
            <a:off x="1550194" y="278607"/>
            <a:ext cx="6072188" cy="1889522"/>
          </a:xfrm>
          <a:noFill/>
        </p:spPr>
        <p:txBody>
          <a:bodyPr/>
          <a:lstStyle/>
          <a:p>
            <a:pPr algn="ctr"/>
            <a:r>
              <a:rPr lang="en-US" altLang="en-US" sz="3300">
                <a:solidFill>
                  <a:srgbClr val="CC6600"/>
                </a:solidFill>
                <a:ea typeface="ＭＳ Ｐゴシック" panose="020B0600070205080204" pitchFamily="34" charset="-128"/>
              </a:rPr>
              <a:t>SEA2400-1 HydroScheme Industry Partnership Program (HIPP) - Update</a:t>
            </a:r>
            <a:endParaRPr lang="en-AU" altLang="en-US" sz="3300">
              <a:solidFill>
                <a:srgbClr val="CC6600"/>
              </a:solidFill>
              <a:ea typeface="ＭＳ Ｐゴシック" panose="020B0600070205080204" pitchFamily="34" charset="-128"/>
            </a:endParaRPr>
          </a:p>
        </p:txBody>
      </p:sp>
      <p:sp>
        <p:nvSpPr>
          <p:cNvPr id="7171" name="Rectangle 3"/>
          <p:cNvSpPr>
            <a:spLocks noGrp="1" noChangeArrowheads="1"/>
          </p:cNvSpPr>
          <p:nvPr>
            <p:ph type="subTitle" idx="4294967295"/>
          </p:nvPr>
        </p:nvSpPr>
        <p:spPr>
          <a:xfrm>
            <a:off x="5239941" y="4594622"/>
            <a:ext cx="2216944" cy="280988"/>
          </a:xfrm>
          <a:noFill/>
        </p:spPr>
        <p:txBody>
          <a:bodyPr/>
          <a:lstStyle/>
          <a:p>
            <a:pPr algn="r"/>
            <a:r>
              <a:rPr lang="en-AU" altLang="en-US" sz="1350" b="1">
                <a:solidFill>
                  <a:srgbClr val="6A747C"/>
                </a:solidFill>
                <a:ea typeface="ＭＳ Ｐゴシック" panose="020B0600070205080204" pitchFamily="34" charset="-128"/>
              </a:rPr>
              <a:t>July 2019</a:t>
            </a:r>
            <a:endParaRPr lang="en-AU" altLang="en-US" sz="1050">
              <a:solidFill>
                <a:srgbClr val="6A747C"/>
              </a:solidFill>
              <a:ea typeface="ＭＳ Ｐゴシック" panose="020B0600070205080204" pitchFamily="34" charset="-128"/>
            </a:endParaRPr>
          </a:p>
        </p:txBody>
      </p:sp>
      <p:sp>
        <p:nvSpPr>
          <p:cNvPr id="7172" name="Text Box 5"/>
          <p:cNvSpPr txBox="1">
            <a:spLocks noChangeArrowheads="1"/>
          </p:cNvSpPr>
          <p:nvPr/>
        </p:nvSpPr>
        <p:spPr bwMode="black">
          <a:xfrm>
            <a:off x="4169569" y="2594373"/>
            <a:ext cx="3800475" cy="102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58025"/>
              </a:buClr>
              <a:buChar char="•"/>
              <a:defRPr sz="2400">
                <a:solidFill>
                  <a:srgbClr val="565656"/>
                </a:solidFill>
                <a:latin typeface="Arial" panose="020B0604020202020204" pitchFamily="34" charset="0"/>
                <a:ea typeface="ＭＳ Ｐゴシック" panose="020B0600070205080204" pitchFamily="34" charset="-128"/>
              </a:defRPr>
            </a:lvl1pPr>
            <a:lvl2pPr marL="742950" indent="-285750">
              <a:spcBef>
                <a:spcPct val="20000"/>
              </a:spcBef>
              <a:buClr>
                <a:srgbClr val="F58025"/>
              </a:buClr>
              <a:buChar char="–"/>
              <a:defRPr sz="2400">
                <a:solidFill>
                  <a:srgbClr val="565656"/>
                </a:solidFill>
                <a:latin typeface="Arial" panose="020B0604020202020204" pitchFamily="34" charset="0"/>
                <a:ea typeface="ＭＳ Ｐゴシック" panose="020B0600070205080204" pitchFamily="34" charset="-128"/>
              </a:defRPr>
            </a:lvl2pPr>
            <a:lvl3pPr marL="1143000" indent="-228600">
              <a:spcBef>
                <a:spcPct val="20000"/>
              </a:spcBef>
              <a:buClr>
                <a:srgbClr val="F58025"/>
              </a:buClr>
              <a:buChar char="•"/>
              <a:defRPr sz="2400">
                <a:solidFill>
                  <a:srgbClr val="565656"/>
                </a:solidFill>
                <a:latin typeface="Arial" panose="020B0604020202020204" pitchFamily="34" charset="0"/>
                <a:ea typeface="ＭＳ Ｐゴシック" panose="020B0600070205080204" pitchFamily="34" charset="-128"/>
              </a:defRPr>
            </a:lvl3pPr>
            <a:lvl4pPr marL="1600200" indent="-228600">
              <a:spcBef>
                <a:spcPct val="20000"/>
              </a:spcBef>
              <a:buClr>
                <a:srgbClr val="F58025"/>
              </a:buClr>
              <a:buChar char="–"/>
              <a:defRPr sz="2400">
                <a:solidFill>
                  <a:srgbClr val="565656"/>
                </a:solidFill>
                <a:latin typeface="Arial" panose="020B0604020202020204" pitchFamily="34" charset="0"/>
                <a:ea typeface="ＭＳ Ｐゴシック" panose="020B0600070205080204" pitchFamily="34" charset="-128"/>
              </a:defRPr>
            </a:lvl4pPr>
            <a:lvl5pPr marL="2057400" indent="-228600">
              <a:spcBef>
                <a:spcPct val="20000"/>
              </a:spcBef>
              <a:buClr>
                <a:srgbClr val="F58025"/>
              </a:buClr>
              <a:buChar char="»"/>
              <a:defRPr sz="2400">
                <a:solidFill>
                  <a:srgbClr val="565656"/>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58025"/>
              </a:buClr>
              <a:buChar char="»"/>
              <a:defRPr sz="2400">
                <a:solidFill>
                  <a:srgbClr val="565656"/>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58025"/>
              </a:buClr>
              <a:buChar char="»"/>
              <a:defRPr sz="2400">
                <a:solidFill>
                  <a:srgbClr val="565656"/>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58025"/>
              </a:buClr>
              <a:buChar char="»"/>
              <a:defRPr sz="2400">
                <a:solidFill>
                  <a:srgbClr val="565656"/>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58025"/>
              </a:buClr>
              <a:buChar char="»"/>
              <a:defRPr sz="2400">
                <a:solidFill>
                  <a:srgbClr val="565656"/>
                </a:solidFill>
                <a:latin typeface="Arial" panose="020B0604020202020204" pitchFamily="34" charset="0"/>
                <a:ea typeface="ＭＳ Ｐゴシック" panose="020B0600070205080204" pitchFamily="34" charset="-128"/>
              </a:defRPr>
            </a:lvl9pPr>
          </a:lstStyle>
          <a:p>
            <a:pPr algn="ctr" defTabSz="685800">
              <a:lnSpc>
                <a:spcPct val="104000"/>
              </a:lnSpc>
              <a:spcBef>
                <a:spcPct val="0"/>
              </a:spcBef>
              <a:buClrTx/>
              <a:buNone/>
            </a:pPr>
            <a:r>
              <a:rPr lang="en-AU" altLang="en-US" sz="1800" b="1">
                <a:solidFill>
                  <a:srgbClr val="6A747C"/>
                </a:solidFill>
                <a:cs typeface="Arial" panose="020B0604020202020204" pitchFamily="34" charset="0"/>
              </a:rPr>
              <a:t>CMDR Wendy Stewart</a:t>
            </a:r>
            <a:endParaRPr lang="en-US" altLang="en-US" sz="1800" b="1">
              <a:solidFill>
                <a:srgbClr val="6A747C"/>
              </a:solidFill>
              <a:cs typeface="Arial" panose="020B0604020202020204" pitchFamily="34" charset="0"/>
            </a:endParaRPr>
          </a:p>
          <a:p>
            <a:pPr algn="ctr" defTabSz="685800">
              <a:lnSpc>
                <a:spcPct val="104000"/>
              </a:lnSpc>
              <a:spcBef>
                <a:spcPct val="0"/>
              </a:spcBef>
              <a:buClrTx/>
              <a:buNone/>
            </a:pPr>
            <a:r>
              <a:rPr lang="en-AU" altLang="en-US" sz="1350">
                <a:solidFill>
                  <a:srgbClr val="6A747C"/>
                </a:solidFill>
                <a:cs typeface="Arial" panose="020B0604020202020204" pitchFamily="34" charset="0"/>
              </a:rPr>
              <a:t>Deputy Director Hydrographic Plans and Standards (DDHPS)</a:t>
            </a:r>
          </a:p>
          <a:p>
            <a:pPr algn="ctr" defTabSz="685800">
              <a:lnSpc>
                <a:spcPct val="104000"/>
              </a:lnSpc>
              <a:spcBef>
                <a:spcPct val="0"/>
              </a:spcBef>
              <a:buClrTx/>
              <a:buNone/>
            </a:pPr>
            <a:r>
              <a:rPr lang="en-AU" altLang="en-US" sz="1350">
                <a:solidFill>
                  <a:srgbClr val="6A747C"/>
                </a:solidFill>
                <a:cs typeface="Arial" panose="020B0604020202020204" pitchFamily="34" charset="0"/>
              </a:rPr>
              <a:t>Australian Hydrographic Office (AHO)</a:t>
            </a:r>
          </a:p>
        </p:txBody>
      </p:sp>
      <p:pic>
        <p:nvPicPr>
          <p:cNvPr id="7173"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0194" y="2594373"/>
            <a:ext cx="2493169" cy="1953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1921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lIns="170100" tIns="34290" rIns="68580" bIns="34290"/>
          <a:lstStyle/>
          <a:p>
            <a:r>
              <a:rPr lang="en-US" altLang="en-US" b="1" smtClean="0">
                <a:ea typeface="ＭＳ Ｐゴシック" panose="020B0600070205080204" pitchFamily="34" charset="-128"/>
              </a:rPr>
              <a:t> </a:t>
            </a:r>
            <a:r>
              <a:rPr lang="en-US" altLang="en-US" sz="1800">
                <a:solidFill>
                  <a:schemeClr val="tx1"/>
                </a:solidFill>
                <a:ea typeface="ＭＳ Ｐゴシック" panose="020B0600070205080204" pitchFamily="34" charset="-128"/>
              </a:rPr>
              <a:t>Background</a:t>
            </a:r>
          </a:p>
        </p:txBody>
      </p:sp>
      <p:sp>
        <p:nvSpPr>
          <p:cNvPr id="9219" name="Rectangle 3"/>
          <p:cNvSpPr>
            <a:spLocks noGrp="1" noChangeArrowheads="1"/>
          </p:cNvSpPr>
          <p:nvPr>
            <p:ph type="body" idx="4294967295"/>
          </p:nvPr>
        </p:nvSpPr>
        <p:spPr>
          <a:xfrm>
            <a:off x="1403648" y="123478"/>
            <a:ext cx="6232922" cy="3974306"/>
          </a:xfrm>
        </p:spPr>
        <p:txBody>
          <a:bodyPr lIns="68580" tIns="34290" bIns="34290"/>
          <a:lstStyle/>
          <a:p>
            <a:pPr>
              <a:lnSpc>
                <a:spcPct val="90000"/>
              </a:lnSpc>
            </a:pPr>
            <a:endParaRPr lang="en-AU" altLang="en-US" sz="1500" dirty="0">
              <a:solidFill>
                <a:schemeClr val="tx1"/>
              </a:solidFill>
              <a:ea typeface="ＭＳ Ｐゴシック" panose="020B0600070205080204" pitchFamily="34" charset="-128"/>
            </a:endParaRPr>
          </a:p>
          <a:p>
            <a:pPr>
              <a:lnSpc>
                <a:spcPct val="90000"/>
              </a:lnSpc>
            </a:pPr>
            <a:r>
              <a:rPr lang="en-AU" altLang="en-US" dirty="0" smtClean="0">
                <a:solidFill>
                  <a:schemeClr val="tx1"/>
                </a:solidFill>
                <a:ea typeface="ＭＳ Ｐゴシック" panose="020B0600070205080204" pitchFamily="34" charset="-128"/>
              </a:rPr>
              <a:t>Need for Change</a:t>
            </a:r>
          </a:p>
          <a:p>
            <a:pPr lvl="1">
              <a:lnSpc>
                <a:spcPct val="90000"/>
              </a:lnSpc>
            </a:pPr>
            <a:r>
              <a:rPr lang="en-AU" altLang="en-US" dirty="0" smtClean="0">
                <a:solidFill>
                  <a:schemeClr val="tx1"/>
                </a:solidFill>
                <a:ea typeface="ＭＳ Ｐゴシック" panose="020B0600070205080204" pitchFamily="34" charset="-128"/>
              </a:rPr>
              <a:t>Growing realisation that there is a need to better understand our physical environment including the maritime domain</a:t>
            </a:r>
          </a:p>
          <a:p>
            <a:pPr lvl="1">
              <a:lnSpc>
                <a:spcPct val="90000"/>
              </a:lnSpc>
            </a:pPr>
            <a:r>
              <a:rPr lang="en-AU" altLang="en-US" dirty="0" smtClean="0">
                <a:solidFill>
                  <a:schemeClr val="tx1"/>
                </a:solidFill>
                <a:ea typeface="ＭＳ Ｐゴシック" panose="020B0600070205080204" pitchFamily="34" charset="-128"/>
              </a:rPr>
              <a:t>Current guidance provided through Defence White Paper 16 </a:t>
            </a:r>
            <a:r>
              <a:rPr lang="en-AU" altLang="en-US" dirty="0" smtClean="0">
                <a:solidFill>
                  <a:schemeClr val="tx1"/>
                </a:solidFill>
                <a:ea typeface="ＭＳ Ｐゴシック" panose="020B0600070205080204" pitchFamily="34" charset="-128"/>
                <a:sym typeface="Wingdings" panose="05000000000000000000" pitchFamily="2" charset="2"/>
              </a:rPr>
              <a:t> Defence project SEA 2400</a:t>
            </a:r>
            <a:endParaRPr lang="en-AU" altLang="en-US" dirty="0" smtClean="0">
              <a:solidFill>
                <a:schemeClr val="tx1"/>
              </a:solidFill>
              <a:ea typeface="ＭＳ Ｐゴシック" panose="020B0600070205080204" pitchFamily="34" charset="-128"/>
            </a:endParaRPr>
          </a:p>
          <a:p>
            <a:pPr lvl="1">
              <a:lnSpc>
                <a:spcPct val="90000"/>
              </a:lnSpc>
              <a:buFontTx/>
              <a:buNone/>
            </a:pPr>
            <a:endParaRPr lang="en-AU" altLang="en-US" dirty="0" smtClean="0">
              <a:solidFill>
                <a:schemeClr val="tx1"/>
              </a:solidFill>
              <a:ea typeface="ＭＳ Ｐゴシック" panose="020B0600070205080204" pitchFamily="34" charset="-128"/>
            </a:endParaRPr>
          </a:p>
          <a:p>
            <a:pPr>
              <a:lnSpc>
                <a:spcPct val="90000"/>
              </a:lnSpc>
            </a:pPr>
            <a:r>
              <a:rPr lang="en-AU" altLang="en-US" dirty="0" smtClean="0">
                <a:solidFill>
                  <a:schemeClr val="tx1"/>
                </a:solidFill>
                <a:ea typeface="ＭＳ Ｐゴシック" panose="020B0600070205080204" pitchFamily="34" charset="-128"/>
              </a:rPr>
              <a:t>Efficient combination of commercial and military capability   </a:t>
            </a:r>
          </a:p>
          <a:p>
            <a:pPr lvl="1">
              <a:lnSpc>
                <a:spcPct val="90000"/>
              </a:lnSpc>
            </a:pPr>
            <a:r>
              <a:rPr lang="en-AU" altLang="en-US" dirty="0" smtClean="0">
                <a:solidFill>
                  <a:schemeClr val="tx1"/>
                </a:solidFill>
                <a:ea typeface="ＭＳ Ｐゴシック" panose="020B0600070205080204" pitchFamily="34" charset="-128"/>
              </a:rPr>
              <a:t>Partner with Industry to delivery the National Survey Function </a:t>
            </a:r>
            <a:r>
              <a:rPr lang="en-AU" altLang="en-US" dirty="0" smtClean="0">
                <a:solidFill>
                  <a:schemeClr val="tx1"/>
                </a:solidFill>
                <a:ea typeface="ＭＳ Ｐゴシック" panose="020B0600070205080204" pitchFamily="34" charset="-128"/>
                <a:sym typeface="Wingdings" panose="05000000000000000000" pitchFamily="2" charset="2"/>
              </a:rPr>
              <a:t></a:t>
            </a:r>
            <a:r>
              <a:rPr lang="en-AU" altLang="en-US" b="1" dirty="0" smtClean="0">
                <a:solidFill>
                  <a:schemeClr val="tx1"/>
                </a:solidFill>
                <a:ea typeface="ＭＳ Ｐゴシック" panose="020B0600070205080204" pitchFamily="34" charset="-128"/>
                <a:sym typeface="Wingdings" panose="05000000000000000000" pitchFamily="2" charset="2"/>
              </a:rPr>
              <a:t> </a:t>
            </a:r>
            <a:r>
              <a:rPr lang="en-AU" altLang="en-US" b="1" dirty="0" err="1" smtClean="0">
                <a:solidFill>
                  <a:schemeClr val="tx1"/>
                </a:solidFill>
                <a:ea typeface="ＭＳ Ｐゴシック" panose="020B0600070205080204" pitchFamily="34" charset="-128"/>
                <a:sym typeface="Wingdings" panose="05000000000000000000" pitchFamily="2" charset="2"/>
              </a:rPr>
              <a:t>HydroScheme</a:t>
            </a:r>
            <a:r>
              <a:rPr lang="en-AU" altLang="en-US" b="1" dirty="0" smtClean="0">
                <a:solidFill>
                  <a:schemeClr val="tx1"/>
                </a:solidFill>
                <a:ea typeface="ＭＳ Ｐゴシック" panose="020B0600070205080204" pitchFamily="34" charset="-128"/>
                <a:sym typeface="Wingdings" panose="05000000000000000000" pitchFamily="2" charset="2"/>
              </a:rPr>
              <a:t> Industry Partnership Program (HIPP)</a:t>
            </a:r>
          </a:p>
          <a:p>
            <a:pPr lvl="1">
              <a:lnSpc>
                <a:spcPct val="90000"/>
              </a:lnSpc>
            </a:pPr>
            <a:r>
              <a:rPr lang="en-AU" altLang="en-US" dirty="0" smtClean="0">
                <a:solidFill>
                  <a:schemeClr val="tx1"/>
                </a:solidFill>
                <a:ea typeface="ＭＳ Ｐゴシック" panose="020B0600070205080204" pitchFamily="34" charset="-128"/>
                <a:sym typeface="Wingdings" panose="05000000000000000000" pitchFamily="2" charset="2"/>
              </a:rPr>
              <a:t>Deliver a hydrographic and oceanographic capability to support unique military requirements</a:t>
            </a:r>
          </a:p>
          <a:p>
            <a:pPr lvl="1">
              <a:lnSpc>
                <a:spcPct val="90000"/>
              </a:lnSpc>
            </a:pPr>
            <a:endParaRPr lang="en-AU" altLang="en-US" dirty="0" smtClean="0">
              <a:solidFill>
                <a:schemeClr val="tx1"/>
              </a:solidFill>
              <a:ea typeface="ＭＳ Ｐゴシック" panose="020B0600070205080204" pitchFamily="34" charset="-128"/>
            </a:endParaRPr>
          </a:p>
          <a:p>
            <a:pPr>
              <a:lnSpc>
                <a:spcPct val="90000"/>
              </a:lnSpc>
            </a:pPr>
            <a:endParaRPr lang="en-US" altLang="en-US" dirty="0" smtClean="0">
              <a:solidFill>
                <a:schemeClr val="tx1"/>
              </a:solidFill>
              <a:ea typeface="ＭＳ Ｐゴシック" panose="020B0600070205080204" pitchFamily="34" charset="-128"/>
            </a:endParaRPr>
          </a:p>
          <a:p>
            <a:pPr>
              <a:lnSpc>
                <a:spcPct val="90000"/>
              </a:lnSpc>
            </a:pPr>
            <a:endParaRPr lang="en-US" altLang="en-US" dirty="0" smtClean="0">
              <a:ea typeface="ＭＳ Ｐゴシック" panose="020B0600070205080204" pitchFamily="34" charset="-128"/>
            </a:endParaRPr>
          </a:p>
        </p:txBody>
      </p:sp>
    </p:spTree>
    <p:extLst>
      <p:ext uri="{BB962C8B-B14F-4D97-AF65-F5344CB8AC3E}">
        <p14:creationId xmlns:p14="http://schemas.microsoft.com/office/powerpoint/2010/main" val="3344355073"/>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B48C1F-2E6A-4E8E-B87C-BB4F30771E94}"/>
              </a:ext>
            </a:extLst>
          </p:cNvPr>
          <p:cNvSpPr/>
          <p:nvPr/>
        </p:nvSpPr>
        <p:spPr>
          <a:xfrm>
            <a:off x="2253854" y="203597"/>
            <a:ext cx="5555456" cy="369332"/>
          </a:xfrm>
          <a:prstGeom prst="rect">
            <a:avLst/>
          </a:prstGeom>
        </p:spPr>
        <p:txBody>
          <a:bodyPr>
            <a:spAutoFit/>
          </a:bodyPr>
          <a:lstStyle/>
          <a:p>
            <a:pPr algn="r" defTabSz="685800">
              <a:spcBef>
                <a:spcPct val="50000"/>
              </a:spcBef>
              <a:defRPr/>
            </a:pPr>
            <a:r>
              <a:rPr lang="en-AU" altLang="en-US" b="1" dirty="0">
                <a:latin typeface="+mj-lt"/>
                <a:cs typeface="Arial" charset="0"/>
              </a:rPr>
              <a:t>HIPP Timeline - Key Dates</a:t>
            </a:r>
          </a:p>
        </p:txBody>
      </p:sp>
      <p:graphicFrame>
        <p:nvGraphicFramePr>
          <p:cNvPr id="3" name="Table 2">
            <a:extLst>
              <a:ext uri="{FF2B5EF4-FFF2-40B4-BE49-F238E27FC236}">
                <a16:creationId xmlns:a16="http://schemas.microsoft.com/office/drawing/2014/main" id="{A4CB7E87-7286-49C0-B06E-60F15AB319B6}"/>
              </a:ext>
            </a:extLst>
          </p:cNvPr>
          <p:cNvGraphicFramePr>
            <a:graphicFrameLocks noGrp="1"/>
          </p:cNvGraphicFramePr>
          <p:nvPr/>
        </p:nvGraphicFramePr>
        <p:xfrm>
          <a:off x="1779985" y="709612"/>
          <a:ext cx="5631656" cy="4123374"/>
        </p:xfrm>
        <a:graphic>
          <a:graphicData uri="http://schemas.openxmlformats.org/drawingml/2006/table">
            <a:tbl>
              <a:tblPr>
                <a:tableStyleId>{5C22544A-7EE6-4342-B048-85BDC9FD1C3A}</a:tableStyleId>
              </a:tblPr>
              <a:tblGrid>
                <a:gridCol w="2278052">
                  <a:extLst>
                    <a:ext uri="{9D8B030D-6E8A-4147-A177-3AD203B41FA5}">
                      <a16:colId xmlns:a16="http://schemas.microsoft.com/office/drawing/2014/main" val="20000"/>
                    </a:ext>
                  </a:extLst>
                </a:gridCol>
                <a:gridCol w="2239179">
                  <a:extLst>
                    <a:ext uri="{9D8B030D-6E8A-4147-A177-3AD203B41FA5}">
                      <a16:colId xmlns:a16="http://schemas.microsoft.com/office/drawing/2014/main" val="20001"/>
                    </a:ext>
                  </a:extLst>
                </a:gridCol>
                <a:gridCol w="1114425">
                  <a:extLst>
                    <a:ext uri="{9D8B030D-6E8A-4147-A177-3AD203B41FA5}">
                      <a16:colId xmlns:a16="http://schemas.microsoft.com/office/drawing/2014/main" val="1265405518"/>
                    </a:ext>
                  </a:extLst>
                </a:gridCol>
              </a:tblGrid>
              <a:tr h="402749">
                <a:tc>
                  <a:txBody>
                    <a:bodyPr/>
                    <a:lstStyle/>
                    <a:p>
                      <a:pPr algn="ctr">
                        <a:spcAft>
                          <a:spcPts val="0"/>
                        </a:spcAft>
                        <a:tabLst>
                          <a:tab pos="467995" algn="l"/>
                          <a:tab pos="648335" algn="l"/>
                          <a:tab pos="828040" algn="l"/>
                          <a:tab pos="1008380" algn="l"/>
                        </a:tabLst>
                      </a:pPr>
                      <a:r>
                        <a:rPr lang="en-AU" sz="1500" dirty="0">
                          <a:effectLst/>
                        </a:rPr>
                        <a:t>STAGE</a:t>
                      </a:r>
                      <a:endParaRPr lang="en-AU" sz="1500" dirty="0">
                        <a:effectLst/>
                        <a:latin typeface="Arial"/>
                        <a:ea typeface="Times New Roman"/>
                        <a:cs typeface="Times New Roman"/>
                      </a:endParaRPr>
                    </a:p>
                  </a:txBody>
                  <a:tcPr marL="51434" marR="51434" marT="0" marB="0" anchor="ctr"/>
                </a:tc>
                <a:tc>
                  <a:txBody>
                    <a:bodyPr/>
                    <a:lstStyle/>
                    <a:p>
                      <a:pPr algn="ctr">
                        <a:spcAft>
                          <a:spcPts val="0"/>
                        </a:spcAft>
                        <a:tabLst>
                          <a:tab pos="467995" algn="l"/>
                          <a:tab pos="648335" algn="l"/>
                          <a:tab pos="828040" algn="l"/>
                          <a:tab pos="1008380" algn="l"/>
                        </a:tabLst>
                      </a:pPr>
                      <a:r>
                        <a:rPr lang="en-AU" sz="1500" dirty="0">
                          <a:effectLst/>
                        </a:rPr>
                        <a:t>DATE</a:t>
                      </a:r>
                      <a:endParaRPr lang="en-AU" sz="1500" dirty="0">
                        <a:effectLst/>
                        <a:latin typeface="Arial"/>
                        <a:ea typeface="Times New Roman"/>
                        <a:cs typeface="Times New Roman"/>
                      </a:endParaRPr>
                    </a:p>
                  </a:txBody>
                  <a:tcPr marL="51434" marR="51434" marT="0" marB="0" anchor="ctr"/>
                </a:tc>
                <a:tc>
                  <a:txBody>
                    <a:bodyPr/>
                    <a:lstStyle/>
                    <a:p>
                      <a:pPr algn="ctr">
                        <a:spcAft>
                          <a:spcPts val="0"/>
                        </a:spcAft>
                        <a:tabLst>
                          <a:tab pos="467995" algn="l"/>
                          <a:tab pos="648335" algn="l"/>
                          <a:tab pos="828040" algn="l"/>
                          <a:tab pos="1008380" algn="l"/>
                        </a:tabLst>
                      </a:pPr>
                      <a:r>
                        <a:rPr lang="en-AU" sz="1500" dirty="0">
                          <a:effectLst/>
                          <a:latin typeface="Arial"/>
                          <a:ea typeface="Times New Roman"/>
                          <a:cs typeface="Times New Roman"/>
                        </a:rPr>
                        <a:t>STATUS</a:t>
                      </a:r>
                    </a:p>
                  </a:txBody>
                  <a:tcPr marL="51434" marR="51434" marT="0" marB="0" anchor="ctr"/>
                </a:tc>
                <a:extLst>
                  <a:ext uri="{0D108BD9-81ED-4DB2-BD59-A6C34878D82A}">
                    <a16:rowId xmlns:a16="http://schemas.microsoft.com/office/drawing/2014/main" val="10000"/>
                  </a:ext>
                </a:extLst>
              </a:tr>
              <a:tr h="411480">
                <a:tc>
                  <a:txBody>
                    <a:bodyPr/>
                    <a:lstStyle/>
                    <a:p>
                      <a:pPr algn="l">
                        <a:spcAft>
                          <a:spcPts val="0"/>
                        </a:spcAft>
                        <a:tabLst>
                          <a:tab pos="467995" algn="l"/>
                          <a:tab pos="648335" algn="l"/>
                          <a:tab pos="828040" algn="l"/>
                          <a:tab pos="1008380" algn="l"/>
                        </a:tabLst>
                      </a:pPr>
                      <a:r>
                        <a:rPr lang="en-AU" sz="1400" dirty="0">
                          <a:effectLst/>
                        </a:rPr>
                        <a:t>Request For Tender Advertised</a:t>
                      </a:r>
                      <a:endParaRPr lang="en-AU" sz="1400" dirty="0">
                        <a:effectLst/>
                        <a:latin typeface="Arial"/>
                        <a:ea typeface="Times New Roman"/>
                        <a:cs typeface="Times New Roman"/>
                      </a:endParaRPr>
                    </a:p>
                  </a:txBody>
                  <a:tcPr marL="51434" marR="51434" marT="0" marB="0" anchor="ctr"/>
                </a:tc>
                <a:tc>
                  <a:txBody>
                    <a:bodyPr/>
                    <a:lstStyle/>
                    <a:p>
                      <a:pPr algn="ctr">
                        <a:spcAft>
                          <a:spcPts val="0"/>
                        </a:spcAft>
                        <a:tabLst>
                          <a:tab pos="467995" algn="l"/>
                          <a:tab pos="648335" algn="l"/>
                          <a:tab pos="828040" algn="l"/>
                          <a:tab pos="1008380" algn="l"/>
                        </a:tabLst>
                      </a:pPr>
                      <a:r>
                        <a:rPr lang="en-AU" sz="1400" dirty="0">
                          <a:effectLst/>
                        </a:rPr>
                        <a:t>8 December 2017</a:t>
                      </a:r>
                      <a:endParaRPr lang="en-AU" sz="1400" dirty="0">
                        <a:effectLst/>
                        <a:latin typeface="Arial"/>
                        <a:ea typeface="Times New Roman"/>
                        <a:cs typeface="Times New Roman"/>
                      </a:endParaRPr>
                    </a:p>
                  </a:txBody>
                  <a:tcPr marL="51434" marR="51434" marT="0" marB="0" anchor="ctr"/>
                </a:tc>
                <a:tc>
                  <a:txBody>
                    <a:bodyPr/>
                    <a:lstStyle/>
                    <a:p>
                      <a:pPr algn="ctr">
                        <a:spcAft>
                          <a:spcPts val="0"/>
                        </a:spcAft>
                        <a:tabLst>
                          <a:tab pos="467995" algn="l"/>
                          <a:tab pos="648335" algn="l"/>
                          <a:tab pos="828040" algn="l"/>
                          <a:tab pos="1008380" algn="l"/>
                        </a:tabLst>
                      </a:pPr>
                      <a:r>
                        <a:rPr lang="en-AU" sz="1400" dirty="0">
                          <a:solidFill>
                            <a:srgbClr val="00B050"/>
                          </a:solidFill>
                          <a:effectLst/>
                          <a:latin typeface="Wingdings" panose="05000000000000000000" pitchFamily="2" charset="2"/>
                          <a:ea typeface="Times New Roman"/>
                          <a:cs typeface="Times New Roman"/>
                          <a:sym typeface="Wingdings" panose="05000000000000000000" pitchFamily="2" charset="2"/>
                        </a:rPr>
                        <a:t></a:t>
                      </a:r>
                      <a:endParaRPr lang="en-AU" sz="1400" dirty="0">
                        <a:solidFill>
                          <a:srgbClr val="00B050"/>
                        </a:solidFill>
                        <a:effectLst/>
                        <a:latin typeface="Wingdings" panose="05000000000000000000" pitchFamily="2" charset="2"/>
                        <a:ea typeface="Times New Roman"/>
                        <a:cs typeface="Times New Roman"/>
                      </a:endParaRPr>
                    </a:p>
                  </a:txBody>
                  <a:tcPr marL="51434" marR="51434" marT="0" marB="0" anchor="ctr"/>
                </a:tc>
                <a:extLst>
                  <a:ext uri="{0D108BD9-81ED-4DB2-BD59-A6C34878D82A}">
                    <a16:rowId xmlns:a16="http://schemas.microsoft.com/office/drawing/2014/main" val="10001"/>
                  </a:ext>
                </a:extLst>
              </a:tr>
              <a:tr h="402749">
                <a:tc>
                  <a:txBody>
                    <a:bodyPr/>
                    <a:lstStyle/>
                    <a:p>
                      <a:pPr algn="l">
                        <a:spcAft>
                          <a:spcPts val="0"/>
                        </a:spcAft>
                        <a:tabLst>
                          <a:tab pos="467995" algn="l"/>
                          <a:tab pos="648335" algn="l"/>
                          <a:tab pos="828040" algn="l"/>
                          <a:tab pos="1008380" algn="l"/>
                        </a:tabLst>
                      </a:pPr>
                      <a:r>
                        <a:rPr lang="en-AU" sz="1400" dirty="0">
                          <a:effectLst/>
                        </a:rPr>
                        <a:t>Closing Date for RFT</a:t>
                      </a:r>
                      <a:endParaRPr lang="en-AU" sz="1400" dirty="0">
                        <a:effectLst/>
                        <a:latin typeface="Arial"/>
                        <a:ea typeface="Times New Roman"/>
                        <a:cs typeface="Times New Roman"/>
                      </a:endParaRPr>
                    </a:p>
                  </a:txBody>
                  <a:tcPr marL="51434" marR="51434" marT="0" marB="0" anchor="ctr"/>
                </a:tc>
                <a:tc>
                  <a:txBody>
                    <a:bodyPr/>
                    <a:lstStyle/>
                    <a:p>
                      <a:pPr algn="ctr">
                        <a:spcAft>
                          <a:spcPts val="0"/>
                        </a:spcAft>
                        <a:tabLst>
                          <a:tab pos="467995" algn="l"/>
                          <a:tab pos="648335" algn="l"/>
                          <a:tab pos="828040" algn="l"/>
                          <a:tab pos="1008380" algn="l"/>
                        </a:tabLst>
                      </a:pPr>
                      <a:r>
                        <a:rPr lang="en-AU" sz="1400" dirty="0">
                          <a:effectLst/>
                        </a:rPr>
                        <a:t>29 March 2018</a:t>
                      </a:r>
                      <a:endParaRPr lang="en-AU" sz="1400" dirty="0">
                        <a:effectLst/>
                        <a:latin typeface="Arial"/>
                        <a:ea typeface="Times New Roman"/>
                        <a:cs typeface="Times New Roman"/>
                      </a:endParaRPr>
                    </a:p>
                  </a:txBody>
                  <a:tcPr marL="51434" marR="514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467995" algn="l"/>
                          <a:tab pos="648335" algn="l"/>
                          <a:tab pos="828040" algn="l"/>
                          <a:tab pos="1008380" algn="l"/>
                        </a:tabLst>
                        <a:defRPr/>
                      </a:pPr>
                      <a:r>
                        <a:rPr kumimoji="0" lang="en-AU" sz="1400" b="0" i="0" u="none" strike="noStrike" kern="1200" cap="none" spc="0" normalizeH="0" baseline="0" noProof="0" dirty="0">
                          <a:ln>
                            <a:noFill/>
                          </a:ln>
                          <a:solidFill>
                            <a:srgbClr val="00B050"/>
                          </a:solidFill>
                          <a:effectLst/>
                          <a:uLnTx/>
                          <a:uFillTx/>
                          <a:latin typeface="Wingdings" panose="05000000000000000000" pitchFamily="2" charset="2"/>
                          <a:ea typeface="Times New Roman"/>
                          <a:cs typeface="Times New Roman"/>
                          <a:sym typeface="Wingdings" panose="05000000000000000000" pitchFamily="2" charset="2"/>
                        </a:rPr>
                        <a:t></a:t>
                      </a:r>
                      <a:endParaRPr kumimoji="0" lang="en-AU" sz="1400" b="0" i="0" u="none" strike="noStrike" kern="1200" cap="none" spc="0" normalizeH="0" baseline="0" noProof="0" dirty="0">
                        <a:ln>
                          <a:noFill/>
                        </a:ln>
                        <a:solidFill>
                          <a:srgbClr val="00B050"/>
                        </a:solidFill>
                        <a:effectLst/>
                        <a:uLnTx/>
                        <a:uFillTx/>
                        <a:latin typeface="Wingdings" panose="05000000000000000000" pitchFamily="2" charset="2"/>
                        <a:ea typeface="Times New Roman"/>
                        <a:cs typeface="Times New Roman"/>
                      </a:endParaRPr>
                    </a:p>
                  </a:txBody>
                  <a:tcPr marL="51434" marR="51434" marT="0" marB="0" anchor="ctr"/>
                </a:tc>
                <a:extLst>
                  <a:ext uri="{0D108BD9-81ED-4DB2-BD59-A6C34878D82A}">
                    <a16:rowId xmlns:a16="http://schemas.microsoft.com/office/drawing/2014/main" val="10003"/>
                  </a:ext>
                </a:extLst>
              </a:tr>
              <a:tr h="402749">
                <a:tc>
                  <a:txBody>
                    <a:bodyPr/>
                    <a:lstStyle/>
                    <a:p>
                      <a:pPr algn="l">
                        <a:spcAft>
                          <a:spcPts val="0"/>
                        </a:spcAft>
                        <a:tabLst>
                          <a:tab pos="467995" algn="l"/>
                          <a:tab pos="648335" algn="l"/>
                          <a:tab pos="828040" algn="l"/>
                          <a:tab pos="1008380" algn="l"/>
                        </a:tabLst>
                      </a:pPr>
                      <a:r>
                        <a:rPr lang="en-AU" sz="1400" dirty="0">
                          <a:effectLst/>
                        </a:rPr>
                        <a:t>Tender Evaluations</a:t>
                      </a:r>
                      <a:endParaRPr lang="en-AU" sz="1400" dirty="0">
                        <a:effectLst/>
                        <a:latin typeface="Arial"/>
                        <a:ea typeface="Times New Roman"/>
                        <a:cs typeface="Times New Roman"/>
                      </a:endParaRPr>
                    </a:p>
                  </a:txBody>
                  <a:tcPr marL="51434" marR="51434" marT="0" marB="0" anchor="ctr"/>
                </a:tc>
                <a:tc>
                  <a:txBody>
                    <a:bodyPr/>
                    <a:lstStyle/>
                    <a:p>
                      <a:pPr algn="ctr">
                        <a:spcAft>
                          <a:spcPts val="0"/>
                        </a:spcAft>
                        <a:tabLst>
                          <a:tab pos="467995" algn="l"/>
                          <a:tab pos="648335" algn="l"/>
                          <a:tab pos="828040" algn="l"/>
                          <a:tab pos="1008380" algn="l"/>
                        </a:tabLst>
                      </a:pPr>
                      <a:r>
                        <a:rPr lang="en-AU" sz="1400" dirty="0">
                          <a:effectLst/>
                        </a:rPr>
                        <a:t>2</a:t>
                      </a:r>
                      <a:r>
                        <a:rPr lang="en-AU" sz="1400" baseline="30000" dirty="0">
                          <a:effectLst/>
                        </a:rPr>
                        <a:t>rd</a:t>
                      </a:r>
                      <a:r>
                        <a:rPr lang="en-AU" sz="1400" dirty="0">
                          <a:effectLst/>
                        </a:rPr>
                        <a:t> to 4</a:t>
                      </a:r>
                      <a:r>
                        <a:rPr lang="en-AU" sz="1400" baseline="30000" dirty="0">
                          <a:effectLst/>
                        </a:rPr>
                        <a:t>th</a:t>
                      </a:r>
                      <a:r>
                        <a:rPr lang="en-AU" sz="1400" dirty="0">
                          <a:effectLst/>
                        </a:rPr>
                        <a:t> quarter 2018</a:t>
                      </a:r>
                      <a:endParaRPr lang="en-AU" sz="1400" dirty="0">
                        <a:effectLst/>
                        <a:latin typeface="Arial"/>
                        <a:ea typeface="Times New Roman"/>
                        <a:cs typeface="Times New Roman"/>
                      </a:endParaRPr>
                    </a:p>
                  </a:txBody>
                  <a:tcPr marL="51434" marR="5143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467995" algn="l"/>
                          <a:tab pos="648335" algn="l"/>
                          <a:tab pos="828040" algn="l"/>
                          <a:tab pos="1008380" algn="l"/>
                        </a:tabLst>
                        <a:defRPr/>
                      </a:pPr>
                      <a:r>
                        <a:rPr kumimoji="0" lang="en-AU" sz="1400" b="0" i="0" u="none" strike="noStrike" kern="1200" cap="none" spc="0" normalizeH="0" baseline="0" noProof="0" dirty="0">
                          <a:ln>
                            <a:noFill/>
                          </a:ln>
                          <a:solidFill>
                            <a:srgbClr val="00B050"/>
                          </a:solidFill>
                          <a:effectLst/>
                          <a:uLnTx/>
                          <a:uFillTx/>
                          <a:latin typeface="Wingdings" panose="05000000000000000000" pitchFamily="2" charset="2"/>
                          <a:ea typeface="Times New Roman"/>
                          <a:cs typeface="Times New Roman"/>
                          <a:sym typeface="Wingdings" panose="05000000000000000000" pitchFamily="2" charset="2"/>
                        </a:rPr>
                        <a:t></a:t>
                      </a:r>
                      <a:endParaRPr kumimoji="0" lang="en-AU" sz="1400" b="0" i="0" u="none" strike="noStrike" kern="1200" cap="none" spc="0" normalizeH="0" baseline="0" noProof="0" dirty="0">
                        <a:ln>
                          <a:noFill/>
                        </a:ln>
                        <a:solidFill>
                          <a:srgbClr val="00B050"/>
                        </a:solidFill>
                        <a:effectLst/>
                        <a:uLnTx/>
                        <a:uFillTx/>
                        <a:latin typeface="Wingdings" panose="05000000000000000000" pitchFamily="2" charset="2"/>
                        <a:ea typeface="Times New Roman"/>
                        <a:cs typeface="Times New Roman"/>
                      </a:endParaRPr>
                    </a:p>
                  </a:txBody>
                  <a:tcPr marL="51434" marR="51434" marT="0" marB="0" anchor="ctr"/>
                </a:tc>
                <a:extLst>
                  <a:ext uri="{0D108BD9-81ED-4DB2-BD59-A6C34878D82A}">
                    <a16:rowId xmlns:a16="http://schemas.microsoft.com/office/drawing/2014/main" val="10004"/>
                  </a:ext>
                </a:extLst>
              </a:tr>
              <a:tr h="411480">
                <a:tc>
                  <a:txBody>
                    <a:bodyPr/>
                    <a:lstStyle/>
                    <a:p>
                      <a:pPr algn="l">
                        <a:spcAft>
                          <a:spcPts val="0"/>
                        </a:spcAft>
                        <a:tabLst>
                          <a:tab pos="467995" algn="l"/>
                          <a:tab pos="648335" algn="l"/>
                          <a:tab pos="828040" algn="l"/>
                          <a:tab pos="1008380" algn="l"/>
                        </a:tabLst>
                      </a:pPr>
                      <a:r>
                        <a:rPr lang="en-AU" sz="1400" dirty="0">
                          <a:effectLst/>
                          <a:latin typeface="Arial"/>
                          <a:ea typeface="Times New Roman"/>
                          <a:cs typeface="Times New Roman"/>
                        </a:rPr>
                        <a:t>ODIA Process – clarifications to responses</a:t>
                      </a:r>
                    </a:p>
                  </a:txBody>
                  <a:tcPr marL="51434" marR="51434" marT="0" marB="0" anchor="ctr"/>
                </a:tc>
                <a:tc>
                  <a:txBody>
                    <a:bodyPr/>
                    <a:lstStyle/>
                    <a:p>
                      <a:pPr algn="ctr">
                        <a:spcAft>
                          <a:spcPts val="0"/>
                        </a:spcAft>
                        <a:tabLst>
                          <a:tab pos="467995" algn="l"/>
                          <a:tab pos="648335" algn="l"/>
                          <a:tab pos="828040" algn="l"/>
                          <a:tab pos="1008380" algn="l"/>
                        </a:tabLst>
                      </a:pPr>
                      <a:r>
                        <a:rPr lang="en-AU" sz="1400" dirty="0">
                          <a:effectLst/>
                        </a:rPr>
                        <a:t>1</a:t>
                      </a:r>
                      <a:r>
                        <a:rPr lang="en-AU" sz="1400" baseline="30000" dirty="0">
                          <a:effectLst/>
                        </a:rPr>
                        <a:t>st</a:t>
                      </a:r>
                      <a:r>
                        <a:rPr lang="en-AU" sz="1400" baseline="0" dirty="0">
                          <a:effectLst/>
                        </a:rPr>
                        <a:t> </a:t>
                      </a:r>
                      <a:r>
                        <a:rPr lang="en-AU" sz="1400" dirty="0">
                          <a:effectLst/>
                        </a:rPr>
                        <a:t>&amp; 2</a:t>
                      </a:r>
                      <a:r>
                        <a:rPr lang="en-AU" sz="1400" baseline="30000" dirty="0">
                          <a:effectLst/>
                        </a:rPr>
                        <a:t>nd</a:t>
                      </a:r>
                      <a:r>
                        <a:rPr lang="en-AU" sz="1400" dirty="0">
                          <a:effectLst/>
                        </a:rPr>
                        <a:t> quarter 2019</a:t>
                      </a:r>
                      <a:endParaRPr lang="en-AU" sz="1400" dirty="0">
                        <a:effectLst/>
                        <a:latin typeface="+mn-lt"/>
                        <a:ea typeface="Times New Roman"/>
                        <a:cs typeface="Times New Roman"/>
                      </a:endParaRPr>
                    </a:p>
                  </a:txBody>
                  <a:tcPr marL="51434" marR="51434" marT="0" marB="0" anchor="ctr"/>
                </a:tc>
                <a:tc>
                  <a:txBody>
                    <a:bodyPr/>
                    <a:lstStyle/>
                    <a:p>
                      <a:pPr algn="l">
                        <a:spcAft>
                          <a:spcPts val="0"/>
                        </a:spcAft>
                        <a:tabLst>
                          <a:tab pos="467995" algn="l"/>
                          <a:tab pos="648335" algn="l"/>
                          <a:tab pos="828040" algn="l"/>
                          <a:tab pos="1008380" algn="l"/>
                        </a:tabLst>
                      </a:pPr>
                      <a:endParaRPr lang="en-AU" sz="1400" dirty="0">
                        <a:effectLst/>
                        <a:latin typeface="Arial"/>
                        <a:ea typeface="Times New Roman"/>
                        <a:cs typeface="Times New Roman"/>
                      </a:endParaRPr>
                    </a:p>
                  </a:txBody>
                  <a:tcPr marL="51434" marR="51434" marT="0" marB="0" anchor="ctr"/>
                </a:tc>
                <a:extLst>
                  <a:ext uri="{0D108BD9-81ED-4DB2-BD59-A6C34878D82A}">
                    <a16:rowId xmlns:a16="http://schemas.microsoft.com/office/drawing/2014/main" val="542114149"/>
                  </a:ext>
                </a:extLst>
              </a:tr>
              <a:tr h="402749">
                <a:tc>
                  <a:txBody>
                    <a:bodyPr/>
                    <a:lstStyle/>
                    <a:p>
                      <a:pPr algn="l">
                        <a:spcAft>
                          <a:spcPts val="0"/>
                        </a:spcAft>
                        <a:tabLst>
                          <a:tab pos="467995" algn="l"/>
                          <a:tab pos="648335" algn="l"/>
                          <a:tab pos="828040" algn="l"/>
                          <a:tab pos="1008380" algn="l"/>
                        </a:tabLst>
                      </a:pPr>
                      <a:r>
                        <a:rPr lang="en-AU" sz="1400" dirty="0">
                          <a:effectLst/>
                          <a:latin typeface="+mn-lt"/>
                          <a:ea typeface="+mn-ea"/>
                          <a:cs typeface="+mn-cs"/>
                        </a:rPr>
                        <a:t>Resubmit</a:t>
                      </a:r>
                      <a:r>
                        <a:rPr lang="en-AU" sz="1400" baseline="0" dirty="0">
                          <a:effectLst/>
                          <a:latin typeface="+mn-lt"/>
                          <a:ea typeface="+mn-ea"/>
                          <a:cs typeface="+mn-cs"/>
                        </a:rPr>
                        <a:t> tender responses</a:t>
                      </a:r>
                      <a:endParaRPr lang="en-AU" sz="1400" dirty="0">
                        <a:effectLst/>
                        <a:latin typeface="Arial"/>
                        <a:ea typeface="Times New Roman"/>
                        <a:cs typeface="Times New Roman"/>
                      </a:endParaRPr>
                    </a:p>
                  </a:txBody>
                  <a:tcPr marL="51434" marR="51434" marT="0" marB="0" anchor="ctr"/>
                </a:tc>
                <a:tc>
                  <a:txBody>
                    <a:bodyPr/>
                    <a:lstStyle/>
                    <a:p>
                      <a:pPr algn="ctr">
                        <a:spcAft>
                          <a:spcPts val="0"/>
                        </a:spcAft>
                        <a:tabLst>
                          <a:tab pos="467995" algn="l"/>
                          <a:tab pos="648335" algn="l"/>
                          <a:tab pos="828040" algn="l"/>
                          <a:tab pos="1008380" algn="l"/>
                        </a:tabLst>
                      </a:pPr>
                      <a:r>
                        <a:rPr lang="en-AU" sz="1400" dirty="0">
                          <a:effectLst/>
                        </a:rPr>
                        <a:t>3</a:t>
                      </a:r>
                      <a:r>
                        <a:rPr lang="en-AU" sz="1400" baseline="30000" dirty="0">
                          <a:effectLst/>
                        </a:rPr>
                        <a:t>rd</a:t>
                      </a:r>
                      <a:r>
                        <a:rPr lang="en-AU" sz="1400" dirty="0">
                          <a:effectLst/>
                        </a:rPr>
                        <a:t> quarter 2019</a:t>
                      </a:r>
                      <a:endParaRPr lang="en-AU" sz="1400" dirty="0">
                        <a:effectLst/>
                        <a:latin typeface="Arial"/>
                        <a:ea typeface="Times New Roman"/>
                        <a:cs typeface="Times New Roman"/>
                      </a:endParaRPr>
                    </a:p>
                  </a:txBody>
                  <a:tcPr marL="51434" marR="51434" marT="0" marB="0" anchor="ctr"/>
                </a:tc>
                <a:tc>
                  <a:txBody>
                    <a:bodyPr/>
                    <a:lstStyle/>
                    <a:p>
                      <a:pPr algn="l">
                        <a:spcAft>
                          <a:spcPts val="0"/>
                        </a:spcAft>
                        <a:tabLst>
                          <a:tab pos="467995" algn="l"/>
                          <a:tab pos="648335" algn="l"/>
                          <a:tab pos="828040" algn="l"/>
                          <a:tab pos="1008380" algn="l"/>
                        </a:tabLst>
                      </a:pPr>
                      <a:endParaRPr lang="en-AU" sz="1400" dirty="0">
                        <a:effectLst/>
                        <a:latin typeface="Arial"/>
                        <a:ea typeface="Times New Roman"/>
                        <a:cs typeface="Times New Roman"/>
                      </a:endParaRPr>
                    </a:p>
                  </a:txBody>
                  <a:tcPr marL="51434" marR="51434" marT="0" marB="0" anchor="ctr"/>
                </a:tc>
                <a:extLst>
                  <a:ext uri="{0D108BD9-81ED-4DB2-BD59-A6C34878D82A}">
                    <a16:rowId xmlns:a16="http://schemas.microsoft.com/office/drawing/2014/main" val="10005"/>
                  </a:ext>
                </a:extLst>
              </a:tr>
              <a:tr h="402749">
                <a:tc>
                  <a:txBody>
                    <a:bodyPr/>
                    <a:lstStyle/>
                    <a:p>
                      <a:pPr algn="l">
                        <a:spcAft>
                          <a:spcPts val="0"/>
                        </a:spcAft>
                        <a:tabLst>
                          <a:tab pos="467995" algn="l"/>
                          <a:tab pos="648335" algn="l"/>
                          <a:tab pos="828040" algn="l"/>
                          <a:tab pos="1008380" algn="l"/>
                        </a:tabLst>
                      </a:pPr>
                      <a:r>
                        <a:rPr lang="en-AU" sz="1400" dirty="0">
                          <a:effectLst/>
                        </a:rPr>
                        <a:t>Tender Evaluations</a:t>
                      </a:r>
                      <a:endParaRPr lang="en-AU" sz="1400" dirty="0">
                        <a:effectLst/>
                        <a:latin typeface="Arial"/>
                        <a:ea typeface="Times New Roman"/>
                        <a:cs typeface="Times New Roman"/>
                      </a:endParaRPr>
                    </a:p>
                  </a:txBody>
                  <a:tcPr marL="51434" marR="51434" marT="0" marB="0" anchor="ctr"/>
                </a:tc>
                <a:tc>
                  <a:txBody>
                    <a:bodyPr/>
                    <a:lstStyle/>
                    <a:p>
                      <a:pPr algn="ctr">
                        <a:spcAft>
                          <a:spcPts val="0"/>
                        </a:spcAft>
                        <a:tabLst>
                          <a:tab pos="467995" algn="l"/>
                          <a:tab pos="648335" algn="l"/>
                          <a:tab pos="828040" algn="l"/>
                          <a:tab pos="1008380" algn="l"/>
                        </a:tabLst>
                      </a:pPr>
                      <a:r>
                        <a:rPr lang="en-AU" sz="1400" dirty="0">
                          <a:effectLst/>
                        </a:rPr>
                        <a:t>3</a:t>
                      </a:r>
                      <a:r>
                        <a:rPr lang="en-AU" sz="1400" baseline="30000" dirty="0">
                          <a:effectLst/>
                        </a:rPr>
                        <a:t>rd</a:t>
                      </a:r>
                      <a:r>
                        <a:rPr lang="en-AU" sz="1400" dirty="0">
                          <a:effectLst/>
                        </a:rPr>
                        <a:t> quarter 2019</a:t>
                      </a:r>
                      <a:endParaRPr lang="en-AU" sz="1400" dirty="0">
                        <a:effectLst/>
                        <a:latin typeface="Arial"/>
                        <a:ea typeface="Times New Roman"/>
                        <a:cs typeface="Times New Roman"/>
                      </a:endParaRPr>
                    </a:p>
                  </a:txBody>
                  <a:tcPr marL="51434" marR="51434" marT="0" marB="0" anchor="ctr"/>
                </a:tc>
                <a:tc>
                  <a:txBody>
                    <a:bodyPr/>
                    <a:lstStyle/>
                    <a:p>
                      <a:pPr algn="l">
                        <a:spcAft>
                          <a:spcPts val="0"/>
                        </a:spcAft>
                        <a:tabLst>
                          <a:tab pos="467995" algn="l"/>
                          <a:tab pos="648335" algn="l"/>
                          <a:tab pos="828040" algn="l"/>
                          <a:tab pos="1008380" algn="l"/>
                        </a:tabLst>
                      </a:pPr>
                      <a:endParaRPr lang="en-AU" sz="1400" dirty="0">
                        <a:effectLst/>
                        <a:latin typeface="Arial"/>
                        <a:ea typeface="Times New Roman"/>
                        <a:cs typeface="Times New Roman"/>
                      </a:endParaRPr>
                    </a:p>
                  </a:txBody>
                  <a:tcPr marL="51434" marR="51434" marT="0" marB="0" anchor="ctr"/>
                </a:tc>
                <a:extLst>
                  <a:ext uri="{0D108BD9-81ED-4DB2-BD59-A6C34878D82A}">
                    <a16:rowId xmlns:a16="http://schemas.microsoft.com/office/drawing/2014/main" val="2926664801"/>
                  </a:ext>
                </a:extLst>
              </a:tr>
              <a:tr h="411480">
                <a:tc>
                  <a:txBody>
                    <a:bodyPr/>
                    <a:lstStyle/>
                    <a:p>
                      <a:pPr algn="l">
                        <a:spcAft>
                          <a:spcPts val="0"/>
                        </a:spcAft>
                        <a:tabLst>
                          <a:tab pos="467995" algn="l"/>
                          <a:tab pos="648335" algn="l"/>
                          <a:tab pos="828040" algn="l"/>
                          <a:tab pos="1008380" algn="l"/>
                        </a:tabLst>
                      </a:pPr>
                      <a:r>
                        <a:rPr lang="en-AU" sz="1400" dirty="0">
                          <a:effectLst/>
                        </a:rPr>
                        <a:t>Government Approval Process</a:t>
                      </a:r>
                      <a:endParaRPr lang="en-AU" sz="1400" dirty="0">
                        <a:effectLst/>
                        <a:latin typeface="Arial"/>
                        <a:ea typeface="Times New Roman"/>
                        <a:cs typeface="Times New Roman"/>
                      </a:endParaRPr>
                    </a:p>
                  </a:txBody>
                  <a:tcPr marL="51434" marR="51434" marT="0" marB="0" anchor="ctr"/>
                </a:tc>
                <a:tc>
                  <a:txBody>
                    <a:bodyPr/>
                    <a:lstStyle/>
                    <a:p>
                      <a:pPr algn="ctr">
                        <a:spcAft>
                          <a:spcPts val="0"/>
                        </a:spcAft>
                        <a:tabLst>
                          <a:tab pos="467995" algn="l"/>
                          <a:tab pos="648335" algn="l"/>
                          <a:tab pos="828040" algn="l"/>
                          <a:tab pos="1008380" algn="l"/>
                        </a:tabLst>
                      </a:pPr>
                      <a:r>
                        <a:rPr lang="en-AU" sz="1400" dirty="0">
                          <a:effectLst/>
                        </a:rPr>
                        <a:t>4</a:t>
                      </a:r>
                      <a:r>
                        <a:rPr lang="en-AU" sz="1400" baseline="30000" dirty="0">
                          <a:effectLst/>
                        </a:rPr>
                        <a:t>th</a:t>
                      </a:r>
                      <a:r>
                        <a:rPr lang="en-AU" sz="1400" dirty="0">
                          <a:effectLst/>
                        </a:rPr>
                        <a:t> quarter 2019</a:t>
                      </a:r>
                      <a:endParaRPr lang="en-AU" sz="1400" dirty="0">
                        <a:effectLst/>
                        <a:latin typeface="+mn-lt"/>
                        <a:ea typeface="Times New Roman"/>
                        <a:cs typeface="Times New Roman"/>
                      </a:endParaRPr>
                    </a:p>
                  </a:txBody>
                  <a:tcPr marL="51434" marR="51434" marT="0" marB="0" anchor="ctr"/>
                </a:tc>
                <a:tc>
                  <a:txBody>
                    <a:bodyPr/>
                    <a:lstStyle/>
                    <a:p>
                      <a:pPr algn="l">
                        <a:spcAft>
                          <a:spcPts val="0"/>
                        </a:spcAft>
                        <a:tabLst>
                          <a:tab pos="467995" algn="l"/>
                          <a:tab pos="648335" algn="l"/>
                          <a:tab pos="828040" algn="l"/>
                          <a:tab pos="1008380" algn="l"/>
                        </a:tabLst>
                      </a:pPr>
                      <a:endParaRPr lang="en-AU" sz="1400" dirty="0">
                        <a:effectLst/>
                        <a:latin typeface="Arial"/>
                        <a:ea typeface="Times New Roman"/>
                        <a:cs typeface="Times New Roman"/>
                      </a:endParaRPr>
                    </a:p>
                  </a:txBody>
                  <a:tcPr marL="51434" marR="51434" marT="0" marB="0" anchor="ctr"/>
                </a:tc>
                <a:extLst>
                  <a:ext uri="{0D108BD9-81ED-4DB2-BD59-A6C34878D82A}">
                    <a16:rowId xmlns:a16="http://schemas.microsoft.com/office/drawing/2014/main" val="3788870650"/>
                  </a:ext>
                </a:extLst>
              </a:tr>
              <a:tr h="402749">
                <a:tc>
                  <a:txBody>
                    <a:bodyPr/>
                    <a:lstStyle/>
                    <a:p>
                      <a:pPr algn="l">
                        <a:spcAft>
                          <a:spcPts val="0"/>
                        </a:spcAft>
                        <a:tabLst>
                          <a:tab pos="467995" algn="l"/>
                          <a:tab pos="648335" algn="l"/>
                          <a:tab pos="828040" algn="l"/>
                          <a:tab pos="1008380" algn="l"/>
                        </a:tabLst>
                      </a:pPr>
                      <a:r>
                        <a:rPr lang="en-AU" sz="1400" dirty="0">
                          <a:effectLst/>
                        </a:rPr>
                        <a:t>Panel commences</a:t>
                      </a:r>
                      <a:endParaRPr lang="en-AU" sz="1400" dirty="0">
                        <a:effectLst/>
                        <a:latin typeface="Arial"/>
                        <a:ea typeface="Times New Roman"/>
                        <a:cs typeface="Times New Roman"/>
                      </a:endParaRPr>
                    </a:p>
                  </a:txBody>
                  <a:tcPr marL="51434" marR="51434" marT="0" marB="0" anchor="ctr"/>
                </a:tc>
                <a:tc>
                  <a:txBody>
                    <a:bodyPr/>
                    <a:lstStyle/>
                    <a:p>
                      <a:pPr algn="ctr">
                        <a:spcAft>
                          <a:spcPts val="0"/>
                        </a:spcAft>
                        <a:tabLst>
                          <a:tab pos="467995" algn="l"/>
                          <a:tab pos="648335" algn="l"/>
                          <a:tab pos="828040" algn="l"/>
                          <a:tab pos="1008380" algn="l"/>
                        </a:tabLst>
                      </a:pPr>
                      <a:r>
                        <a:rPr lang="en-AU" sz="1400" dirty="0">
                          <a:effectLst/>
                        </a:rPr>
                        <a:t>4</a:t>
                      </a:r>
                      <a:r>
                        <a:rPr lang="en-AU" sz="1400" baseline="30000" dirty="0">
                          <a:effectLst/>
                        </a:rPr>
                        <a:t>th</a:t>
                      </a:r>
                      <a:r>
                        <a:rPr lang="en-AU" sz="1400" dirty="0">
                          <a:effectLst/>
                        </a:rPr>
                        <a:t> quarter 2019</a:t>
                      </a:r>
                      <a:endParaRPr lang="en-AU" sz="1400" dirty="0">
                        <a:effectLst/>
                        <a:latin typeface="Arial"/>
                        <a:ea typeface="Times New Roman"/>
                        <a:cs typeface="Times New Roman"/>
                      </a:endParaRPr>
                    </a:p>
                  </a:txBody>
                  <a:tcPr marL="51434" marR="51434" marT="0" marB="0" anchor="ctr"/>
                </a:tc>
                <a:tc>
                  <a:txBody>
                    <a:bodyPr/>
                    <a:lstStyle/>
                    <a:p>
                      <a:pPr algn="l">
                        <a:spcAft>
                          <a:spcPts val="0"/>
                        </a:spcAft>
                        <a:tabLst>
                          <a:tab pos="467995" algn="l"/>
                          <a:tab pos="648335" algn="l"/>
                          <a:tab pos="828040" algn="l"/>
                          <a:tab pos="1008380" algn="l"/>
                        </a:tabLst>
                      </a:pPr>
                      <a:endParaRPr lang="en-AU" sz="1400" dirty="0">
                        <a:effectLst/>
                        <a:latin typeface="Arial"/>
                        <a:ea typeface="Times New Roman"/>
                        <a:cs typeface="Times New Roman"/>
                      </a:endParaRPr>
                    </a:p>
                  </a:txBody>
                  <a:tcPr marL="51434" marR="51434" marT="0" marB="0" anchor="ctr"/>
                </a:tc>
                <a:extLst>
                  <a:ext uri="{0D108BD9-81ED-4DB2-BD59-A6C34878D82A}">
                    <a16:rowId xmlns:a16="http://schemas.microsoft.com/office/drawing/2014/main" val="10006"/>
                  </a:ext>
                </a:extLst>
              </a:tr>
              <a:tr h="411480">
                <a:tc>
                  <a:txBody>
                    <a:bodyPr/>
                    <a:lstStyle/>
                    <a:p>
                      <a:pPr algn="l">
                        <a:spcAft>
                          <a:spcPts val="0"/>
                        </a:spcAft>
                        <a:tabLst>
                          <a:tab pos="467995" algn="l"/>
                          <a:tab pos="648335" algn="l"/>
                          <a:tab pos="828040" algn="l"/>
                          <a:tab pos="1008380" algn="l"/>
                        </a:tabLst>
                      </a:pPr>
                      <a:r>
                        <a:rPr lang="en-AU" sz="1400" dirty="0">
                          <a:effectLst/>
                          <a:latin typeface="Arial"/>
                          <a:ea typeface="Times New Roman"/>
                          <a:cs typeface="Times New Roman"/>
                        </a:rPr>
                        <a:t>First surveys</a:t>
                      </a:r>
                      <a:r>
                        <a:rPr lang="en-AU" sz="1400" baseline="0" dirty="0">
                          <a:effectLst/>
                          <a:latin typeface="Arial"/>
                          <a:ea typeface="Times New Roman"/>
                          <a:cs typeface="Times New Roman"/>
                        </a:rPr>
                        <a:t> delivered to AHO</a:t>
                      </a:r>
                      <a:endParaRPr lang="en-AU" sz="1400" dirty="0">
                        <a:effectLst/>
                        <a:latin typeface="Arial"/>
                        <a:ea typeface="Times New Roman"/>
                        <a:cs typeface="Times New Roman"/>
                      </a:endParaRPr>
                    </a:p>
                  </a:txBody>
                  <a:tcPr marL="51434" marR="51434" marT="0" marB="0" anchor="ctr"/>
                </a:tc>
                <a:tc>
                  <a:txBody>
                    <a:bodyPr/>
                    <a:lstStyle/>
                    <a:p>
                      <a:pPr algn="ctr">
                        <a:spcAft>
                          <a:spcPts val="0"/>
                        </a:spcAft>
                        <a:tabLst>
                          <a:tab pos="467995" algn="l"/>
                          <a:tab pos="648335" algn="l"/>
                          <a:tab pos="828040" algn="l"/>
                          <a:tab pos="1008380" algn="l"/>
                        </a:tabLst>
                      </a:pPr>
                      <a:r>
                        <a:rPr lang="en-AU" sz="1400" dirty="0">
                          <a:effectLst/>
                          <a:latin typeface="Arial"/>
                          <a:ea typeface="Times New Roman"/>
                          <a:cs typeface="Times New Roman"/>
                        </a:rPr>
                        <a:t>2</a:t>
                      </a:r>
                      <a:r>
                        <a:rPr lang="en-AU" sz="1400" baseline="30000" dirty="0">
                          <a:effectLst/>
                          <a:latin typeface="Arial"/>
                          <a:ea typeface="Times New Roman"/>
                          <a:cs typeface="Times New Roman"/>
                        </a:rPr>
                        <a:t>nd</a:t>
                      </a:r>
                      <a:r>
                        <a:rPr lang="en-AU" sz="1400" dirty="0">
                          <a:effectLst/>
                          <a:latin typeface="Arial"/>
                          <a:ea typeface="Times New Roman"/>
                          <a:cs typeface="Times New Roman"/>
                        </a:rPr>
                        <a:t> quarter 2020</a:t>
                      </a:r>
                    </a:p>
                  </a:txBody>
                  <a:tcPr marL="51434" marR="51434" marT="0" marB="0" anchor="ctr"/>
                </a:tc>
                <a:tc>
                  <a:txBody>
                    <a:bodyPr/>
                    <a:lstStyle/>
                    <a:p>
                      <a:pPr algn="l">
                        <a:spcAft>
                          <a:spcPts val="0"/>
                        </a:spcAft>
                        <a:tabLst>
                          <a:tab pos="467995" algn="l"/>
                          <a:tab pos="648335" algn="l"/>
                          <a:tab pos="828040" algn="l"/>
                          <a:tab pos="1008380" algn="l"/>
                        </a:tabLst>
                      </a:pPr>
                      <a:endParaRPr lang="en-AU" sz="1400" dirty="0">
                        <a:effectLst/>
                        <a:latin typeface="Arial"/>
                        <a:ea typeface="Times New Roman"/>
                        <a:cs typeface="Times New Roman"/>
                      </a:endParaRPr>
                    </a:p>
                  </a:txBody>
                  <a:tcPr marL="51434" marR="51434" marT="0" marB="0" anchor="ctr"/>
                </a:tc>
                <a:extLst>
                  <a:ext uri="{0D108BD9-81ED-4DB2-BD59-A6C34878D82A}">
                    <a16:rowId xmlns:a16="http://schemas.microsoft.com/office/drawing/2014/main" val="3827817269"/>
                  </a:ext>
                </a:extLst>
              </a:tr>
            </a:tbl>
          </a:graphicData>
        </a:graphic>
      </p:graphicFrame>
    </p:spTree>
    <p:extLst>
      <p:ext uri="{BB962C8B-B14F-4D97-AF65-F5344CB8AC3E}">
        <p14:creationId xmlns:p14="http://schemas.microsoft.com/office/powerpoint/2010/main" val="32706987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a:extLst>
              <a:ext uri="{FF2B5EF4-FFF2-40B4-BE49-F238E27FC236}">
                <a16:creationId xmlns:a16="http://schemas.microsoft.com/office/drawing/2014/main" id="{5528DA82-66E7-4108-BDE4-0B9147958910}"/>
              </a:ext>
            </a:extLst>
          </p:cNvPr>
          <p:cNvSpPr txBox="1">
            <a:spLocks noChangeArrowheads="1"/>
          </p:cNvSpPr>
          <p:nvPr/>
        </p:nvSpPr>
        <p:spPr bwMode="auto">
          <a:xfrm>
            <a:off x="1334691" y="804863"/>
            <a:ext cx="6432947"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lr>
                <a:srgbClr val="F58025"/>
              </a:buClr>
              <a:buChar char="•"/>
              <a:defRPr sz="2400">
                <a:solidFill>
                  <a:srgbClr val="565656"/>
                </a:solidFill>
                <a:latin typeface="Arial" charset="0"/>
                <a:ea typeface="ＭＳ Ｐゴシック" pitchFamily="34" charset="-128"/>
              </a:defRPr>
            </a:lvl1pPr>
            <a:lvl2pPr marL="800100" indent="-342900">
              <a:spcBef>
                <a:spcPct val="20000"/>
              </a:spcBef>
              <a:buClr>
                <a:srgbClr val="F58025"/>
              </a:buClr>
              <a:buChar char="–"/>
              <a:defRPr sz="2400">
                <a:solidFill>
                  <a:srgbClr val="565656"/>
                </a:solidFill>
                <a:latin typeface="Arial" charset="0"/>
                <a:ea typeface="ＭＳ Ｐゴシック" pitchFamily="34" charset="-128"/>
              </a:defRPr>
            </a:lvl2pPr>
            <a:lvl3pPr marL="1485900" indent="-342900">
              <a:spcBef>
                <a:spcPct val="20000"/>
              </a:spcBef>
              <a:buClr>
                <a:srgbClr val="F58025"/>
              </a:buClr>
              <a:buChar char="•"/>
              <a:defRPr sz="2400">
                <a:solidFill>
                  <a:srgbClr val="565656"/>
                </a:solidFill>
                <a:latin typeface="Arial" charset="0"/>
                <a:ea typeface="ＭＳ Ｐゴシック" pitchFamily="34" charset="-128"/>
              </a:defRPr>
            </a:lvl3pPr>
            <a:lvl4pPr marL="1600200" indent="-228600">
              <a:spcBef>
                <a:spcPct val="20000"/>
              </a:spcBef>
              <a:buClr>
                <a:srgbClr val="F58025"/>
              </a:buClr>
              <a:buChar char="–"/>
              <a:defRPr sz="2400">
                <a:solidFill>
                  <a:srgbClr val="565656"/>
                </a:solidFill>
                <a:latin typeface="Arial" charset="0"/>
                <a:ea typeface="ＭＳ Ｐゴシック" pitchFamily="34" charset="-128"/>
              </a:defRPr>
            </a:lvl4pPr>
            <a:lvl5pPr marL="2057400" indent="-228600">
              <a:spcBef>
                <a:spcPct val="20000"/>
              </a:spcBef>
              <a:buClr>
                <a:srgbClr val="F58025"/>
              </a:buClr>
              <a:buChar char="»"/>
              <a:defRPr sz="2400">
                <a:solidFill>
                  <a:srgbClr val="565656"/>
                </a:solidFill>
                <a:latin typeface="Arial" charset="0"/>
                <a:ea typeface="ＭＳ Ｐゴシック" pitchFamily="34" charset="-128"/>
              </a:defRPr>
            </a:lvl5pPr>
            <a:lvl6pPr marL="2514600" indent="-228600" defTabSz="457200" eaLnBrk="0" fontAlgn="base" hangingPunct="0">
              <a:spcBef>
                <a:spcPct val="20000"/>
              </a:spcBef>
              <a:spcAft>
                <a:spcPct val="0"/>
              </a:spcAft>
              <a:buClr>
                <a:srgbClr val="F58025"/>
              </a:buClr>
              <a:buChar char="»"/>
              <a:defRPr sz="2400">
                <a:solidFill>
                  <a:srgbClr val="565656"/>
                </a:solidFill>
                <a:latin typeface="Arial" charset="0"/>
                <a:ea typeface="ＭＳ Ｐゴシック" pitchFamily="34" charset="-128"/>
              </a:defRPr>
            </a:lvl6pPr>
            <a:lvl7pPr marL="2971800" indent="-228600" defTabSz="457200" eaLnBrk="0" fontAlgn="base" hangingPunct="0">
              <a:spcBef>
                <a:spcPct val="20000"/>
              </a:spcBef>
              <a:spcAft>
                <a:spcPct val="0"/>
              </a:spcAft>
              <a:buClr>
                <a:srgbClr val="F58025"/>
              </a:buClr>
              <a:buChar char="»"/>
              <a:defRPr sz="2400">
                <a:solidFill>
                  <a:srgbClr val="565656"/>
                </a:solidFill>
                <a:latin typeface="Arial" charset="0"/>
                <a:ea typeface="ＭＳ Ｐゴシック" pitchFamily="34" charset="-128"/>
              </a:defRPr>
            </a:lvl7pPr>
            <a:lvl8pPr marL="3429000" indent="-228600" defTabSz="457200" eaLnBrk="0" fontAlgn="base" hangingPunct="0">
              <a:spcBef>
                <a:spcPct val="20000"/>
              </a:spcBef>
              <a:spcAft>
                <a:spcPct val="0"/>
              </a:spcAft>
              <a:buClr>
                <a:srgbClr val="F58025"/>
              </a:buClr>
              <a:buChar char="»"/>
              <a:defRPr sz="2400">
                <a:solidFill>
                  <a:srgbClr val="565656"/>
                </a:solidFill>
                <a:latin typeface="Arial" charset="0"/>
                <a:ea typeface="ＭＳ Ｐゴシック" pitchFamily="34" charset="-128"/>
              </a:defRPr>
            </a:lvl8pPr>
            <a:lvl9pPr marL="3886200" indent="-228600" defTabSz="457200" eaLnBrk="0" fontAlgn="base" hangingPunct="0">
              <a:spcBef>
                <a:spcPct val="20000"/>
              </a:spcBef>
              <a:spcAft>
                <a:spcPct val="0"/>
              </a:spcAft>
              <a:buClr>
                <a:srgbClr val="F58025"/>
              </a:buClr>
              <a:buChar char="»"/>
              <a:defRPr sz="2400">
                <a:solidFill>
                  <a:srgbClr val="565656"/>
                </a:solidFill>
                <a:latin typeface="Arial" charset="0"/>
                <a:ea typeface="ＭＳ Ｐゴシック" pitchFamily="34" charset="-128"/>
              </a:defRPr>
            </a:lvl9pPr>
          </a:lstStyle>
          <a:p>
            <a:pPr lvl="1" algn="just" eaLnBrk="1" hangingPunct="1">
              <a:spcBef>
                <a:spcPct val="0"/>
              </a:spcBef>
              <a:buClrTx/>
              <a:buFont typeface="Arial" charset="0"/>
              <a:buChar char="•"/>
              <a:defRPr/>
            </a:pPr>
            <a:r>
              <a:rPr lang="en-AU" sz="1800" b="1" dirty="0"/>
              <a:t>RFT HydroScheme - </a:t>
            </a:r>
            <a:r>
              <a:rPr lang="en-AU" sz="1800" dirty="0"/>
              <a:t>five-year plan outlines hydrographic surveying activities programmed within the Australian Charting Area (ACA) for Phase 1. </a:t>
            </a:r>
          </a:p>
          <a:p>
            <a:pPr marL="342900" lvl="1" indent="0" algn="just" eaLnBrk="1" hangingPunct="1">
              <a:spcBef>
                <a:spcPct val="0"/>
              </a:spcBef>
              <a:buClrTx/>
              <a:buNone/>
              <a:defRPr/>
            </a:pPr>
            <a:endParaRPr lang="en-AU" sz="1800" dirty="0"/>
          </a:p>
          <a:p>
            <a:pPr marL="342900" lvl="1" indent="0" algn="just" eaLnBrk="1" hangingPunct="1">
              <a:spcBef>
                <a:spcPct val="0"/>
              </a:spcBef>
              <a:buClrTx/>
              <a:buNone/>
              <a:defRPr/>
            </a:pPr>
            <a:endParaRPr lang="en-AU" altLang="en-US" sz="1500" dirty="0">
              <a:cs typeface="Arial" charset="0"/>
            </a:endParaRPr>
          </a:p>
          <a:p>
            <a:pPr lvl="1" eaLnBrk="1" hangingPunct="1">
              <a:spcBef>
                <a:spcPct val="0"/>
              </a:spcBef>
              <a:buClrTx/>
              <a:defRPr/>
            </a:pPr>
            <a:endParaRPr lang="en-AU" altLang="en-US" sz="1500" dirty="0">
              <a:solidFill>
                <a:srgbClr val="6A747C"/>
              </a:solidFill>
              <a:cs typeface="Arial" charset="0"/>
            </a:endParaRPr>
          </a:p>
        </p:txBody>
      </p:sp>
      <p:sp>
        <p:nvSpPr>
          <p:cNvPr id="122883" name="Text Box 3">
            <a:extLst>
              <a:ext uri="{FF2B5EF4-FFF2-40B4-BE49-F238E27FC236}">
                <a16:creationId xmlns:a16="http://schemas.microsoft.com/office/drawing/2014/main" id="{6217EE9E-8E85-44E5-A225-F39EE16C019F}"/>
              </a:ext>
            </a:extLst>
          </p:cNvPr>
          <p:cNvSpPr txBox="1">
            <a:spLocks noChangeArrowheads="1"/>
          </p:cNvSpPr>
          <p:nvPr/>
        </p:nvSpPr>
        <p:spPr bwMode="auto">
          <a:xfrm>
            <a:off x="1060847" y="208360"/>
            <a:ext cx="68139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58025"/>
              </a:buClr>
              <a:buChar char="•"/>
              <a:defRPr sz="2400">
                <a:solidFill>
                  <a:srgbClr val="565656"/>
                </a:solidFill>
                <a:latin typeface="Arial" charset="0"/>
                <a:ea typeface="ＭＳ Ｐゴシック" pitchFamily="34" charset="-128"/>
              </a:defRPr>
            </a:lvl1pPr>
            <a:lvl2pPr marL="742950" indent="-285750">
              <a:spcBef>
                <a:spcPct val="20000"/>
              </a:spcBef>
              <a:buClr>
                <a:srgbClr val="F58025"/>
              </a:buClr>
              <a:buChar char="–"/>
              <a:defRPr sz="2400">
                <a:solidFill>
                  <a:srgbClr val="565656"/>
                </a:solidFill>
                <a:latin typeface="Arial" charset="0"/>
                <a:ea typeface="ＭＳ Ｐゴシック" pitchFamily="34" charset="-128"/>
              </a:defRPr>
            </a:lvl2pPr>
            <a:lvl3pPr marL="1143000" indent="-228600">
              <a:spcBef>
                <a:spcPct val="20000"/>
              </a:spcBef>
              <a:buClr>
                <a:srgbClr val="F58025"/>
              </a:buClr>
              <a:buChar char="•"/>
              <a:defRPr sz="2400">
                <a:solidFill>
                  <a:srgbClr val="565656"/>
                </a:solidFill>
                <a:latin typeface="Arial" charset="0"/>
                <a:ea typeface="ＭＳ Ｐゴシック" pitchFamily="34" charset="-128"/>
              </a:defRPr>
            </a:lvl3pPr>
            <a:lvl4pPr marL="1600200" indent="-228600">
              <a:spcBef>
                <a:spcPct val="20000"/>
              </a:spcBef>
              <a:buClr>
                <a:srgbClr val="F58025"/>
              </a:buClr>
              <a:buChar char="–"/>
              <a:defRPr sz="2400">
                <a:solidFill>
                  <a:srgbClr val="565656"/>
                </a:solidFill>
                <a:latin typeface="Arial" charset="0"/>
                <a:ea typeface="ＭＳ Ｐゴシック" pitchFamily="34" charset="-128"/>
              </a:defRPr>
            </a:lvl4pPr>
            <a:lvl5pPr marL="2057400" indent="-228600">
              <a:spcBef>
                <a:spcPct val="20000"/>
              </a:spcBef>
              <a:buClr>
                <a:srgbClr val="F58025"/>
              </a:buClr>
              <a:buChar char="»"/>
              <a:defRPr sz="2400">
                <a:solidFill>
                  <a:srgbClr val="565656"/>
                </a:solidFill>
                <a:latin typeface="Arial" charset="0"/>
                <a:ea typeface="ＭＳ Ｐゴシック" pitchFamily="34" charset="-128"/>
              </a:defRPr>
            </a:lvl5pPr>
            <a:lvl6pPr marL="2514600" indent="-228600" defTabSz="457200" eaLnBrk="0" fontAlgn="base" hangingPunct="0">
              <a:spcBef>
                <a:spcPct val="20000"/>
              </a:spcBef>
              <a:spcAft>
                <a:spcPct val="0"/>
              </a:spcAft>
              <a:buClr>
                <a:srgbClr val="F58025"/>
              </a:buClr>
              <a:buChar char="»"/>
              <a:defRPr sz="2400">
                <a:solidFill>
                  <a:srgbClr val="565656"/>
                </a:solidFill>
                <a:latin typeface="Arial" charset="0"/>
                <a:ea typeface="ＭＳ Ｐゴシック" pitchFamily="34" charset="-128"/>
              </a:defRPr>
            </a:lvl6pPr>
            <a:lvl7pPr marL="2971800" indent="-228600" defTabSz="457200" eaLnBrk="0" fontAlgn="base" hangingPunct="0">
              <a:spcBef>
                <a:spcPct val="20000"/>
              </a:spcBef>
              <a:spcAft>
                <a:spcPct val="0"/>
              </a:spcAft>
              <a:buClr>
                <a:srgbClr val="F58025"/>
              </a:buClr>
              <a:buChar char="»"/>
              <a:defRPr sz="2400">
                <a:solidFill>
                  <a:srgbClr val="565656"/>
                </a:solidFill>
                <a:latin typeface="Arial" charset="0"/>
                <a:ea typeface="ＭＳ Ｐゴシック" pitchFamily="34" charset="-128"/>
              </a:defRPr>
            </a:lvl7pPr>
            <a:lvl8pPr marL="3429000" indent="-228600" defTabSz="457200" eaLnBrk="0" fontAlgn="base" hangingPunct="0">
              <a:spcBef>
                <a:spcPct val="20000"/>
              </a:spcBef>
              <a:spcAft>
                <a:spcPct val="0"/>
              </a:spcAft>
              <a:buClr>
                <a:srgbClr val="F58025"/>
              </a:buClr>
              <a:buChar char="»"/>
              <a:defRPr sz="2400">
                <a:solidFill>
                  <a:srgbClr val="565656"/>
                </a:solidFill>
                <a:latin typeface="Arial" charset="0"/>
                <a:ea typeface="ＭＳ Ｐゴシック" pitchFamily="34" charset="-128"/>
              </a:defRPr>
            </a:lvl8pPr>
            <a:lvl9pPr marL="3886200" indent="-228600" defTabSz="457200" eaLnBrk="0" fontAlgn="base" hangingPunct="0">
              <a:spcBef>
                <a:spcPct val="20000"/>
              </a:spcBef>
              <a:spcAft>
                <a:spcPct val="0"/>
              </a:spcAft>
              <a:buClr>
                <a:srgbClr val="F58025"/>
              </a:buClr>
              <a:buChar char="»"/>
              <a:defRPr sz="2400">
                <a:solidFill>
                  <a:srgbClr val="565656"/>
                </a:solidFill>
                <a:latin typeface="Arial" charset="0"/>
                <a:ea typeface="ＭＳ Ｐゴシック" pitchFamily="34" charset="-128"/>
              </a:defRPr>
            </a:lvl9pPr>
          </a:lstStyle>
          <a:p>
            <a:pPr algn="r" eaLnBrk="1" hangingPunct="1">
              <a:spcBef>
                <a:spcPct val="50000"/>
              </a:spcBef>
              <a:buClrTx/>
              <a:buFontTx/>
              <a:buNone/>
              <a:defRPr/>
            </a:pPr>
            <a:r>
              <a:rPr lang="en-AU" altLang="en-US" sz="1800" b="1" kern="0" dirty="0">
                <a:solidFill>
                  <a:srgbClr val="000000"/>
                </a:solidFill>
                <a:latin typeface="+mj-lt"/>
                <a:cs typeface="Arial" charset="0"/>
              </a:rPr>
              <a:t>HydroScheme</a:t>
            </a:r>
            <a:endParaRPr lang="en-AU" altLang="en-US" dirty="0">
              <a:solidFill>
                <a:srgbClr val="F4F4F4"/>
              </a:solidFill>
              <a:latin typeface="+mj-lt"/>
              <a:cs typeface="Arial" charset="0"/>
            </a:endParaRPr>
          </a:p>
        </p:txBody>
      </p:sp>
      <p:sp>
        <p:nvSpPr>
          <p:cNvPr id="12292" name="Rectangle 4"/>
          <p:cNvSpPr>
            <a:spLocks noChangeArrowheads="1"/>
          </p:cNvSpPr>
          <p:nvPr/>
        </p:nvSpPr>
        <p:spPr bwMode="auto">
          <a:xfrm>
            <a:off x="7767638" y="4906566"/>
            <a:ext cx="349776"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58025"/>
              </a:buClr>
              <a:buChar char="•"/>
              <a:defRPr sz="2400">
                <a:solidFill>
                  <a:srgbClr val="565656"/>
                </a:solidFill>
                <a:latin typeface="Arial" panose="020B0604020202020204" pitchFamily="34" charset="0"/>
                <a:ea typeface="ＭＳ Ｐゴシック" panose="020B0600070205080204" pitchFamily="34" charset="-128"/>
              </a:defRPr>
            </a:lvl1pPr>
            <a:lvl2pPr marL="742950" indent="-285750">
              <a:spcBef>
                <a:spcPct val="20000"/>
              </a:spcBef>
              <a:buClr>
                <a:srgbClr val="F58025"/>
              </a:buClr>
              <a:buChar char="–"/>
              <a:defRPr sz="2400">
                <a:solidFill>
                  <a:srgbClr val="565656"/>
                </a:solidFill>
                <a:latin typeface="Arial" panose="020B0604020202020204" pitchFamily="34" charset="0"/>
                <a:ea typeface="ＭＳ Ｐゴシック" panose="020B0600070205080204" pitchFamily="34" charset="-128"/>
              </a:defRPr>
            </a:lvl2pPr>
            <a:lvl3pPr marL="1143000" indent="-228600">
              <a:spcBef>
                <a:spcPct val="20000"/>
              </a:spcBef>
              <a:buClr>
                <a:srgbClr val="F58025"/>
              </a:buClr>
              <a:buChar char="•"/>
              <a:defRPr sz="2400">
                <a:solidFill>
                  <a:srgbClr val="565656"/>
                </a:solidFill>
                <a:latin typeface="Arial" panose="020B0604020202020204" pitchFamily="34" charset="0"/>
                <a:ea typeface="ＭＳ Ｐゴシック" panose="020B0600070205080204" pitchFamily="34" charset="-128"/>
              </a:defRPr>
            </a:lvl3pPr>
            <a:lvl4pPr marL="1600200" indent="-228600">
              <a:spcBef>
                <a:spcPct val="20000"/>
              </a:spcBef>
              <a:buClr>
                <a:srgbClr val="F58025"/>
              </a:buClr>
              <a:buChar char="–"/>
              <a:defRPr sz="2400">
                <a:solidFill>
                  <a:srgbClr val="565656"/>
                </a:solidFill>
                <a:latin typeface="Arial" panose="020B0604020202020204" pitchFamily="34" charset="0"/>
                <a:ea typeface="ＭＳ Ｐゴシック" panose="020B0600070205080204" pitchFamily="34" charset="-128"/>
              </a:defRPr>
            </a:lvl4pPr>
            <a:lvl5pPr marL="2057400" indent="-228600">
              <a:spcBef>
                <a:spcPct val="20000"/>
              </a:spcBef>
              <a:buClr>
                <a:srgbClr val="F58025"/>
              </a:buClr>
              <a:buChar char="»"/>
              <a:defRPr sz="2400">
                <a:solidFill>
                  <a:srgbClr val="565656"/>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F58025"/>
              </a:buClr>
              <a:buChar char="»"/>
              <a:defRPr sz="2400">
                <a:solidFill>
                  <a:srgbClr val="565656"/>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F58025"/>
              </a:buClr>
              <a:buChar char="»"/>
              <a:defRPr sz="2400">
                <a:solidFill>
                  <a:srgbClr val="565656"/>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F58025"/>
              </a:buClr>
              <a:buChar char="»"/>
              <a:defRPr sz="2400">
                <a:solidFill>
                  <a:srgbClr val="565656"/>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F58025"/>
              </a:buClr>
              <a:buChar char="»"/>
              <a:defRPr sz="2400">
                <a:solidFill>
                  <a:srgbClr val="565656"/>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fld id="{E434C19F-3AF7-4ECD-A4E6-40E5EB441D45}" type="slidenum">
              <a:rPr lang="en-AU" altLang="en-US" sz="1050">
                <a:solidFill>
                  <a:schemeClr val="tx1"/>
                </a:solidFill>
                <a:cs typeface="Arial" panose="020B0604020202020204" pitchFamily="34" charset="0"/>
              </a:rPr>
              <a:pPr eaLnBrk="1" hangingPunct="1">
                <a:spcBef>
                  <a:spcPct val="0"/>
                </a:spcBef>
                <a:buClrTx/>
                <a:buFontTx/>
                <a:buNone/>
              </a:pPr>
              <a:t>54</a:t>
            </a:fld>
            <a:endParaRPr lang="en-AU" altLang="en-US" sz="1050">
              <a:solidFill>
                <a:schemeClr val="tx1"/>
              </a:solidFill>
              <a:cs typeface="Arial" panose="020B0604020202020204" pitchFamily="34" charset="0"/>
            </a:endParaRPr>
          </a:p>
        </p:txBody>
      </p:sp>
      <p:pic>
        <p:nvPicPr>
          <p:cNvPr id="1229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16" y="1687116"/>
            <a:ext cx="4561284" cy="3219450"/>
          </a:xfrm>
          <a:prstGeom prst="rect">
            <a:avLst/>
          </a:prstGeom>
          <a:noFill/>
          <a:ln>
            <a:noFill/>
          </a:ln>
          <a:effectLst/>
          <a:extLst>
            <a:ext uri="{909E8E84-426E-40DD-AFC4-6F175D3DCCD1}">
              <a14:hiddenFill xmlns:a14="http://schemas.microsoft.com/office/drawing/2010/main">
                <a:solidFill>
                  <a:srgbClr val="9ED3D7">
                    <a:alpha val="38039"/>
                  </a:srgbClr>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8100" dir="2700000" algn="tl" rotWithShape="0">
                    <a:srgbClr val="000000">
                      <a:alpha val="39998"/>
                    </a:srgbClr>
                  </a:outerShdw>
                </a:effectLst>
              </a14:hiddenEffects>
            </a:ext>
          </a:extLst>
        </p:spPr>
      </p:pic>
    </p:spTree>
    <p:extLst>
      <p:ext uri="{BB962C8B-B14F-4D97-AF65-F5344CB8AC3E}">
        <p14:creationId xmlns:p14="http://schemas.microsoft.com/office/powerpoint/2010/main" val="342083595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noChangeArrowheads="1"/>
          </p:cNvSpPr>
          <p:nvPr>
            <p:ph type="title"/>
          </p:nvPr>
        </p:nvSpPr>
        <p:spPr/>
        <p:txBody>
          <a:bodyPr/>
          <a:lstStyle/>
          <a:p>
            <a:r>
              <a:rPr lang="en-AU" altLang="en-US" sz="1800">
                <a:solidFill>
                  <a:schemeClr val="tx1"/>
                </a:solidFill>
                <a:ea typeface="ＭＳ Ｐゴシック" panose="020B0600070205080204" pitchFamily="34" charset="-128"/>
              </a:rPr>
              <a:t>HydroScheme 2020-2021 (Proposed)</a:t>
            </a:r>
          </a:p>
        </p:txBody>
      </p:sp>
      <p:sp>
        <p:nvSpPr>
          <p:cNvPr id="14339" name="Content Placeholder 4"/>
          <p:cNvSpPr>
            <a:spLocks noGrp="1" noChangeArrowheads="1"/>
          </p:cNvSpPr>
          <p:nvPr>
            <p:ph sz="half" idx="1"/>
          </p:nvPr>
        </p:nvSpPr>
        <p:spPr>
          <a:xfrm>
            <a:off x="1778794" y="1013222"/>
            <a:ext cx="5972175" cy="2852738"/>
          </a:xfrm>
        </p:spPr>
        <p:txBody>
          <a:bodyPr>
            <a:spAutoFit/>
          </a:bodyPr>
          <a:lstStyle/>
          <a:p>
            <a:pPr marL="342900" lvl="1" indent="0" algn="just">
              <a:spcBef>
                <a:spcPct val="0"/>
              </a:spcBef>
              <a:buNone/>
            </a:pPr>
            <a:r>
              <a:rPr lang="en-AU" altLang="en-US" smtClean="0">
                <a:ea typeface="ＭＳ Ｐゴシック" panose="020B0600070205080204" pitchFamily="34" charset="-128"/>
              </a:rPr>
              <a:t>Currently updating HydroScheme to develop the surveying program for the first 18 months HydroScheme 2020-2021</a:t>
            </a:r>
          </a:p>
          <a:p>
            <a:pPr marL="342900" lvl="1" indent="0">
              <a:buFont typeface="Arial" panose="020B0604020202020204" pitchFamily="34" charset="0"/>
              <a:buChar char="•"/>
            </a:pPr>
            <a:r>
              <a:rPr lang="en-AU" altLang="en-US" sz="1350">
                <a:ea typeface="ＭＳ Ｐゴシック" panose="020B0600070205080204" pitchFamily="34" charset="-128"/>
              </a:rPr>
              <a:t>to be released in September 2019 following decisions made by the HydroScheme Review Panel (HRP) at its inaugural meeting chaired by the Hydrographer in late August 2019 </a:t>
            </a:r>
          </a:p>
          <a:p>
            <a:pPr marL="342900" lvl="1" indent="0">
              <a:buFont typeface="Arial" panose="020B0604020202020204" pitchFamily="34" charset="0"/>
              <a:buChar char="•"/>
            </a:pPr>
            <a:r>
              <a:rPr lang="en-AU" altLang="en-US" sz="1350">
                <a:ea typeface="ＭＳ Ｐゴシック" panose="020B0600070205080204" pitchFamily="34" charset="-128"/>
              </a:rPr>
              <a:t>Will supersede HydroScheme 2017-2020 </a:t>
            </a:r>
            <a:endParaRPr lang="en-AU" altLang="en-US" smtClean="0">
              <a:ea typeface="ＭＳ Ｐゴシック" panose="020B0600070205080204" pitchFamily="34" charset="-128"/>
            </a:endParaRPr>
          </a:p>
          <a:p>
            <a:pPr marL="342900" lvl="1" indent="0" algn="just">
              <a:spcBef>
                <a:spcPct val="0"/>
              </a:spcBef>
              <a:buFont typeface="Arial" panose="020B0604020202020204" pitchFamily="34" charset="0"/>
              <a:buChar char="•"/>
            </a:pPr>
            <a:endParaRPr lang="en-AU" altLang="en-US" smtClean="0">
              <a:ea typeface="ＭＳ Ｐゴシック" panose="020B0600070205080204" pitchFamily="34" charset="-128"/>
            </a:endParaRPr>
          </a:p>
          <a:p>
            <a:pPr marL="342900" lvl="1" indent="0" algn="just">
              <a:spcBef>
                <a:spcPct val="0"/>
              </a:spcBef>
              <a:buNone/>
            </a:pPr>
            <a:r>
              <a:rPr lang="en-AU" altLang="en-US" smtClean="0">
                <a:ea typeface="ＭＳ Ｐゴシック" panose="020B0600070205080204" pitchFamily="34" charset="-128"/>
              </a:rPr>
              <a:t>New approved format   - more descriptive and it is intended to be published on a new website interface. </a:t>
            </a:r>
          </a:p>
          <a:p>
            <a:endParaRPr lang="en-AU" altLang="en-US" sz="1500" b="1">
              <a:ea typeface="ＭＳ Ｐゴシック" panose="020B0600070205080204" pitchFamily="34" charset="-128"/>
            </a:endParaRPr>
          </a:p>
        </p:txBody>
      </p:sp>
    </p:spTree>
    <p:extLst>
      <p:ext uri="{BB962C8B-B14F-4D97-AF65-F5344CB8AC3E}">
        <p14:creationId xmlns:p14="http://schemas.microsoft.com/office/powerpoint/2010/main" val="202588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1681163" y="0"/>
            <a:ext cx="6115050" cy="501254"/>
          </a:xfrm>
        </p:spPr>
        <p:txBody>
          <a:bodyPr lIns="170100" tIns="34290" rIns="68580" bIns="34290"/>
          <a:lstStyle/>
          <a:p>
            <a:r>
              <a:rPr lang="en-AU" altLang="en-US" sz="1200">
                <a:ea typeface="ＭＳ Ｐゴシック" panose="020B0600070205080204" pitchFamily="34" charset="-128"/>
              </a:rPr>
              <a:t> </a:t>
            </a:r>
            <a:r>
              <a:rPr lang="en-AU" altLang="en-US" sz="1500">
                <a:solidFill>
                  <a:schemeClr val="tx1"/>
                </a:solidFill>
                <a:ea typeface="ＭＳ Ｐゴシック" panose="020B0600070205080204" pitchFamily="34" charset="-128"/>
              </a:rPr>
              <a:t>HydroScheme Task Example – new web format</a:t>
            </a:r>
          </a:p>
        </p:txBody>
      </p:sp>
      <p:pic>
        <p:nvPicPr>
          <p:cNvPr id="15363"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9238" y="683419"/>
            <a:ext cx="6115050" cy="4173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7967799"/>
      </p:ext>
    </p:extLst>
  </p:cSld>
  <p:clrMapOvr>
    <a:masterClrMapping/>
  </p:clrMapOvr>
  <p:transition advClick="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noChangeArrowheads="1"/>
          </p:cNvSpPr>
          <p:nvPr>
            <p:ph type="title"/>
          </p:nvPr>
        </p:nvSpPr>
        <p:spPr/>
        <p:txBody>
          <a:bodyPr/>
          <a:lstStyle/>
          <a:p>
            <a:r>
              <a:rPr lang="en-US" altLang="en-US" dirty="0" smtClean="0">
                <a:ea typeface="ＭＳ Ｐゴシック" panose="020B0600070205080204" pitchFamily="34" charset="-128"/>
              </a:rPr>
              <a:t> </a:t>
            </a:r>
          </a:p>
        </p:txBody>
      </p:sp>
      <p:sp>
        <p:nvSpPr>
          <p:cNvPr id="17411" name="Text Placeholder 2"/>
          <p:cNvSpPr>
            <a:spLocks noGrp="1" noChangeArrowheads="1"/>
          </p:cNvSpPr>
          <p:nvPr>
            <p:ph type="body" sz="quarter" idx="10"/>
          </p:nvPr>
        </p:nvSpPr>
        <p:spPr>
          <a:xfrm>
            <a:off x="1468041" y="186929"/>
            <a:ext cx="5991225" cy="396478"/>
          </a:xfrm>
        </p:spPr>
        <p:txBody>
          <a:bodyPr/>
          <a:lstStyle/>
          <a:p>
            <a:pPr>
              <a:spcBef>
                <a:spcPct val="0"/>
              </a:spcBef>
            </a:pPr>
            <a:r>
              <a:rPr lang="en-US" altLang="en-US" dirty="0" smtClean="0">
                <a:latin typeface="Georgia" panose="02040502050405020303" pitchFamily="18" charset="0"/>
                <a:ea typeface="ＭＳ Ｐゴシック" panose="020B0600070205080204" pitchFamily="34" charset="-128"/>
              </a:rPr>
              <a:t> </a:t>
            </a:r>
          </a:p>
        </p:txBody>
      </p:sp>
      <p:sp>
        <p:nvSpPr>
          <p:cNvPr id="17412" name="Text Placeholder 3"/>
          <p:cNvSpPr>
            <a:spLocks noGrp="1" noChangeArrowheads="1"/>
          </p:cNvSpPr>
          <p:nvPr>
            <p:ph type="body" sz="quarter" idx="11"/>
          </p:nvPr>
        </p:nvSpPr>
        <p:spPr>
          <a:xfrm>
            <a:off x="1466263" y="367679"/>
            <a:ext cx="6313884" cy="4180285"/>
          </a:xfrm>
        </p:spPr>
        <p:txBody>
          <a:bodyPr/>
          <a:lstStyle/>
          <a:p>
            <a:r>
              <a:rPr lang="en-AU" altLang="en-US" dirty="0" smtClean="0">
                <a:ea typeface="ＭＳ Ｐゴシック" panose="020B0600070205080204" pitchFamily="34" charset="-128"/>
              </a:rPr>
              <a:t>New Survey Request Tool – Under development </a:t>
            </a:r>
          </a:p>
          <a:p>
            <a:pPr lvl="1"/>
            <a:r>
              <a:rPr lang="en-AU" altLang="en-US" sz="1350" dirty="0">
                <a:ea typeface="ＭＳ Ｐゴシック" panose="020B0600070205080204" pitchFamily="34" charset="-128"/>
              </a:rPr>
              <a:t>this will be the preferred method of requesting surveys for addition into future </a:t>
            </a:r>
            <a:r>
              <a:rPr lang="en-AU" altLang="en-US" sz="1350" dirty="0" err="1">
                <a:ea typeface="ＭＳ Ｐゴシック" panose="020B0600070205080204" pitchFamily="34" charset="-128"/>
              </a:rPr>
              <a:t>HydroSchemes</a:t>
            </a:r>
            <a:endParaRPr lang="en-AU" altLang="en-US" sz="1350" dirty="0">
              <a:ea typeface="ＭＳ Ｐゴシック" panose="020B0600070205080204" pitchFamily="34" charset="-128"/>
            </a:endParaRPr>
          </a:p>
          <a:p>
            <a:r>
              <a:rPr lang="en-AU" altLang="en-US" dirty="0" smtClean="0">
                <a:ea typeface="ＭＳ Ｐゴシック" panose="020B0600070205080204" pitchFamily="34" charset="-128"/>
              </a:rPr>
              <a:t>Data Release Policy – Under review with a new IPT due to be set up next week</a:t>
            </a:r>
          </a:p>
          <a:p>
            <a:r>
              <a:rPr lang="en-AU" altLang="en-US" dirty="0" smtClean="0">
                <a:ea typeface="ＭＳ Ｐゴシック" panose="020B0600070205080204" pitchFamily="34" charset="-128"/>
              </a:rPr>
              <a:t>Client Rep Model – Currently under development and due to be tested in late 2019</a:t>
            </a:r>
          </a:p>
          <a:p>
            <a:r>
              <a:rPr lang="en-AU" altLang="en-US" dirty="0" err="1" smtClean="0">
                <a:ea typeface="ＭＳ Ｐゴシック" panose="020B0600070205080204" pitchFamily="34" charset="-128"/>
              </a:rPr>
              <a:t>AUSHydroid</a:t>
            </a:r>
            <a:r>
              <a:rPr lang="en-AU" altLang="en-US" dirty="0" smtClean="0">
                <a:ea typeface="ＭＳ Ｐゴシック" panose="020B0600070205080204" pitchFamily="34" charset="-128"/>
              </a:rPr>
              <a:t> – ICSM WG</a:t>
            </a:r>
          </a:p>
          <a:p>
            <a:pPr lvl="1"/>
            <a:r>
              <a:rPr lang="en-AU" altLang="en-US" dirty="0" smtClean="0">
                <a:ea typeface="ＭＳ Ｐゴシック" panose="020B0600070205080204" pitchFamily="34" charset="-128"/>
              </a:rPr>
              <a:t>If you have an interest in helping to develop this model please join the WG</a:t>
            </a:r>
          </a:p>
          <a:p>
            <a:pPr lvl="1"/>
            <a:r>
              <a:rPr lang="en-AU" altLang="en-US" u="sng" dirty="0" smtClean="0">
                <a:ea typeface="ＭＳ Ｐゴシック" panose="020B0600070205080204" pitchFamily="34" charset="-128"/>
                <a:hlinkClick r:id="rId2"/>
              </a:rPr>
              <a:t>http://icsm.gov.au/what-we-do/aushydroid</a:t>
            </a:r>
            <a:r>
              <a:rPr lang="en-AU" altLang="en-US" dirty="0" smtClean="0">
                <a:ea typeface="ＭＳ Ｐゴシック" panose="020B0600070205080204" pitchFamily="34" charset="-128"/>
              </a:rPr>
              <a:t> </a:t>
            </a:r>
          </a:p>
        </p:txBody>
      </p:sp>
    </p:spTree>
    <p:extLst>
      <p:ext uri="{BB962C8B-B14F-4D97-AF65-F5344CB8AC3E}">
        <p14:creationId xmlns:p14="http://schemas.microsoft.com/office/powerpoint/2010/main" val="5771122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323975" y="17860"/>
            <a:ext cx="6321029" cy="445294"/>
          </a:xfrm>
        </p:spPr>
        <p:txBody>
          <a:bodyPr/>
          <a:lstStyle/>
          <a:p>
            <a:r>
              <a:rPr lang="en-AU" altLang="en-US" sz="1500">
                <a:solidFill>
                  <a:schemeClr val="tx1"/>
                </a:solidFill>
                <a:ea typeface="ＭＳ Ｐゴシック" panose="020B0600070205080204" pitchFamily="34" charset="-128"/>
              </a:rPr>
              <a:t>The Vision – Knowing and Managing our Maritime Domain</a:t>
            </a:r>
          </a:p>
        </p:txBody>
      </p:sp>
      <p:sp>
        <p:nvSpPr>
          <p:cNvPr id="18435" name="Rectangle 3"/>
          <p:cNvSpPr>
            <a:spLocks noGrp="1" noChangeArrowheads="1"/>
          </p:cNvSpPr>
          <p:nvPr>
            <p:ph type="body" idx="1"/>
          </p:nvPr>
        </p:nvSpPr>
        <p:spPr/>
        <p:txBody>
          <a:bodyPr/>
          <a:lstStyle/>
          <a:p>
            <a:r>
              <a:rPr lang="en-AU" altLang="en-US" smtClean="0">
                <a:ea typeface="ＭＳ Ｐゴシック" panose="020B0600070205080204" pitchFamily="34" charset="-128"/>
              </a:rPr>
              <a:t>A program that delivers a nation building activity, by:</a:t>
            </a:r>
          </a:p>
          <a:p>
            <a:pPr lvl="1"/>
            <a:r>
              <a:rPr lang="en-AU" altLang="en-US" smtClean="0">
                <a:ea typeface="ＭＳ Ｐゴシック" panose="020B0600070205080204" pitchFamily="34" charset="-128"/>
              </a:rPr>
              <a:t>more effectively contributing to our blue economy and maritime security</a:t>
            </a:r>
          </a:p>
          <a:p>
            <a:pPr lvl="1"/>
            <a:r>
              <a:rPr lang="en-AU" altLang="en-US" smtClean="0">
                <a:ea typeface="ＭＳ Ｐゴシック" panose="020B0600070205080204" pitchFamily="34" charset="-128"/>
              </a:rPr>
              <a:t>enhancing safety and efficiency of marine navigation and commerce </a:t>
            </a:r>
          </a:p>
          <a:p>
            <a:pPr lvl="1"/>
            <a:r>
              <a:rPr lang="en-AU" altLang="en-US" smtClean="0">
                <a:ea typeface="ＭＳ Ｐゴシック" panose="020B0600070205080204" pitchFamily="34" charset="-128"/>
              </a:rPr>
              <a:t>driving innovation in our maritime domain</a:t>
            </a:r>
          </a:p>
          <a:p>
            <a:pPr lvl="1"/>
            <a:r>
              <a:rPr lang="en-AU" altLang="en-US" smtClean="0">
                <a:ea typeface="ＭＳ Ｐゴシック" panose="020B0600070205080204" pitchFamily="34" charset="-128"/>
              </a:rPr>
              <a:t>proactive stewardship of our oceans and seas</a:t>
            </a:r>
          </a:p>
          <a:p>
            <a:pPr lvl="1"/>
            <a:r>
              <a:rPr lang="en-AU" altLang="en-US" smtClean="0">
                <a:ea typeface="ＭＳ Ｐゴシック" panose="020B0600070205080204" pitchFamily="34" charset="-128"/>
              </a:rPr>
              <a:t>greater research, understanding and management of our marine environment</a:t>
            </a:r>
          </a:p>
          <a:p>
            <a:pPr lvl="1"/>
            <a:r>
              <a:rPr lang="en-AU" altLang="en-US" smtClean="0">
                <a:ea typeface="ＭＳ Ｐゴシック" panose="020B0600070205080204" pitchFamily="34" charset="-128"/>
              </a:rPr>
              <a:t>growing and developing a sustainable hydrographic surveying industry as an essential component of our maritime infrastructure</a:t>
            </a:r>
          </a:p>
        </p:txBody>
      </p:sp>
    </p:spTree>
    <p:extLst>
      <p:ext uri="{BB962C8B-B14F-4D97-AF65-F5344CB8AC3E}">
        <p14:creationId xmlns:p14="http://schemas.microsoft.com/office/powerpoint/2010/main" val="4181873570"/>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p:cNvSpPr>
            <a:spLocks noGrp="1"/>
          </p:cNvSpPr>
          <p:nvPr>
            <p:ph type="sldNum" sz="quarter" idx="11"/>
          </p:nvPr>
        </p:nvSpPr>
        <p:spPr/>
        <p:txBody>
          <a:bodyPr/>
          <a:lstStyle>
            <a:lvl1pPr eaLnBrk="0" hangingPunct="0">
              <a:defRPr baseline="-25000">
                <a:solidFill>
                  <a:schemeClr val="tx1"/>
                </a:solidFill>
                <a:latin typeface="Tahoma" panose="020B0604030504040204" pitchFamily="34" charset="0"/>
                <a:cs typeface="Arial" panose="020B0604020202020204" pitchFamily="34" charset="0"/>
              </a:defRPr>
            </a:lvl1pPr>
            <a:lvl2pPr marL="557213" indent="-214313" eaLnBrk="0" hangingPunct="0">
              <a:defRPr baseline="-25000">
                <a:solidFill>
                  <a:schemeClr val="tx1"/>
                </a:solidFill>
                <a:latin typeface="Tahoma" panose="020B0604030504040204" pitchFamily="34" charset="0"/>
                <a:cs typeface="Arial" panose="020B0604020202020204" pitchFamily="34" charset="0"/>
              </a:defRPr>
            </a:lvl2pPr>
            <a:lvl3pPr marL="857250" indent="-171450" eaLnBrk="0" hangingPunct="0">
              <a:defRPr baseline="-25000">
                <a:solidFill>
                  <a:schemeClr val="tx1"/>
                </a:solidFill>
                <a:latin typeface="Tahoma" panose="020B0604030504040204" pitchFamily="34" charset="0"/>
                <a:cs typeface="Arial" panose="020B0604020202020204" pitchFamily="34" charset="0"/>
              </a:defRPr>
            </a:lvl3pPr>
            <a:lvl4pPr marL="1200150" indent="-171450" eaLnBrk="0" hangingPunct="0">
              <a:defRPr baseline="-25000">
                <a:solidFill>
                  <a:schemeClr val="tx1"/>
                </a:solidFill>
                <a:latin typeface="Tahoma" panose="020B0604030504040204" pitchFamily="34" charset="0"/>
                <a:cs typeface="Arial" panose="020B0604020202020204" pitchFamily="34" charset="0"/>
              </a:defRPr>
            </a:lvl4pPr>
            <a:lvl5pPr marL="1543050" indent="-171450" eaLnBrk="0" hangingPunct="0">
              <a:defRPr baseline="-25000">
                <a:solidFill>
                  <a:schemeClr val="tx1"/>
                </a:solidFill>
                <a:latin typeface="Tahoma" panose="020B0604030504040204" pitchFamily="34" charset="0"/>
                <a:cs typeface="Arial" panose="020B0604020202020204" pitchFamily="34" charset="0"/>
              </a:defRPr>
            </a:lvl5pPr>
            <a:lvl6pPr marL="1885950" indent="-171450" eaLnBrk="0" fontAlgn="base" hangingPunct="0">
              <a:spcBef>
                <a:spcPct val="0"/>
              </a:spcBef>
              <a:spcAft>
                <a:spcPct val="0"/>
              </a:spcAft>
              <a:defRPr baseline="-25000">
                <a:solidFill>
                  <a:schemeClr val="tx1"/>
                </a:solidFill>
                <a:latin typeface="Tahoma" panose="020B0604030504040204" pitchFamily="34" charset="0"/>
                <a:cs typeface="Arial" panose="020B0604020202020204" pitchFamily="34" charset="0"/>
              </a:defRPr>
            </a:lvl6pPr>
            <a:lvl7pPr marL="2228850" indent="-171450" eaLnBrk="0" fontAlgn="base" hangingPunct="0">
              <a:spcBef>
                <a:spcPct val="0"/>
              </a:spcBef>
              <a:spcAft>
                <a:spcPct val="0"/>
              </a:spcAft>
              <a:defRPr baseline="-25000">
                <a:solidFill>
                  <a:schemeClr val="tx1"/>
                </a:solidFill>
                <a:latin typeface="Tahoma" panose="020B0604030504040204" pitchFamily="34" charset="0"/>
                <a:cs typeface="Arial" panose="020B0604020202020204" pitchFamily="34" charset="0"/>
              </a:defRPr>
            </a:lvl7pPr>
            <a:lvl8pPr marL="2571750" indent="-171450" eaLnBrk="0" fontAlgn="base" hangingPunct="0">
              <a:spcBef>
                <a:spcPct val="0"/>
              </a:spcBef>
              <a:spcAft>
                <a:spcPct val="0"/>
              </a:spcAft>
              <a:defRPr baseline="-25000">
                <a:solidFill>
                  <a:schemeClr val="tx1"/>
                </a:solidFill>
                <a:latin typeface="Tahoma" panose="020B0604030504040204" pitchFamily="34" charset="0"/>
                <a:cs typeface="Arial" panose="020B0604020202020204" pitchFamily="34" charset="0"/>
              </a:defRPr>
            </a:lvl8pPr>
            <a:lvl9pPr marL="2914650" indent="-171450" eaLnBrk="0" fontAlgn="base" hangingPunct="0">
              <a:spcBef>
                <a:spcPct val="0"/>
              </a:spcBef>
              <a:spcAft>
                <a:spcPct val="0"/>
              </a:spcAft>
              <a:defRPr baseline="-25000">
                <a:solidFill>
                  <a:schemeClr val="tx1"/>
                </a:solidFill>
                <a:latin typeface="Tahoma" panose="020B0604030504040204" pitchFamily="34" charset="0"/>
                <a:cs typeface="Arial" panose="020B0604020202020204" pitchFamily="34" charset="0"/>
              </a:defRPr>
            </a:lvl9pPr>
          </a:lstStyle>
          <a:p>
            <a:pPr eaLnBrk="1" hangingPunct="1">
              <a:defRPr/>
            </a:pPr>
            <a:fld id="{8405A6A6-C38C-4D8E-9012-7067A9667A5A}" type="slidenum">
              <a:rPr lang="en-AU" altLang="en-US" baseline="0" smtClean="0">
                <a:latin typeface="Arial" panose="020B0604020202020204" pitchFamily="34" charset="0"/>
              </a:rPr>
              <a:pPr eaLnBrk="1" hangingPunct="1">
                <a:defRPr/>
              </a:pPr>
              <a:t>59</a:t>
            </a:fld>
            <a:endParaRPr lang="en-AU" altLang="en-US" baseline="0" dirty="0" smtClean="0">
              <a:latin typeface="Arial" panose="020B0604020202020204" pitchFamily="34" charset="0"/>
            </a:endParaRPr>
          </a:p>
        </p:txBody>
      </p:sp>
      <p:sp>
        <p:nvSpPr>
          <p:cNvPr id="50178" name="Rectangle 2"/>
          <p:cNvSpPr>
            <a:spLocks noChangeArrowheads="1"/>
          </p:cNvSpPr>
          <p:nvPr/>
        </p:nvSpPr>
        <p:spPr bwMode="auto">
          <a:xfrm>
            <a:off x="980601" y="354621"/>
            <a:ext cx="7209801" cy="1893094"/>
          </a:xfrm>
          <a:prstGeom prst="rect">
            <a:avLst/>
          </a:prstGeom>
          <a:noFill/>
          <a:ln w="9525">
            <a:noFill/>
            <a:miter lim="800000"/>
            <a:headEnd/>
            <a:tailEnd/>
          </a:ln>
          <a:effectLst/>
        </p:spPr>
        <p:txBody>
          <a:bodyPr anchor="ctr"/>
          <a:lstStyle/>
          <a:p>
            <a:pPr algn="ctr" eaLnBrk="1" hangingPunct="1">
              <a:defRPr/>
            </a:pPr>
            <a:r>
              <a:rPr lang="en-US" sz="3300" b="1" dirty="0">
                <a:effectLst>
                  <a:outerShdw blurRad="38100" dist="38100" dir="2700000" algn="tl">
                    <a:srgbClr val="000000"/>
                  </a:outerShdw>
                </a:effectLst>
                <a:cs typeface="Arial" charset="0"/>
              </a:rPr>
              <a:t>Crowdsourced bathymetry - Australian Node</a:t>
            </a:r>
          </a:p>
        </p:txBody>
      </p:sp>
      <p:sp>
        <p:nvSpPr>
          <p:cNvPr id="50179" name="Text Box 3"/>
          <p:cNvSpPr txBox="1">
            <a:spLocks noChangeArrowheads="1"/>
          </p:cNvSpPr>
          <p:nvPr/>
        </p:nvSpPr>
        <p:spPr bwMode="auto">
          <a:xfrm>
            <a:off x="2628901" y="2220712"/>
            <a:ext cx="3860006" cy="1061829"/>
          </a:xfrm>
          <a:prstGeom prst="rect">
            <a:avLst/>
          </a:prstGeom>
          <a:noFill/>
          <a:ln w="9525">
            <a:noFill/>
            <a:miter lim="800000"/>
            <a:headEnd/>
            <a:tailEnd/>
          </a:ln>
          <a:effectLst/>
        </p:spPr>
        <p:txBody>
          <a:bodyPr>
            <a:spAutoFit/>
          </a:bodyPr>
          <a:lstStyle/>
          <a:p>
            <a:pPr marL="257175" indent="-257175" algn="ctr" eaLnBrk="1" hangingPunct="1">
              <a:spcBef>
                <a:spcPct val="50000"/>
              </a:spcBef>
              <a:defRPr/>
            </a:pPr>
            <a:r>
              <a:rPr lang="en-US" b="1" dirty="0">
                <a:effectLst>
                  <a:outerShdw blurRad="38100" dist="38100" dir="2700000" algn="tl">
                    <a:srgbClr val="000000"/>
                  </a:outerShdw>
                </a:effectLst>
                <a:cs typeface="Arial" charset="0"/>
              </a:rPr>
              <a:t>Dr Robin Beaman</a:t>
            </a:r>
          </a:p>
          <a:p>
            <a:pPr marL="257175" indent="-257175" algn="ctr" eaLnBrk="1" hangingPunct="1">
              <a:spcBef>
                <a:spcPct val="50000"/>
              </a:spcBef>
              <a:defRPr/>
            </a:pPr>
            <a:r>
              <a:rPr lang="en-US" sz="1500" b="1" dirty="0">
                <a:effectLst>
                  <a:outerShdw blurRad="38100" dist="38100" dir="2700000" algn="tl">
                    <a:srgbClr val="000000"/>
                  </a:outerShdw>
                </a:effectLst>
                <a:cs typeface="Arial" charset="0"/>
              </a:rPr>
              <a:t>College of Science and Engineering</a:t>
            </a:r>
          </a:p>
          <a:p>
            <a:pPr marL="257175" indent="-257175" algn="ctr" eaLnBrk="1" hangingPunct="1">
              <a:spcBef>
                <a:spcPct val="50000"/>
              </a:spcBef>
              <a:defRPr/>
            </a:pPr>
            <a:r>
              <a:rPr lang="en-US" sz="1500" b="1" dirty="0">
                <a:effectLst>
                  <a:outerShdw blurRad="38100" dist="38100" dir="2700000" algn="tl">
                    <a:srgbClr val="000000"/>
                  </a:outerShdw>
                </a:effectLst>
                <a:cs typeface="Arial" charset="0"/>
              </a:rPr>
              <a:t>robin.beaman@jcu.edu.au</a:t>
            </a:r>
          </a:p>
        </p:txBody>
      </p:sp>
      <p:pic>
        <p:nvPicPr>
          <p:cNvPr id="4101" name="Picture 6" descr="JCU_Logo_RG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9893" y="3668334"/>
            <a:ext cx="1916906"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Box 1"/>
          <p:cNvSpPr txBox="1">
            <a:spLocks noChangeArrowheads="1"/>
          </p:cNvSpPr>
          <p:nvPr/>
        </p:nvSpPr>
        <p:spPr bwMode="auto">
          <a:xfrm>
            <a:off x="115954" y="4866893"/>
            <a:ext cx="540084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1350" dirty="0">
                <a:latin typeface="Arial" panose="020B0604020202020204" pitchFamily="34" charset="0"/>
              </a:rPr>
              <a:t>AusSeabed Workshop, Perth Australia 12 July 2019</a:t>
            </a:r>
            <a:endParaRPr lang="en-AU" altLang="en-US" sz="1350" dirty="0">
              <a:latin typeface="Arial" panose="020B0604020202020204" pitchFamily="34" charset="0"/>
            </a:endParaRPr>
          </a:p>
        </p:txBody>
      </p:sp>
    </p:spTree>
    <p:extLst>
      <p:ext uri="{BB962C8B-B14F-4D97-AF65-F5344CB8AC3E}">
        <p14:creationId xmlns:p14="http://schemas.microsoft.com/office/powerpoint/2010/main" val="17998189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198616"/>
            <a:ext cx="2699468" cy="3818175"/>
          </a:xfrm>
          <a:prstGeom prst="rect">
            <a:avLst/>
          </a:prstGeom>
          <a:ln>
            <a:solidFill>
              <a:schemeClr val="accent1"/>
            </a:solidFill>
          </a:ln>
        </p:spPr>
      </p:pic>
      <p:sp>
        <p:nvSpPr>
          <p:cNvPr id="6" name="Title 1"/>
          <p:cNvSpPr>
            <a:spLocks noGrp="1"/>
          </p:cNvSpPr>
          <p:nvPr>
            <p:ph type="title"/>
          </p:nvPr>
        </p:nvSpPr>
        <p:spPr>
          <a:xfrm>
            <a:off x="457200" y="365672"/>
            <a:ext cx="3826768" cy="461665"/>
          </a:xfrm>
        </p:spPr>
        <p:txBody>
          <a:bodyPr/>
          <a:lstStyle/>
          <a:p>
            <a:r>
              <a:rPr lang="en-AU" dirty="0" smtClean="0"/>
              <a:t>Goals of the Program</a:t>
            </a:r>
            <a:endParaRPr lang="en-AU" dirty="0"/>
          </a:p>
        </p:txBody>
      </p:sp>
      <p:sp>
        <p:nvSpPr>
          <p:cNvPr id="7" name="Content Placeholder 5"/>
          <p:cNvSpPr>
            <a:spLocks noGrp="1"/>
          </p:cNvSpPr>
          <p:nvPr>
            <p:ph idx="1"/>
          </p:nvPr>
        </p:nvSpPr>
        <p:spPr>
          <a:xfrm>
            <a:off x="457200" y="915566"/>
            <a:ext cx="5842992" cy="3798144"/>
          </a:xfrm>
        </p:spPr>
        <p:txBody>
          <a:bodyPr/>
          <a:lstStyle/>
          <a:p>
            <a:pPr marL="342900" indent="-342900">
              <a:buFont typeface="+mj-lt"/>
              <a:buAutoNum type="arabicPeriod"/>
            </a:pPr>
            <a:r>
              <a:rPr lang="en-AU" sz="1500" dirty="0"/>
              <a:t>Improve the </a:t>
            </a:r>
            <a:r>
              <a:rPr lang="en-AU" sz="1500" b="1" dirty="0"/>
              <a:t>curation and delivery </a:t>
            </a:r>
            <a:r>
              <a:rPr lang="en-AU" sz="1500" dirty="0"/>
              <a:t>of seabed mapping data</a:t>
            </a:r>
          </a:p>
          <a:p>
            <a:pPr marL="342900" indent="-342900">
              <a:buFont typeface="+mj-lt"/>
              <a:buAutoNum type="arabicPeriod"/>
            </a:pPr>
            <a:r>
              <a:rPr lang="en-AU" sz="1500" dirty="0"/>
              <a:t>Improve the </a:t>
            </a:r>
            <a:r>
              <a:rPr lang="en-AU" sz="1500" b="1" dirty="0"/>
              <a:t>standards and quality </a:t>
            </a:r>
            <a:r>
              <a:rPr lang="en-AU" sz="1500" dirty="0"/>
              <a:t>related to seabed mapping procedures and data </a:t>
            </a:r>
          </a:p>
          <a:p>
            <a:pPr marL="342900" indent="-342900">
              <a:buFont typeface="+mj-lt"/>
              <a:buAutoNum type="arabicPeriod"/>
            </a:pPr>
            <a:r>
              <a:rPr lang="en-AU" sz="1500" dirty="0"/>
              <a:t>Nationally </a:t>
            </a:r>
            <a:r>
              <a:rPr lang="en-AU" sz="1500" b="1" dirty="0"/>
              <a:t>coordinate</a:t>
            </a:r>
            <a:r>
              <a:rPr lang="en-AU" sz="1500" dirty="0"/>
              <a:t> seabed mapping activities and objectives</a:t>
            </a:r>
          </a:p>
          <a:p>
            <a:pPr marL="342900" indent="-342900">
              <a:buFont typeface="+mj-lt"/>
              <a:buAutoNum type="arabicPeriod"/>
            </a:pPr>
            <a:r>
              <a:rPr lang="en-AU" sz="1500" dirty="0"/>
              <a:t>D</a:t>
            </a:r>
            <a:r>
              <a:rPr lang="en-AU" sz="1500" b="1" dirty="0"/>
              <a:t>emonstrate the value</a:t>
            </a:r>
            <a:r>
              <a:rPr lang="en-AU" sz="1500" dirty="0"/>
              <a:t> of seabed mapping data for decision-making</a:t>
            </a:r>
          </a:p>
          <a:p>
            <a:pPr marL="342900" indent="-342900">
              <a:buFont typeface="+mj-lt"/>
              <a:buAutoNum type="arabicPeriod"/>
            </a:pPr>
            <a:endParaRPr lang="en-AU" sz="1500" dirty="0"/>
          </a:p>
        </p:txBody>
      </p:sp>
      <p:sp>
        <p:nvSpPr>
          <p:cNvPr id="8" name="Rectangle 7"/>
          <p:cNvSpPr/>
          <p:nvPr/>
        </p:nvSpPr>
        <p:spPr>
          <a:xfrm>
            <a:off x="611560" y="3451530"/>
            <a:ext cx="1577768" cy="926801"/>
          </a:xfrm>
          <a:prstGeom prst="rect">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smtClean="0"/>
              <a:t>Data hub</a:t>
            </a:r>
            <a:endParaRPr lang="en-AU" sz="1200" b="1" dirty="0"/>
          </a:p>
        </p:txBody>
      </p:sp>
      <p:sp>
        <p:nvSpPr>
          <p:cNvPr id="9" name="Rectangle 8"/>
          <p:cNvSpPr/>
          <p:nvPr/>
        </p:nvSpPr>
        <p:spPr>
          <a:xfrm>
            <a:off x="2289554" y="3451529"/>
            <a:ext cx="1577768" cy="926801"/>
          </a:xfrm>
          <a:prstGeom prst="rect">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t>Tools, Guidelines and Standards</a:t>
            </a:r>
          </a:p>
        </p:txBody>
      </p:sp>
      <p:sp>
        <p:nvSpPr>
          <p:cNvPr id="10" name="Rectangle 9"/>
          <p:cNvSpPr/>
          <p:nvPr/>
        </p:nvSpPr>
        <p:spPr>
          <a:xfrm>
            <a:off x="3930335" y="3451530"/>
            <a:ext cx="1577769" cy="926801"/>
          </a:xfrm>
          <a:prstGeom prst="rect">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t>Outreach, Education, and </a:t>
            </a:r>
            <a:r>
              <a:rPr lang="en-AU" sz="1200" b="1" dirty="0" smtClean="0"/>
              <a:t>Training</a:t>
            </a:r>
            <a:endParaRPr lang="en-AU" sz="1200" b="1" dirty="0"/>
          </a:p>
        </p:txBody>
      </p:sp>
      <p:sp>
        <p:nvSpPr>
          <p:cNvPr id="11" name="TextBox 10"/>
          <p:cNvSpPr txBox="1"/>
          <p:nvPr/>
        </p:nvSpPr>
        <p:spPr>
          <a:xfrm>
            <a:off x="2324985" y="3040673"/>
            <a:ext cx="2127440" cy="323165"/>
          </a:xfrm>
          <a:prstGeom prst="rect">
            <a:avLst/>
          </a:prstGeom>
          <a:noFill/>
        </p:spPr>
        <p:txBody>
          <a:bodyPr wrap="square" rtlCol="0">
            <a:spAutoFit/>
          </a:bodyPr>
          <a:lstStyle/>
          <a:p>
            <a:r>
              <a:rPr lang="en-AU" sz="1500" b="1" dirty="0" smtClean="0"/>
              <a:t>Program themes</a:t>
            </a:r>
            <a:endParaRPr lang="en-AU" sz="1500" b="1" dirty="0"/>
          </a:p>
        </p:txBody>
      </p:sp>
      <p:sp>
        <p:nvSpPr>
          <p:cNvPr id="12" name="TextBox 11"/>
          <p:cNvSpPr txBox="1"/>
          <p:nvPr/>
        </p:nvSpPr>
        <p:spPr>
          <a:xfrm rot="19697768">
            <a:off x="7024742" y="2248339"/>
            <a:ext cx="1349170"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000" b="0" i="0" u="none" strike="noStrike" kern="1200" cap="none" spc="0" normalizeH="0" baseline="0" noProof="0" dirty="0" smtClean="0">
                <a:ln>
                  <a:noFill/>
                </a:ln>
                <a:solidFill>
                  <a:srgbClr val="4D4D4F">
                    <a:lumMod val="60000"/>
                    <a:lumOff val="40000"/>
                  </a:srgbClr>
                </a:solidFill>
                <a:effectLst/>
                <a:uLnTx/>
                <a:uFillTx/>
                <a:latin typeface="Arial" charset="0"/>
                <a:ea typeface="+mn-ea"/>
                <a:cs typeface="+mn-cs"/>
              </a:rPr>
              <a:t>In press</a:t>
            </a:r>
            <a:endParaRPr kumimoji="0" lang="en-AU" sz="2000" b="0" i="0" u="none" strike="noStrike" kern="1200" cap="none" spc="0" normalizeH="0" baseline="0" noProof="0" dirty="0">
              <a:ln>
                <a:noFill/>
              </a:ln>
              <a:solidFill>
                <a:srgbClr val="4D4D4F">
                  <a:lumMod val="60000"/>
                  <a:lumOff val="40000"/>
                </a:srgbClr>
              </a:solidFill>
              <a:effectLst/>
              <a:uLnTx/>
              <a:uFillTx/>
              <a:latin typeface="Arial" charset="0"/>
              <a:ea typeface="+mn-ea"/>
              <a:cs typeface="+mn-cs"/>
            </a:endParaRPr>
          </a:p>
        </p:txBody>
      </p:sp>
      <p:pic>
        <p:nvPicPr>
          <p:cNvPr id="13" name="Picture 6" descr="http://iconshow.me/media/images/ui/ios7-icons/png/512/cloud-outline.png">
            <a:extLst>
              <a:ext uri="{FF2B5EF4-FFF2-40B4-BE49-F238E27FC236}">
                <a16:creationId xmlns:a16="http://schemas.microsoft.com/office/drawing/2014/main" id="{54A8D483-FDA5-43A9-8FA7-53C83FEE77E0}"/>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1281863" y="3619445"/>
            <a:ext cx="913873" cy="941108"/>
          </a:xfrm>
          <a:prstGeom prst="rect">
            <a:avLst/>
          </a:prstGeom>
          <a:noFill/>
        </p:spPr>
      </p:pic>
      <p:pic>
        <p:nvPicPr>
          <p:cNvPr id="18" name="Picture 8" descr="Amazon Aurora â Relational Database Built for the Cloud - AWS">
            <a:extLst>
              <a:ext uri="{FF2B5EF4-FFF2-40B4-BE49-F238E27FC236}">
                <a16:creationId xmlns:a16="http://schemas.microsoft.com/office/drawing/2014/main" id="{E976DE94-3CC2-41EE-A8B5-ED1678D206E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537391" y="3896559"/>
            <a:ext cx="413426" cy="41342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File:Octicons-tools.svg - Wikimedia Commons">
            <a:extLst>
              <a:ext uri="{FF2B5EF4-FFF2-40B4-BE49-F238E27FC236}">
                <a16:creationId xmlns:a16="http://schemas.microsoft.com/office/drawing/2014/main" id="{717A5AF6-D515-4CD0-AC87-A200EB13CE39}"/>
              </a:ext>
            </a:extLst>
          </p:cNvPr>
          <p:cNvPicPr>
            <a:picLocks noChangeAspect="1" noChangeArrowheads="1"/>
          </p:cNvPicPr>
          <p:nvPr/>
        </p:nvPicPr>
        <p:blipFill>
          <a:blip r:embed="rId7" cstate="print">
            <a:lum bright="70000" contrast="-70000"/>
            <a:extLst>
              <a:ext uri="{28A0092B-C50C-407E-A947-70E740481C1C}">
                <a14:useLocalDpi xmlns:a14="http://schemas.microsoft.com/office/drawing/2010/main" val="0"/>
              </a:ext>
            </a:extLst>
          </a:blip>
          <a:srcRect/>
          <a:stretch>
            <a:fillRect/>
          </a:stretch>
        </p:blipFill>
        <p:spPr bwMode="auto">
          <a:xfrm>
            <a:off x="3031883" y="3939902"/>
            <a:ext cx="387989" cy="38798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Book, document, documentation, guideline, manual, paper icon">
            <a:extLst>
              <a:ext uri="{FF2B5EF4-FFF2-40B4-BE49-F238E27FC236}">
                <a16:creationId xmlns:a16="http://schemas.microsoft.com/office/drawing/2014/main" id="{DD902ED6-2B5B-4541-97CD-0DF579CA7724}"/>
              </a:ext>
            </a:extLst>
          </p:cNvPr>
          <p:cNvPicPr>
            <a:picLocks noChangeAspect="1" noChangeArrowheads="1"/>
          </p:cNvPicPr>
          <p:nvPr/>
        </p:nvPicPr>
        <p:blipFill>
          <a:blip r:embed="rId8" cstate="print">
            <a:lum bright="70000" contrast="-70000"/>
            <a:extLst>
              <a:ext uri="{28A0092B-C50C-407E-A947-70E740481C1C}">
                <a14:useLocalDpi xmlns:a14="http://schemas.microsoft.com/office/drawing/2010/main" val="0"/>
              </a:ext>
            </a:extLst>
          </a:blip>
          <a:srcRect/>
          <a:stretch>
            <a:fillRect/>
          </a:stretch>
        </p:blipFill>
        <p:spPr bwMode="auto">
          <a:xfrm>
            <a:off x="3419871" y="3875772"/>
            <a:ext cx="479031" cy="47903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https://proxy.duckduckgo.com/iu/?u=https%3A%2F%2Ftse1.mm.bing.net%2Fth%3Fid%3DOIP.cCV1diTWdtbpGG6vCwyg7wHaHM%26pid%3D15.1&amp;f=1">
            <a:extLst>
              <a:ext uri="{FF2B5EF4-FFF2-40B4-BE49-F238E27FC236}">
                <a16:creationId xmlns:a16="http://schemas.microsoft.com/office/drawing/2014/main" id="{86851A82-7172-4E25-BDEA-B94356BCA6E2}"/>
              </a:ext>
            </a:extLst>
          </p:cNvPr>
          <p:cNvPicPr>
            <a:picLocks noChangeAspect="1" noChangeArrowheads="1"/>
          </p:cNvPicPr>
          <p:nvPr/>
        </p:nvPicPr>
        <p:blipFill>
          <a:blip r:embed="rId9"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5073519" y="3985961"/>
            <a:ext cx="362577" cy="351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0646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Vessels</a:t>
            </a:r>
            <a:endParaRPr lang="en-AU" dirty="0"/>
          </a:p>
        </p:txBody>
      </p:sp>
      <p:sp>
        <p:nvSpPr>
          <p:cNvPr id="2" name="Slide Number Placeholder 1"/>
          <p:cNvSpPr>
            <a:spLocks noGrp="1"/>
          </p:cNvSpPr>
          <p:nvPr>
            <p:ph type="sldNum" sz="quarter" idx="4294967295"/>
          </p:nvPr>
        </p:nvSpPr>
        <p:spPr/>
        <p:txBody>
          <a:bodyPr/>
          <a:lstStyle/>
          <a:p>
            <a:pPr>
              <a:defRPr/>
            </a:pPr>
            <a:fld id="{19841BDE-D9F6-46A9-831B-512762AAF134}" type="slidenum">
              <a:rPr lang="en-AU" altLang="en-US" smtClean="0"/>
              <a:pPr>
                <a:defRPr/>
              </a:pPr>
              <a:t>60</a:t>
            </a:fld>
            <a:endParaRPr lang="en-AU" altLang="en-US" dirty="0"/>
          </a:p>
        </p:txBody>
      </p:sp>
      <p:sp>
        <p:nvSpPr>
          <p:cNvPr id="6" name="Content Placeholder 5"/>
          <p:cNvSpPr>
            <a:spLocks noGrp="1"/>
          </p:cNvSpPr>
          <p:nvPr>
            <p:ph idx="1"/>
          </p:nvPr>
        </p:nvSpPr>
        <p:spPr>
          <a:xfrm>
            <a:off x="457200" y="1023705"/>
            <a:ext cx="8229600" cy="4059324"/>
          </a:xfrm>
        </p:spPr>
        <p:txBody>
          <a:bodyPr/>
          <a:lstStyle/>
          <a:p>
            <a:r>
              <a:rPr lang="en-US" dirty="0"/>
              <a:t>Argo </a:t>
            </a:r>
            <a:r>
              <a:rPr lang="en-US" dirty="0" smtClean="0"/>
              <a:t>- 24 </a:t>
            </a:r>
            <a:r>
              <a:rPr lang="en-US" dirty="0"/>
              <a:t>m long based at Yorkeys </a:t>
            </a:r>
            <a:r>
              <a:rPr lang="en-US" dirty="0" smtClean="0"/>
              <a:t>Knob, Cairns</a:t>
            </a:r>
          </a:p>
          <a:p>
            <a:r>
              <a:rPr lang="en-US" dirty="0" smtClean="0"/>
              <a:t>Aroona - 22 </a:t>
            </a:r>
            <a:r>
              <a:rPr lang="en-US" dirty="0"/>
              <a:t>m long, based at Yorkeys </a:t>
            </a:r>
            <a:r>
              <a:rPr lang="en-US" dirty="0" smtClean="0"/>
              <a:t>Knob, Cairns</a:t>
            </a:r>
          </a:p>
          <a:p>
            <a:r>
              <a:rPr lang="en-US" dirty="0"/>
              <a:t>Gundoo Spirit </a:t>
            </a:r>
            <a:r>
              <a:rPr lang="en-US" dirty="0" smtClean="0"/>
              <a:t>- 14 </a:t>
            </a:r>
            <a:r>
              <a:rPr lang="en-US" dirty="0"/>
              <a:t>m long, based at </a:t>
            </a:r>
            <a:r>
              <a:rPr lang="en-US" dirty="0" smtClean="0"/>
              <a:t>North Keppel Is</a:t>
            </a:r>
          </a:p>
          <a:p>
            <a:r>
              <a:rPr lang="en-US" dirty="0"/>
              <a:t>Sharpshooter </a:t>
            </a:r>
            <a:r>
              <a:rPr lang="en-US" dirty="0" smtClean="0"/>
              <a:t>- 22 </a:t>
            </a:r>
            <a:r>
              <a:rPr lang="en-US" dirty="0"/>
              <a:t>m long, based at </a:t>
            </a:r>
            <a:r>
              <a:rPr lang="en-US" dirty="0" smtClean="0"/>
              <a:t>Cairns Port</a:t>
            </a:r>
          </a:p>
          <a:p>
            <a:r>
              <a:rPr lang="en-US" dirty="0"/>
              <a:t>Zostera </a:t>
            </a:r>
            <a:r>
              <a:rPr lang="en-US" dirty="0" smtClean="0"/>
              <a:t>- 4.2 </a:t>
            </a:r>
            <a:r>
              <a:rPr lang="en-US" dirty="0"/>
              <a:t>m long, </a:t>
            </a:r>
            <a:r>
              <a:rPr lang="en-US" dirty="0" smtClean="0"/>
              <a:t>based </a:t>
            </a:r>
            <a:r>
              <a:rPr lang="en-US" dirty="0"/>
              <a:t>at Brisbane, Moreton </a:t>
            </a:r>
            <a:r>
              <a:rPr lang="en-US" dirty="0" smtClean="0"/>
              <a:t>Bay</a:t>
            </a:r>
          </a:p>
          <a:p>
            <a:r>
              <a:rPr lang="en-US" dirty="0"/>
              <a:t>Spoilsport </a:t>
            </a:r>
            <a:r>
              <a:rPr lang="en-US" dirty="0" smtClean="0"/>
              <a:t>- 20 </a:t>
            </a:r>
            <a:r>
              <a:rPr lang="en-US" dirty="0"/>
              <a:t>m long, based at Cairns </a:t>
            </a:r>
            <a:r>
              <a:rPr lang="en-US" dirty="0" smtClean="0"/>
              <a:t>Port</a:t>
            </a:r>
          </a:p>
          <a:p>
            <a:r>
              <a:rPr lang="en-US" dirty="0"/>
              <a:t>Flying Fish V </a:t>
            </a:r>
            <a:r>
              <a:rPr lang="en-US" dirty="0" smtClean="0"/>
              <a:t>- 23 </a:t>
            </a:r>
            <a:r>
              <a:rPr lang="en-US" dirty="0"/>
              <a:t>m long, based at Cairns </a:t>
            </a:r>
            <a:r>
              <a:rPr lang="en-US" dirty="0" smtClean="0"/>
              <a:t>Port</a:t>
            </a:r>
          </a:p>
          <a:p>
            <a:r>
              <a:rPr lang="en-US" dirty="0" smtClean="0"/>
              <a:t>Boab Boats - 4.2 long, based at Cairns (pending)</a:t>
            </a:r>
          </a:p>
          <a:p>
            <a:r>
              <a:rPr lang="en-US" dirty="0" smtClean="0"/>
              <a:t>Kalinda - 22 m long, based at Townsville (pending)</a:t>
            </a:r>
            <a:endParaRPr lang="en-AU" dirty="0"/>
          </a:p>
        </p:txBody>
      </p:sp>
    </p:spTree>
    <p:extLst>
      <p:ext uri="{BB962C8B-B14F-4D97-AF65-F5344CB8AC3E}">
        <p14:creationId xmlns:p14="http://schemas.microsoft.com/office/powerpoint/2010/main" val="22987448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Vessels</a:t>
            </a:r>
            <a:endParaRPr lang="en-AU" dirty="0"/>
          </a:p>
        </p:txBody>
      </p:sp>
      <p:sp>
        <p:nvSpPr>
          <p:cNvPr id="4" name="Slide Number Placeholder 3"/>
          <p:cNvSpPr>
            <a:spLocks noGrp="1"/>
          </p:cNvSpPr>
          <p:nvPr>
            <p:ph type="sldNum" sz="quarter" idx="4294967295"/>
          </p:nvPr>
        </p:nvSpPr>
        <p:spPr/>
        <p:txBody>
          <a:bodyPr/>
          <a:lstStyle/>
          <a:p>
            <a:pPr>
              <a:defRPr/>
            </a:pPr>
            <a:fld id="{D168198A-11E5-4BA6-A159-8BF0FD40C280}" type="slidenum">
              <a:rPr lang="en-AU" altLang="en-US" smtClean="0"/>
              <a:pPr>
                <a:defRPr/>
              </a:pPr>
              <a:t>61</a:t>
            </a:fld>
            <a:endParaRPr lang="en-AU" alt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284" y="1049649"/>
            <a:ext cx="2497521" cy="187314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7281" y="1063678"/>
            <a:ext cx="2478815" cy="185911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10" y="1029384"/>
            <a:ext cx="3264555" cy="186640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526" y="3111810"/>
            <a:ext cx="2511279" cy="1883459"/>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3667" y="3107943"/>
            <a:ext cx="2489432" cy="186707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56701" y="3117628"/>
            <a:ext cx="3027767" cy="1880527"/>
          </a:xfrm>
          <a:prstGeom prst="rect">
            <a:avLst/>
          </a:prstGeom>
        </p:spPr>
      </p:pic>
    </p:spTree>
    <p:extLst>
      <p:ext uri="{BB962C8B-B14F-4D97-AF65-F5344CB8AC3E}">
        <p14:creationId xmlns:p14="http://schemas.microsoft.com/office/powerpoint/2010/main" val="27758204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3498"/>
            <a:ext cx="8229600" cy="857250"/>
          </a:xfrm>
        </p:spPr>
        <p:txBody>
          <a:bodyPr/>
          <a:lstStyle/>
          <a:p>
            <a:r>
              <a:rPr lang="en-US" dirty="0" smtClean="0"/>
              <a:t>Installation</a:t>
            </a:r>
            <a:endParaRPr lang="en-AU" dirty="0"/>
          </a:p>
        </p:txBody>
      </p:sp>
      <p:sp>
        <p:nvSpPr>
          <p:cNvPr id="7" name="Text Placeholder 6"/>
          <p:cNvSpPr>
            <a:spLocks noGrp="1"/>
          </p:cNvSpPr>
          <p:nvPr>
            <p:ph type="body" idx="1"/>
          </p:nvPr>
        </p:nvSpPr>
        <p:spPr/>
        <p:txBody>
          <a:bodyPr/>
          <a:lstStyle/>
          <a:p>
            <a:r>
              <a:rPr lang="en-US" b="0" dirty="0" smtClean="0"/>
              <a:t>SmartLog USB data logger</a:t>
            </a:r>
            <a:endParaRPr lang="en-AU" b="0" dirty="0"/>
          </a:p>
        </p:txBody>
      </p:sp>
      <p:sp>
        <p:nvSpPr>
          <p:cNvPr id="9" name="Text Placeholder 8"/>
          <p:cNvSpPr>
            <a:spLocks noGrp="1"/>
          </p:cNvSpPr>
          <p:nvPr>
            <p:ph type="body" sz="quarter" idx="3"/>
          </p:nvPr>
        </p:nvSpPr>
        <p:spPr/>
        <p:txBody>
          <a:bodyPr/>
          <a:lstStyle/>
          <a:p>
            <a:r>
              <a:rPr lang="en-US" b="0" dirty="0" smtClean="0"/>
              <a:t>Calibration</a:t>
            </a:r>
            <a:endParaRPr lang="en-AU" b="0" dirty="0"/>
          </a:p>
        </p:txBody>
      </p:sp>
      <p:pic>
        <p:nvPicPr>
          <p:cNvPr id="13" name="Content Placeholder 12"/>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644628" y="2515359"/>
            <a:ext cx="4042172" cy="2405653"/>
          </a:xfrm>
        </p:spPr>
      </p:pic>
      <p:sp>
        <p:nvSpPr>
          <p:cNvPr id="4" name="Slide Number Placeholder 3"/>
          <p:cNvSpPr>
            <a:spLocks noGrp="1"/>
          </p:cNvSpPr>
          <p:nvPr>
            <p:ph type="sldNum" sz="quarter" idx="11"/>
          </p:nvPr>
        </p:nvSpPr>
        <p:spPr/>
        <p:txBody>
          <a:bodyPr/>
          <a:lstStyle/>
          <a:p>
            <a:pPr>
              <a:defRPr/>
            </a:pPr>
            <a:fld id="{D168198A-11E5-4BA6-A159-8BF0FD40C280}" type="slidenum">
              <a:rPr lang="en-AU" altLang="en-US" smtClean="0"/>
              <a:pPr>
                <a:defRPr/>
              </a:pPr>
              <a:t>62</a:t>
            </a:fld>
            <a:endParaRPr lang="en-AU" altLang="en-US" dirty="0"/>
          </a:p>
        </p:txBody>
      </p:sp>
      <p:pic>
        <p:nvPicPr>
          <p:cNvPr id="14" name="Content Placeholder 1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72249" y="2509996"/>
            <a:ext cx="3178682" cy="2384012"/>
          </a:xfrm>
        </p:spPr>
      </p:pic>
      <p:sp>
        <p:nvSpPr>
          <p:cNvPr id="8" name="Content Placeholder 3"/>
          <p:cNvSpPr txBox="1">
            <a:spLocks/>
          </p:cNvSpPr>
          <p:nvPr/>
        </p:nvSpPr>
        <p:spPr bwMode="auto">
          <a:xfrm>
            <a:off x="4777680" y="1626645"/>
            <a:ext cx="4276818" cy="2963466"/>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18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Tahoma" panose="020B0604030504040204" pitchFamily="34" charset="0"/>
              <a:buChar char="–"/>
              <a:defRPr sz="16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16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16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16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16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1600">
                <a:solidFill>
                  <a:schemeClr val="tx1"/>
                </a:solidFill>
                <a:effectLst>
                  <a:outerShdw blurRad="38100" dist="38100" dir="2700000" algn="tl">
                    <a:srgbClr val="000000"/>
                  </a:outerShdw>
                </a:effectLst>
                <a:latin typeface="+mn-lt"/>
                <a:cs typeface="+mn-cs"/>
              </a:defRPr>
            </a:lvl9pPr>
          </a:lstStyle>
          <a:p>
            <a:r>
              <a:rPr lang="en-US" sz="1800" kern="0" dirty="0"/>
              <a:t>all sensor offsets measured</a:t>
            </a:r>
          </a:p>
          <a:p>
            <a:r>
              <a:rPr lang="en-US" sz="1800" kern="0" dirty="0"/>
              <a:t>lead line check against depths</a:t>
            </a:r>
          </a:p>
        </p:txBody>
      </p:sp>
      <p:sp>
        <p:nvSpPr>
          <p:cNvPr id="10" name="Content Placeholder 3"/>
          <p:cNvSpPr txBox="1">
            <a:spLocks/>
          </p:cNvSpPr>
          <p:nvPr/>
        </p:nvSpPr>
        <p:spPr bwMode="auto">
          <a:xfrm>
            <a:off x="619218" y="1633509"/>
            <a:ext cx="4276818" cy="2963466"/>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18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Tahoma" panose="020B0604030504040204" pitchFamily="34" charset="0"/>
              <a:buChar char="–"/>
              <a:defRPr sz="16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16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16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16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16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1600">
                <a:solidFill>
                  <a:schemeClr val="tx1"/>
                </a:solidFill>
                <a:effectLst>
                  <a:outerShdw blurRad="38100" dist="38100" dir="2700000" algn="tl">
                    <a:srgbClr val="000000"/>
                  </a:outerShdw>
                </a:effectLst>
                <a:latin typeface="+mn-lt"/>
                <a:cs typeface="+mn-cs"/>
              </a:defRPr>
            </a:lvl9pPr>
          </a:lstStyle>
          <a:p>
            <a:r>
              <a:rPr lang="en-US" sz="1800" kern="0" dirty="0"/>
              <a:t>marine technician to install</a:t>
            </a:r>
          </a:p>
          <a:p>
            <a:r>
              <a:rPr lang="en-US" sz="1800" kern="0" dirty="0"/>
              <a:t>12/24VDC plus NMEA channel 1</a:t>
            </a:r>
          </a:p>
        </p:txBody>
      </p:sp>
    </p:spTree>
    <p:extLst>
      <p:ext uri="{BB962C8B-B14F-4D97-AF65-F5344CB8AC3E}">
        <p14:creationId xmlns:p14="http://schemas.microsoft.com/office/powerpoint/2010/main" val="684167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0344"/>
            <a:ext cx="8229600" cy="857250"/>
          </a:xfrm>
        </p:spPr>
        <p:txBody>
          <a:bodyPr/>
          <a:lstStyle/>
          <a:p>
            <a:r>
              <a:rPr lang="en-US" dirty="0" smtClean="0"/>
              <a:t>Processing</a:t>
            </a:r>
            <a:endParaRPr lang="en-AU" dirty="0"/>
          </a:p>
        </p:txBody>
      </p:sp>
      <p:sp>
        <p:nvSpPr>
          <p:cNvPr id="3" name="Text Placeholder 2"/>
          <p:cNvSpPr>
            <a:spLocks noGrp="1"/>
          </p:cNvSpPr>
          <p:nvPr>
            <p:ph type="body" idx="1"/>
          </p:nvPr>
        </p:nvSpPr>
        <p:spPr/>
        <p:txBody>
          <a:bodyPr/>
          <a:lstStyle/>
          <a:p>
            <a:r>
              <a:rPr lang="en-US" b="0" dirty="0" smtClean="0"/>
              <a:t>Python</a:t>
            </a:r>
            <a:endParaRPr lang="en-AU" b="0" dirty="0"/>
          </a:p>
        </p:txBody>
      </p:sp>
      <p:sp>
        <p:nvSpPr>
          <p:cNvPr id="4" name="Content Placeholder 3"/>
          <p:cNvSpPr>
            <a:spLocks noGrp="1"/>
          </p:cNvSpPr>
          <p:nvPr>
            <p:ph sz="half" idx="2"/>
          </p:nvPr>
        </p:nvSpPr>
        <p:spPr>
          <a:xfrm>
            <a:off x="457200" y="1631156"/>
            <a:ext cx="4276818" cy="2963466"/>
          </a:xfrm>
        </p:spPr>
        <p:txBody>
          <a:bodyPr/>
          <a:lstStyle/>
          <a:p>
            <a:r>
              <a:rPr lang="en-US" dirty="0" smtClean="0"/>
              <a:t>first pass filter from GGA, RMC, DBT</a:t>
            </a:r>
          </a:p>
          <a:p>
            <a:r>
              <a:rPr lang="en-US" dirty="0" smtClean="0"/>
              <a:t>lat,long,date,time,course,speed,depth</a:t>
            </a:r>
          </a:p>
          <a:p>
            <a:r>
              <a:rPr lang="en-US" dirty="0" smtClean="0"/>
              <a:t>report of errors, valid data points, %</a:t>
            </a:r>
          </a:p>
          <a:p>
            <a:endParaRPr lang="en-AU" dirty="0"/>
          </a:p>
        </p:txBody>
      </p:sp>
      <p:sp>
        <p:nvSpPr>
          <p:cNvPr id="5" name="Text Placeholder 4"/>
          <p:cNvSpPr>
            <a:spLocks noGrp="1"/>
          </p:cNvSpPr>
          <p:nvPr>
            <p:ph type="body" sz="quarter" idx="3"/>
          </p:nvPr>
        </p:nvSpPr>
        <p:spPr/>
        <p:txBody>
          <a:bodyPr/>
          <a:lstStyle/>
          <a:p>
            <a:r>
              <a:rPr lang="en-US" b="0" dirty="0" smtClean="0"/>
              <a:t>Caris HIPS and SIPS</a:t>
            </a:r>
            <a:endParaRPr lang="en-AU" b="0" dirty="0"/>
          </a:p>
        </p:txBody>
      </p:sp>
      <p:pic>
        <p:nvPicPr>
          <p:cNvPr id="8" name="Content Placeholder 7"/>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548553" y="2781333"/>
            <a:ext cx="4042172" cy="2112675"/>
          </a:xfrm>
        </p:spPr>
      </p:pic>
      <p:sp>
        <p:nvSpPr>
          <p:cNvPr id="7" name="Slide Number Placeholder 6"/>
          <p:cNvSpPr>
            <a:spLocks noGrp="1"/>
          </p:cNvSpPr>
          <p:nvPr>
            <p:ph type="sldNum" sz="quarter" idx="11"/>
          </p:nvPr>
        </p:nvSpPr>
        <p:spPr/>
        <p:txBody>
          <a:bodyPr/>
          <a:lstStyle/>
          <a:p>
            <a:pPr>
              <a:defRPr/>
            </a:pPr>
            <a:fld id="{8410D773-B6A1-48AF-BD0E-B0C91BD335A4}" type="slidenum">
              <a:rPr lang="en-AU" altLang="en-US" smtClean="0"/>
              <a:pPr>
                <a:defRPr/>
              </a:pPr>
              <a:t>63</a:t>
            </a:fld>
            <a:endParaRPr lang="en-AU" altLang="en-US" dirty="0"/>
          </a:p>
        </p:txBody>
      </p:sp>
      <p:sp>
        <p:nvSpPr>
          <p:cNvPr id="9" name="Content Placeholder 3"/>
          <p:cNvSpPr txBox="1">
            <a:spLocks/>
          </p:cNvSpPr>
          <p:nvPr/>
        </p:nvSpPr>
        <p:spPr bwMode="auto">
          <a:xfrm>
            <a:off x="4777680" y="1626645"/>
            <a:ext cx="4276818" cy="2963466"/>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18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Tahoma" panose="020B0604030504040204" pitchFamily="34" charset="0"/>
              <a:buChar char="–"/>
              <a:defRPr sz="16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16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16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16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16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1600">
                <a:solidFill>
                  <a:schemeClr val="tx1"/>
                </a:solidFill>
                <a:effectLst>
                  <a:outerShdw blurRad="38100" dist="38100" dir="2700000" algn="tl">
                    <a:srgbClr val="000000"/>
                  </a:outerShdw>
                </a:effectLst>
                <a:latin typeface="+mn-lt"/>
                <a:cs typeface="+mn-cs"/>
              </a:defRPr>
            </a:lvl9pPr>
          </a:lstStyle>
          <a:p>
            <a:r>
              <a:rPr lang="en-US" sz="1800" kern="0" dirty="0"/>
              <a:t>Generic Data Parser</a:t>
            </a:r>
          </a:p>
          <a:p>
            <a:r>
              <a:rPr lang="en-US" sz="1800" kern="0" dirty="0"/>
              <a:t>assumes 1500 m/sec, but GBR shelf 1538 m/sec, so depth x1.025689</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6036" y="2733768"/>
            <a:ext cx="3778523" cy="2175251"/>
          </a:xfrm>
          <a:prstGeom prst="rect">
            <a:avLst/>
          </a:prstGeom>
        </p:spPr>
      </p:pic>
      <p:sp>
        <p:nvSpPr>
          <p:cNvPr id="11" name="Oval 10"/>
          <p:cNvSpPr/>
          <p:nvPr/>
        </p:nvSpPr>
        <p:spPr bwMode="auto">
          <a:xfrm>
            <a:off x="5409093" y="3624867"/>
            <a:ext cx="756084" cy="324036"/>
          </a:xfrm>
          <a:prstGeom prst="ellipse">
            <a:avLst/>
          </a:prstGeom>
          <a:noFill/>
          <a:ln w="38100"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1" hangingPunct="1"/>
            <a:endParaRPr lang="en-AU" sz="1350" baseline="-25000" dirty="0">
              <a:latin typeface="Tahoma" pitchFamily="34" charset="0"/>
              <a:cs typeface="Arial" charset="0"/>
            </a:endParaRPr>
          </a:p>
        </p:txBody>
      </p:sp>
      <p:sp>
        <p:nvSpPr>
          <p:cNvPr id="12" name="Oval 11"/>
          <p:cNvSpPr/>
          <p:nvPr/>
        </p:nvSpPr>
        <p:spPr bwMode="auto">
          <a:xfrm>
            <a:off x="899592" y="4542969"/>
            <a:ext cx="756084" cy="324036"/>
          </a:xfrm>
          <a:prstGeom prst="ellipse">
            <a:avLst/>
          </a:prstGeom>
          <a:noFill/>
          <a:ln w="381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1" hangingPunct="1"/>
            <a:endParaRPr lang="en-AU" sz="1350" baseline="-25000" dirty="0">
              <a:latin typeface="Tahoma" pitchFamily="34" charset="0"/>
              <a:cs typeface="Arial" charset="0"/>
            </a:endParaRPr>
          </a:p>
        </p:txBody>
      </p:sp>
    </p:spTree>
    <p:extLst>
      <p:ext uri="{BB962C8B-B14F-4D97-AF65-F5344CB8AC3E}">
        <p14:creationId xmlns:p14="http://schemas.microsoft.com/office/powerpoint/2010/main" val="13520297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560" y="2536667"/>
            <a:ext cx="2442068" cy="2494965"/>
          </a:xfrm>
          <a:prstGeom prst="rect">
            <a:avLst/>
          </a:prstGeom>
        </p:spPr>
      </p:pic>
      <p:sp>
        <p:nvSpPr>
          <p:cNvPr id="5" name="Title 4"/>
          <p:cNvSpPr>
            <a:spLocks noGrp="1"/>
          </p:cNvSpPr>
          <p:nvPr>
            <p:ph type="title"/>
          </p:nvPr>
        </p:nvSpPr>
        <p:spPr/>
        <p:txBody>
          <a:bodyPr/>
          <a:lstStyle/>
          <a:p>
            <a:r>
              <a:rPr lang="en-US" dirty="0" smtClean="0"/>
              <a:t>Results</a:t>
            </a:r>
            <a:endParaRPr lang="en-AU" dirty="0"/>
          </a:p>
        </p:txBody>
      </p:sp>
      <p:sp>
        <p:nvSpPr>
          <p:cNvPr id="6" name="Content Placeholder 5"/>
          <p:cNvSpPr>
            <a:spLocks noGrp="1"/>
          </p:cNvSpPr>
          <p:nvPr>
            <p:ph idx="1"/>
          </p:nvPr>
        </p:nvSpPr>
        <p:spPr>
          <a:xfrm>
            <a:off x="457200" y="1086585"/>
            <a:ext cx="8229600" cy="3086100"/>
          </a:xfrm>
        </p:spPr>
        <p:txBody>
          <a:bodyPr/>
          <a:lstStyle/>
          <a:p>
            <a:r>
              <a:rPr lang="en-US" dirty="0"/>
              <a:t>data extends from Cape York to Moreton Bay</a:t>
            </a:r>
          </a:p>
          <a:p>
            <a:r>
              <a:rPr lang="en-US" dirty="0"/>
              <a:t>10,170 line km (equivalent to crossing Perth-Sydney 3X)</a:t>
            </a:r>
          </a:p>
          <a:p>
            <a:r>
              <a:rPr lang="en-US" dirty="0"/>
              <a:t>1,432,353 depth soundings (collected every ~2sec)</a:t>
            </a:r>
          </a:p>
          <a:p>
            <a:r>
              <a:rPr lang="en-US" dirty="0"/>
              <a:t>min depth 2.6 m, max depth 704 m</a:t>
            </a:r>
          </a:p>
          <a:p>
            <a:endParaRPr lang="en-US" dirty="0" smtClean="0"/>
          </a:p>
          <a:p>
            <a:endParaRPr lang="en-AU" dirty="0"/>
          </a:p>
        </p:txBody>
      </p:sp>
      <p:sp>
        <p:nvSpPr>
          <p:cNvPr id="4" name="Slide Number Placeholder 3"/>
          <p:cNvSpPr>
            <a:spLocks noGrp="1"/>
          </p:cNvSpPr>
          <p:nvPr>
            <p:ph type="sldNum" sz="quarter" idx="4294967295"/>
          </p:nvPr>
        </p:nvSpPr>
        <p:spPr/>
        <p:txBody>
          <a:bodyPr/>
          <a:lstStyle/>
          <a:p>
            <a:pPr>
              <a:defRPr/>
            </a:pPr>
            <a:fld id="{D168198A-11E5-4BA6-A159-8BF0FD40C280}" type="slidenum">
              <a:rPr lang="en-AU" altLang="en-US" smtClean="0"/>
              <a:pPr>
                <a:defRPr/>
              </a:pPr>
              <a:t>64</a:t>
            </a:fld>
            <a:endParaRPr lang="en-AU" alt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2012" y="2488683"/>
            <a:ext cx="4143436" cy="2538282"/>
          </a:xfrm>
          <a:prstGeom prst="rect">
            <a:avLst/>
          </a:prstGeom>
        </p:spPr>
      </p:pic>
      <p:pic>
        <p:nvPicPr>
          <p:cNvPr id="14"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7755" y="2629635"/>
            <a:ext cx="1550714" cy="1225390"/>
          </a:xfrm>
          <a:prstGeom prst="rect">
            <a:avLst/>
          </a:prstGeom>
        </p:spPr>
      </p:pic>
      <p:sp>
        <p:nvSpPr>
          <p:cNvPr id="15" name="Rectangle 14"/>
          <p:cNvSpPr/>
          <p:nvPr/>
        </p:nvSpPr>
        <p:spPr bwMode="auto">
          <a:xfrm>
            <a:off x="1547664" y="3624867"/>
            <a:ext cx="216024" cy="162018"/>
          </a:xfrm>
          <a:prstGeom prst="rect">
            <a:avLst/>
          </a:prstGeom>
          <a:noFill/>
          <a:ln w="38100"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1" hangingPunct="1"/>
            <a:endParaRPr lang="en-AU" sz="1350" baseline="-25000" dirty="0">
              <a:latin typeface="Tahoma" pitchFamily="34" charset="0"/>
              <a:cs typeface="Arial" charset="0"/>
            </a:endParaRPr>
          </a:p>
        </p:txBody>
      </p:sp>
      <p:cxnSp>
        <p:nvCxnSpPr>
          <p:cNvPr id="17" name="Straight Arrow Connector 16"/>
          <p:cNvCxnSpPr/>
          <p:nvPr/>
        </p:nvCxnSpPr>
        <p:spPr bwMode="auto">
          <a:xfrm flipH="1">
            <a:off x="1823593" y="3192819"/>
            <a:ext cx="480155" cy="432048"/>
          </a:xfrm>
          <a:prstGeom prst="straightConnector1">
            <a:avLst/>
          </a:prstGeom>
          <a:solidFill>
            <a:schemeClr val="accent1"/>
          </a:solidFill>
          <a:ln w="9525" cap="flat" cmpd="sng" algn="ctr">
            <a:solidFill>
              <a:srgbClr val="000000"/>
            </a:solidFill>
            <a:prstDash val="solid"/>
            <a:round/>
            <a:headEnd type="none" w="med" len="med"/>
            <a:tailEnd type="triangle"/>
          </a:ln>
          <a:effectLst/>
        </p:spPr>
      </p:cxnSp>
    </p:spTree>
    <p:extLst>
      <p:ext uri="{BB962C8B-B14F-4D97-AF65-F5344CB8AC3E}">
        <p14:creationId xmlns:p14="http://schemas.microsoft.com/office/powerpoint/2010/main" val="383375342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Costs</a:t>
            </a:r>
            <a:endParaRPr lang="en-AU" dirty="0"/>
          </a:p>
        </p:txBody>
      </p:sp>
      <p:sp>
        <p:nvSpPr>
          <p:cNvPr id="8" name="Content Placeholder 7"/>
          <p:cNvSpPr>
            <a:spLocks noGrp="1"/>
          </p:cNvSpPr>
          <p:nvPr>
            <p:ph idx="1"/>
          </p:nvPr>
        </p:nvSpPr>
        <p:spPr>
          <a:xfrm>
            <a:off x="332529" y="1491630"/>
            <a:ext cx="2764650" cy="2376264"/>
          </a:xfrm>
        </p:spPr>
        <p:txBody>
          <a:bodyPr/>
          <a:lstStyle/>
          <a:p>
            <a:r>
              <a:rPr lang="en-US" i="1" dirty="0" smtClean="0"/>
              <a:t>Installation:</a:t>
            </a:r>
          </a:p>
          <a:p>
            <a:endParaRPr lang="en-US" dirty="0" smtClean="0"/>
          </a:p>
          <a:p>
            <a:r>
              <a:rPr lang="en-US" dirty="0" smtClean="0"/>
              <a:t>$450 per logger</a:t>
            </a:r>
          </a:p>
          <a:p>
            <a:r>
              <a:rPr lang="en-US" dirty="0" smtClean="0"/>
              <a:t>$10 per USB stick</a:t>
            </a:r>
          </a:p>
          <a:p>
            <a:r>
              <a:rPr lang="en-US" u="sng" dirty="0" smtClean="0"/>
              <a:t>$500 marine tech</a:t>
            </a:r>
          </a:p>
          <a:p>
            <a:r>
              <a:rPr lang="en-US" dirty="0" smtClean="0"/>
              <a:t>$1000 per vessel</a:t>
            </a:r>
            <a:endParaRPr lang="en-AU" dirty="0"/>
          </a:p>
        </p:txBody>
      </p:sp>
      <p:sp>
        <p:nvSpPr>
          <p:cNvPr id="2" name="Slide Number Placeholder 1"/>
          <p:cNvSpPr>
            <a:spLocks noGrp="1"/>
          </p:cNvSpPr>
          <p:nvPr>
            <p:ph type="sldNum" sz="quarter" idx="4294967295"/>
          </p:nvPr>
        </p:nvSpPr>
        <p:spPr/>
        <p:txBody>
          <a:bodyPr/>
          <a:lstStyle/>
          <a:p>
            <a:pPr>
              <a:defRPr/>
            </a:pPr>
            <a:fld id="{19841BDE-D9F6-46A9-831B-512762AAF134}" type="slidenum">
              <a:rPr lang="en-AU" altLang="en-US" smtClean="0"/>
              <a:pPr>
                <a:defRPr/>
              </a:pPr>
              <a:t>65</a:t>
            </a:fld>
            <a:endParaRPr lang="en-AU" altLang="en-US" dirty="0"/>
          </a:p>
        </p:txBody>
      </p:sp>
      <p:sp>
        <p:nvSpPr>
          <p:cNvPr id="9" name="Content Placeholder 7"/>
          <p:cNvSpPr txBox="1">
            <a:spLocks/>
          </p:cNvSpPr>
          <p:nvPr/>
        </p:nvSpPr>
        <p:spPr bwMode="auto">
          <a:xfrm>
            <a:off x="3184503" y="1491630"/>
            <a:ext cx="2764650" cy="2376264"/>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9pPr>
          </a:lstStyle>
          <a:p>
            <a:pPr marL="0" indent="0">
              <a:buNone/>
            </a:pPr>
            <a:r>
              <a:rPr lang="en-US" sz="2400" i="1" kern="0" dirty="0"/>
              <a:t>Processing:</a:t>
            </a:r>
          </a:p>
          <a:p>
            <a:pPr marL="0" indent="0">
              <a:buNone/>
            </a:pPr>
            <a:endParaRPr lang="en-US" sz="2400" kern="0" dirty="0"/>
          </a:p>
          <a:p>
            <a:pPr marL="0" indent="0">
              <a:buNone/>
            </a:pPr>
            <a:r>
              <a:rPr lang="en-US" sz="2400" kern="0" dirty="0"/>
              <a:t>$1000 Fledermaus</a:t>
            </a:r>
          </a:p>
          <a:p>
            <a:pPr marL="0" indent="0">
              <a:buNone/>
            </a:pPr>
            <a:r>
              <a:rPr lang="en-US" sz="2400" kern="0" dirty="0"/>
              <a:t>$3800 Caris HIPS</a:t>
            </a:r>
          </a:p>
          <a:p>
            <a:pPr marL="0" indent="0">
              <a:buNone/>
            </a:pPr>
            <a:r>
              <a:rPr lang="en-US" sz="2400" u="sng" kern="0" dirty="0"/>
              <a:t>$???? your time</a:t>
            </a:r>
          </a:p>
          <a:p>
            <a:pPr marL="0" indent="0">
              <a:buNone/>
            </a:pPr>
            <a:r>
              <a:rPr lang="en-US" sz="2400" kern="0" dirty="0"/>
              <a:t>$4800 per year</a:t>
            </a:r>
            <a:endParaRPr lang="en-AU" sz="2400" kern="0" dirty="0"/>
          </a:p>
        </p:txBody>
      </p:sp>
      <p:sp>
        <p:nvSpPr>
          <p:cNvPr id="10" name="Content Placeholder 7"/>
          <p:cNvSpPr txBox="1">
            <a:spLocks/>
          </p:cNvSpPr>
          <p:nvPr/>
        </p:nvSpPr>
        <p:spPr bwMode="auto">
          <a:xfrm>
            <a:off x="6235192" y="2382729"/>
            <a:ext cx="2576279" cy="1269141"/>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9pPr>
          </a:lstStyle>
          <a:p>
            <a:pPr marL="0" indent="0">
              <a:buNone/>
            </a:pPr>
            <a:r>
              <a:rPr lang="en-US" sz="2400" kern="0" dirty="0"/>
              <a:t>Versus $1000 to $10,000 vessel costs per day</a:t>
            </a:r>
            <a:endParaRPr lang="en-AU" sz="2400" kern="0" dirty="0"/>
          </a:p>
        </p:txBody>
      </p:sp>
    </p:spTree>
    <p:extLst>
      <p:ext uri="{BB962C8B-B14F-4D97-AF65-F5344CB8AC3E}">
        <p14:creationId xmlns:p14="http://schemas.microsoft.com/office/powerpoint/2010/main" val="16535856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Future work</a:t>
            </a:r>
            <a:endParaRPr lang="en-AU" dirty="0"/>
          </a:p>
        </p:txBody>
      </p:sp>
      <p:sp>
        <p:nvSpPr>
          <p:cNvPr id="4" name="Content Placeholder 3"/>
          <p:cNvSpPr>
            <a:spLocks noGrp="1"/>
          </p:cNvSpPr>
          <p:nvPr>
            <p:ph idx="1"/>
          </p:nvPr>
        </p:nvSpPr>
        <p:spPr/>
        <p:txBody>
          <a:bodyPr/>
          <a:lstStyle/>
          <a:p>
            <a:r>
              <a:rPr lang="en-US" dirty="0" smtClean="0"/>
              <a:t>complete JCU as IHO ‘Trusted Node’</a:t>
            </a:r>
          </a:p>
          <a:p>
            <a:r>
              <a:rPr lang="en-US" dirty="0" smtClean="0"/>
              <a:t>upload clean (untided) data to IHO DCDB</a:t>
            </a:r>
          </a:p>
          <a:p>
            <a:r>
              <a:rPr lang="en-US" dirty="0" smtClean="0"/>
              <a:t>send clean (untided) data to AHO via AH68 form</a:t>
            </a:r>
          </a:p>
          <a:p>
            <a:r>
              <a:rPr lang="en-US" dirty="0" smtClean="0"/>
              <a:t>generate total propagated error for each vessel</a:t>
            </a:r>
          </a:p>
          <a:p>
            <a:r>
              <a:rPr lang="en-US" dirty="0"/>
              <a:t>develop </a:t>
            </a:r>
            <a:r>
              <a:rPr lang="en-US" dirty="0" smtClean="0"/>
              <a:t>crowdsourced bathy guideline for Australia</a:t>
            </a:r>
          </a:p>
          <a:p>
            <a:r>
              <a:rPr lang="en-US" dirty="0" smtClean="0"/>
              <a:t>aim for 20 vessels by end of 2019</a:t>
            </a:r>
          </a:p>
          <a:p>
            <a:r>
              <a:rPr lang="en-US" dirty="0" smtClean="0"/>
              <a:t>raise more funds</a:t>
            </a:r>
            <a:endParaRPr lang="en-US" dirty="0"/>
          </a:p>
          <a:p>
            <a:endParaRPr lang="en-AU" dirty="0"/>
          </a:p>
        </p:txBody>
      </p:sp>
      <p:sp>
        <p:nvSpPr>
          <p:cNvPr id="2" name="Slide Number Placeholder 1"/>
          <p:cNvSpPr>
            <a:spLocks noGrp="1"/>
          </p:cNvSpPr>
          <p:nvPr>
            <p:ph type="sldNum" sz="quarter" idx="4294967295"/>
          </p:nvPr>
        </p:nvSpPr>
        <p:spPr/>
        <p:txBody>
          <a:bodyPr/>
          <a:lstStyle/>
          <a:p>
            <a:pPr>
              <a:defRPr/>
            </a:pPr>
            <a:fld id="{19841BDE-D9F6-46A9-831B-512762AAF134}" type="slidenum">
              <a:rPr lang="en-AU" altLang="en-US" smtClean="0"/>
              <a:pPr>
                <a:defRPr/>
              </a:pPr>
              <a:t>66</a:t>
            </a:fld>
            <a:endParaRPr lang="en-AU" altLang="en-US" dirty="0"/>
          </a:p>
        </p:txBody>
      </p:sp>
    </p:spTree>
    <p:extLst>
      <p:ext uri="{BB962C8B-B14F-4D97-AF65-F5344CB8AC3E}">
        <p14:creationId xmlns:p14="http://schemas.microsoft.com/office/powerpoint/2010/main" val="36515112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a:t>
            </a:r>
            <a:endParaRPr lang="en-AU" dirty="0"/>
          </a:p>
        </p:txBody>
      </p:sp>
      <p:sp>
        <p:nvSpPr>
          <p:cNvPr id="3" name="Content Placeholder 2"/>
          <p:cNvSpPr>
            <a:spLocks noGrp="1"/>
          </p:cNvSpPr>
          <p:nvPr>
            <p:ph idx="1"/>
          </p:nvPr>
        </p:nvSpPr>
        <p:spPr/>
        <p:txBody>
          <a:bodyPr/>
          <a:lstStyle/>
          <a:p>
            <a:r>
              <a:rPr lang="en-US" dirty="0" smtClean="0"/>
              <a:t>Petra Lundgren – GBR Foundation</a:t>
            </a:r>
          </a:p>
          <a:p>
            <a:r>
              <a:rPr lang="en-US" dirty="0" smtClean="0"/>
              <a:t>Richard Fitzpatrick – Biopixel</a:t>
            </a:r>
          </a:p>
          <a:p>
            <a:r>
              <a:rPr lang="en-US" dirty="0" smtClean="0"/>
              <a:t>David Paton – Blue Planet Marine</a:t>
            </a:r>
          </a:p>
          <a:p>
            <a:r>
              <a:rPr lang="en-US" dirty="0" smtClean="0"/>
              <a:t>Scott Leishman – Cairns Marine</a:t>
            </a:r>
          </a:p>
          <a:p>
            <a:r>
              <a:rPr lang="en-US" dirty="0" smtClean="0"/>
              <a:t>Ross Miller – Aroona Expeditions</a:t>
            </a:r>
          </a:p>
          <a:p>
            <a:r>
              <a:rPr lang="en-US" dirty="0" smtClean="0"/>
              <a:t>Andrew Gill </a:t>
            </a:r>
            <a:r>
              <a:rPr lang="en-US" dirty="0"/>
              <a:t>– North Keppel </a:t>
            </a:r>
            <a:r>
              <a:rPr lang="en-US" dirty="0" smtClean="0"/>
              <a:t>Is Environ. Education Centre</a:t>
            </a:r>
          </a:p>
          <a:p>
            <a:r>
              <a:rPr lang="en-US" dirty="0" smtClean="0"/>
              <a:t>Andrew Moss – Qld Dept of Environment and Science</a:t>
            </a:r>
          </a:p>
          <a:p>
            <a:r>
              <a:rPr lang="en-US" dirty="0" smtClean="0"/>
              <a:t>Craig Stephen – Mike Ball Dive Expeditions</a:t>
            </a:r>
            <a:endParaRPr lang="en-AU" dirty="0"/>
          </a:p>
        </p:txBody>
      </p:sp>
      <p:sp>
        <p:nvSpPr>
          <p:cNvPr id="4" name="Slide Number Placeholder 3"/>
          <p:cNvSpPr>
            <a:spLocks noGrp="1"/>
          </p:cNvSpPr>
          <p:nvPr>
            <p:ph type="sldNum" sz="quarter" idx="4294967295"/>
          </p:nvPr>
        </p:nvSpPr>
        <p:spPr/>
        <p:txBody>
          <a:bodyPr/>
          <a:lstStyle/>
          <a:p>
            <a:pPr>
              <a:defRPr/>
            </a:pPr>
            <a:fld id="{D168198A-11E5-4BA6-A159-8BF0FD40C280}" type="slidenum">
              <a:rPr lang="en-AU" altLang="en-US" smtClean="0"/>
              <a:pPr>
                <a:defRPr/>
              </a:pPr>
              <a:t>67</a:t>
            </a:fld>
            <a:endParaRPr lang="en-AU" altLang="en-US" dirty="0"/>
          </a:p>
        </p:txBody>
      </p:sp>
    </p:spTree>
    <p:extLst>
      <p:ext uri="{BB962C8B-B14F-4D97-AF65-F5344CB8AC3E}">
        <p14:creationId xmlns:p14="http://schemas.microsoft.com/office/powerpoint/2010/main" val="24883212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9565" r="9565"/>
          <a:stretch>
            <a:fillRect/>
          </a:stretch>
        </p:blipFill>
        <p:spPr/>
      </p:pic>
      <p:sp>
        <p:nvSpPr>
          <p:cNvPr id="4" name="Text Placeholder 3"/>
          <p:cNvSpPr>
            <a:spLocks noGrp="1"/>
          </p:cNvSpPr>
          <p:nvPr>
            <p:ph type="body" sz="quarter" idx="11"/>
          </p:nvPr>
        </p:nvSpPr>
        <p:spPr>
          <a:xfrm>
            <a:off x="464369" y="3651871"/>
            <a:ext cx="4179639" cy="279180"/>
          </a:xfrm>
        </p:spPr>
        <p:txBody>
          <a:bodyPr/>
          <a:lstStyle/>
          <a:p>
            <a:r>
              <a:rPr lang="en-AU" dirty="0"/>
              <a:t>Nathan Quadros</a:t>
            </a:r>
          </a:p>
          <a:p>
            <a:r>
              <a:rPr lang="en-AU" b="1" dirty="0"/>
              <a:t>July 2019</a:t>
            </a:r>
          </a:p>
          <a:p>
            <a:endParaRPr lang="en-AU" dirty="0"/>
          </a:p>
        </p:txBody>
      </p:sp>
      <p:sp>
        <p:nvSpPr>
          <p:cNvPr id="382978" name="Rectangle 2"/>
          <p:cNvSpPr>
            <a:spLocks noGrp="1" noChangeArrowheads="1"/>
          </p:cNvSpPr>
          <p:nvPr>
            <p:ph type="ctrTitle"/>
          </p:nvPr>
        </p:nvSpPr>
        <p:spPr>
          <a:noFill/>
        </p:spPr>
        <p:txBody>
          <a:bodyPr vert="horz" lIns="91440" tIns="45720" rIns="91440" bIns="45720" rtlCol="0" anchor="b">
            <a:noAutofit/>
          </a:bodyPr>
          <a:lstStyle/>
          <a:p>
            <a:pPr>
              <a:lnSpc>
                <a:spcPct val="90000"/>
              </a:lnSpc>
            </a:pPr>
            <a:r>
              <a:rPr lang="en-AU" kern="1200" dirty="0"/>
              <a:t>Annual Reports</a:t>
            </a:r>
            <a:endParaRPr lang="en-US" i="1" kern="1200" dirty="0"/>
          </a:p>
        </p:txBody>
      </p:sp>
      <p:sp>
        <p:nvSpPr>
          <p:cNvPr id="382981" name="Rectangle 5"/>
          <p:cNvSpPr>
            <a:spLocks noGrp="1" noChangeArrowheads="1"/>
          </p:cNvSpPr>
          <p:nvPr>
            <p:ph type="subTitle" idx="1"/>
          </p:nvPr>
        </p:nvSpPr>
        <p:spPr>
          <a:xfrm>
            <a:off x="464369" y="2030363"/>
            <a:ext cx="5115743" cy="309958"/>
          </a:xfrm>
          <a:noFill/>
        </p:spPr>
        <p:txBody>
          <a:bodyPr/>
          <a:lstStyle/>
          <a:p>
            <a:r>
              <a:rPr lang="en-AU" sz="1400" kern="1200" dirty="0"/>
              <a:t>Program Themes</a:t>
            </a:r>
            <a:endParaRPr lang="en-AU" sz="1400" dirty="0"/>
          </a:p>
        </p:txBody>
      </p:sp>
      <p:pic>
        <p:nvPicPr>
          <p:cNvPr id="12" name="Picture 11">
            <a:extLst>
              <a:ext uri="{FF2B5EF4-FFF2-40B4-BE49-F238E27FC236}">
                <a16:creationId xmlns:a16="http://schemas.microsoft.com/office/drawing/2014/main" id="{84B8BC2F-87E3-0D4A-9AE1-3D4B4DFF7E8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36096" y="0"/>
            <a:ext cx="3707904" cy="5143500"/>
          </a:xfrm>
          <a:prstGeom prst="rect">
            <a:avLst/>
          </a:prstGeom>
        </p:spPr>
      </p:pic>
    </p:spTree>
    <p:extLst>
      <p:ext uri="{BB962C8B-B14F-4D97-AF65-F5344CB8AC3E}">
        <p14:creationId xmlns:p14="http://schemas.microsoft.com/office/powerpoint/2010/main" val="39486406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672"/>
            <a:ext cx="8229600" cy="765918"/>
          </a:xfrm>
        </p:spPr>
        <p:txBody>
          <a:bodyPr/>
          <a:lstStyle/>
          <a:p>
            <a:r>
              <a:rPr lang="en-AU" dirty="0"/>
              <a:t>Annual Report Summary: Data Hub</a:t>
            </a:r>
            <a:br>
              <a:rPr lang="en-AU" dirty="0"/>
            </a:br>
            <a:r>
              <a:rPr lang="en-AU" sz="1800" dirty="0"/>
              <a:t>Update: Kim Picard</a:t>
            </a:r>
            <a:endParaRPr lang="en-AU" dirty="0"/>
          </a:p>
        </p:txBody>
      </p:sp>
      <p:sp>
        <p:nvSpPr>
          <p:cNvPr id="7" name="Rectangle 6">
            <a:extLst>
              <a:ext uri="{FF2B5EF4-FFF2-40B4-BE49-F238E27FC236}">
                <a16:creationId xmlns:a16="http://schemas.microsoft.com/office/drawing/2014/main" id="{87A1B84A-09BF-40B2-9835-4C5F8150A3BD}"/>
              </a:ext>
            </a:extLst>
          </p:cNvPr>
          <p:cNvSpPr/>
          <p:nvPr/>
        </p:nvSpPr>
        <p:spPr>
          <a:xfrm>
            <a:off x="423913" y="1368426"/>
            <a:ext cx="8262887" cy="2862322"/>
          </a:xfrm>
          <a:prstGeom prst="rect">
            <a:avLst/>
          </a:prstGeom>
        </p:spPr>
        <p:txBody>
          <a:bodyPr wrap="square">
            <a:spAutoFit/>
          </a:bodyPr>
          <a:lstStyle/>
          <a:p>
            <a:pPr marL="285750" indent="-285750">
              <a:spcBef>
                <a:spcPts val="600"/>
              </a:spcBef>
              <a:buFont typeface="Arial" panose="020B0604020202020204" pitchFamily="34" charset="0"/>
              <a:buChar char="•"/>
            </a:pPr>
            <a:r>
              <a:rPr lang="en-AU" dirty="0"/>
              <a:t>Addressed a broad range of scoping and outreach activities to assist in developing the data hub infrastructure and AusSeabed portal.</a:t>
            </a:r>
          </a:p>
          <a:p>
            <a:pPr marL="285750" indent="-285750">
              <a:buFont typeface="Arial" panose="020B0604020202020204" pitchFamily="34" charset="0"/>
              <a:buChar char="•"/>
            </a:pPr>
            <a:r>
              <a:rPr lang="en-AU" dirty="0"/>
              <a:t>The WG in 2018/19 is contributing the following to the Australian seabed mapping community:</a:t>
            </a:r>
          </a:p>
          <a:p>
            <a:pPr marL="742950" lvl="1" indent="-285750">
              <a:buFont typeface="Courier New" panose="02070309020205020404" pitchFamily="49" charset="0"/>
              <a:buChar char="o"/>
            </a:pPr>
            <a:r>
              <a:rPr lang="en-AU" dirty="0"/>
              <a:t>Improved discoverability and accessibility of seabed data through the delivery of datasets into portals, such as AusSeabed, AODN and ELVIS</a:t>
            </a:r>
          </a:p>
          <a:p>
            <a:pPr marL="742950" lvl="1" indent="-285750">
              <a:buFont typeface="Courier New" panose="02070309020205020404" pitchFamily="49" charset="0"/>
              <a:buChar char="o"/>
            </a:pPr>
            <a:r>
              <a:rPr lang="en-AU" dirty="0"/>
              <a:t>Data standards and specifications to facilitate interoperability ingestion into the data hub and quality assurance</a:t>
            </a:r>
          </a:p>
          <a:p>
            <a:pPr marL="742950" lvl="1" indent="-285750">
              <a:buFont typeface="Courier New" panose="02070309020205020404" pitchFamily="49" charset="0"/>
              <a:buChar char="o"/>
            </a:pPr>
            <a:r>
              <a:rPr lang="en-AU" dirty="0"/>
              <a:t>Improved coordination and collaboration amongst the community through workshops</a:t>
            </a:r>
          </a:p>
        </p:txBody>
      </p:sp>
    </p:spTree>
    <p:extLst>
      <p:ext uri="{BB962C8B-B14F-4D97-AF65-F5344CB8AC3E}">
        <p14:creationId xmlns:p14="http://schemas.microsoft.com/office/powerpoint/2010/main" val="3639921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1314" y="-2738"/>
            <a:ext cx="2439211" cy="5148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ontent Placeholder 3">
            <a:extLst>
              <a:ext uri="{FF2B5EF4-FFF2-40B4-BE49-F238E27FC236}">
                <a16:creationId xmlns:a16="http://schemas.microsoft.com/office/drawing/2014/main" id="{DE0768EC-62EE-45D1-94FA-A7020A9CFC28}"/>
              </a:ext>
            </a:extLst>
          </p:cNvPr>
          <p:cNvSpPr txBox="1">
            <a:spLocks/>
          </p:cNvSpPr>
          <p:nvPr/>
        </p:nvSpPr>
        <p:spPr>
          <a:xfrm>
            <a:off x="2627784" y="1275606"/>
            <a:ext cx="6408711" cy="4341393"/>
          </a:xfrm>
          <a:prstGeom prst="rect">
            <a:avLst/>
          </a:prstGeom>
        </p:spPr>
        <p:txBody>
          <a:bodyPr/>
          <a:lstStyle>
            <a:lvl1pPr algn="l" rtl="0" fontAlgn="base">
              <a:spcBef>
                <a:spcPct val="50000"/>
              </a:spcBef>
              <a:spcAft>
                <a:spcPct val="0"/>
              </a:spcAft>
              <a:defRPr sz="1800">
                <a:solidFill>
                  <a:srgbClr val="4D4D4D"/>
                </a:solidFill>
                <a:latin typeface="+mn-lt"/>
                <a:ea typeface="+mn-ea"/>
                <a:cs typeface="+mn-cs"/>
              </a:defRPr>
            </a:lvl1pPr>
            <a:lvl2pPr marL="447675" indent="-268288" algn="l" rtl="0" fontAlgn="base">
              <a:spcBef>
                <a:spcPct val="50000"/>
              </a:spcBef>
              <a:spcAft>
                <a:spcPct val="0"/>
              </a:spcAft>
              <a:buChar char="•"/>
              <a:defRPr sz="1800">
                <a:solidFill>
                  <a:srgbClr val="4D4D4D"/>
                </a:solidFill>
                <a:latin typeface="+mn-lt"/>
              </a:defRPr>
            </a:lvl2pPr>
            <a:lvl3pPr marL="895350" indent="-268288" algn="l" rtl="0" fontAlgn="base">
              <a:spcBef>
                <a:spcPct val="25000"/>
              </a:spcBef>
              <a:spcAft>
                <a:spcPct val="0"/>
              </a:spcAft>
              <a:buFont typeface="Arial" charset="0"/>
              <a:buChar char="–"/>
              <a:defRPr sz="1600">
                <a:solidFill>
                  <a:srgbClr val="4D4D4D"/>
                </a:solidFill>
                <a:latin typeface="+mn-lt"/>
              </a:defRPr>
            </a:lvl3pPr>
            <a:lvl4pPr marL="1350963" indent="-271463" algn="l" rtl="0" fontAlgn="base">
              <a:spcBef>
                <a:spcPct val="25000"/>
              </a:spcBef>
              <a:spcAft>
                <a:spcPct val="0"/>
              </a:spcAft>
              <a:buChar char="•"/>
              <a:defRPr sz="1600">
                <a:solidFill>
                  <a:srgbClr val="4D4D4D"/>
                </a:solidFill>
                <a:latin typeface="+mn-lt"/>
              </a:defRPr>
            </a:lvl4pPr>
            <a:lvl5pPr marL="1792288" indent="-261938" algn="l" rtl="0" fontAlgn="base">
              <a:spcBef>
                <a:spcPct val="25000"/>
              </a:spcBef>
              <a:spcAft>
                <a:spcPct val="0"/>
              </a:spcAft>
              <a:buFont typeface="Arial" charset="0"/>
              <a:buChar char="–"/>
              <a:defRPr sz="1600">
                <a:solidFill>
                  <a:srgbClr val="4D4D4D"/>
                </a:solidFill>
                <a:latin typeface="+mn-lt"/>
              </a:defRPr>
            </a:lvl5pPr>
            <a:lvl6pPr marL="2249488" indent="-261938" algn="l" rtl="0" fontAlgn="base">
              <a:spcBef>
                <a:spcPct val="25000"/>
              </a:spcBef>
              <a:spcAft>
                <a:spcPct val="0"/>
              </a:spcAft>
              <a:buFont typeface="Arial" charset="0"/>
              <a:buChar char="–"/>
              <a:defRPr sz="2000">
                <a:solidFill>
                  <a:schemeClr val="bg1"/>
                </a:solidFill>
                <a:latin typeface="+mn-lt"/>
              </a:defRPr>
            </a:lvl6pPr>
            <a:lvl7pPr marL="2706688" indent="-261938" algn="l" rtl="0" fontAlgn="base">
              <a:spcBef>
                <a:spcPct val="25000"/>
              </a:spcBef>
              <a:spcAft>
                <a:spcPct val="0"/>
              </a:spcAft>
              <a:buFont typeface="Arial" charset="0"/>
              <a:buChar char="–"/>
              <a:defRPr sz="2000">
                <a:solidFill>
                  <a:schemeClr val="bg1"/>
                </a:solidFill>
                <a:latin typeface="+mn-lt"/>
              </a:defRPr>
            </a:lvl7pPr>
            <a:lvl8pPr marL="3163888" indent="-261938" algn="l" rtl="0" fontAlgn="base">
              <a:spcBef>
                <a:spcPct val="25000"/>
              </a:spcBef>
              <a:spcAft>
                <a:spcPct val="0"/>
              </a:spcAft>
              <a:buFont typeface="Arial" charset="0"/>
              <a:buChar char="–"/>
              <a:defRPr sz="2000">
                <a:solidFill>
                  <a:schemeClr val="bg1"/>
                </a:solidFill>
                <a:latin typeface="+mn-lt"/>
              </a:defRPr>
            </a:lvl8pPr>
            <a:lvl9pPr marL="3621088" indent="-261938" algn="l" rtl="0" fontAlgn="base">
              <a:spcBef>
                <a:spcPct val="25000"/>
              </a:spcBef>
              <a:spcAft>
                <a:spcPct val="0"/>
              </a:spcAft>
              <a:buFont typeface="Arial" charset="0"/>
              <a:buChar char="–"/>
              <a:defRPr sz="2000">
                <a:solidFill>
                  <a:schemeClr val="bg1"/>
                </a:solidFill>
                <a:latin typeface="+mn-lt"/>
              </a:defRPr>
            </a:lvl9pPr>
          </a:lstStyle>
          <a:p>
            <a:pPr algn="ctr" eaLnBrk="1" hangingPunct="1"/>
            <a:r>
              <a:rPr lang="en-US" b="1" kern="0" dirty="0">
                <a:solidFill>
                  <a:schemeClr val="tx2">
                    <a:lumMod val="50000"/>
                  </a:schemeClr>
                </a:solidFill>
              </a:rPr>
              <a:t>Governed by</a:t>
            </a:r>
          </a:p>
          <a:p>
            <a:pPr algn="ctr" eaLnBrk="1" hangingPunct="1"/>
            <a:endParaRPr lang="en-US" sz="1600" b="1" kern="0" dirty="0">
              <a:solidFill>
                <a:schemeClr val="tx2">
                  <a:lumMod val="50000"/>
                </a:schemeClr>
              </a:solidFill>
            </a:endParaRPr>
          </a:p>
          <a:p>
            <a:pPr algn="ctr" eaLnBrk="1" hangingPunct="1"/>
            <a:endParaRPr lang="en-US" sz="1600" b="1" kern="0" dirty="0">
              <a:solidFill>
                <a:schemeClr val="tx2">
                  <a:lumMod val="50000"/>
                </a:schemeClr>
              </a:solidFill>
            </a:endParaRPr>
          </a:p>
          <a:p>
            <a:pPr algn="ctr" eaLnBrk="1" hangingPunct="1"/>
            <a:endParaRPr lang="en-US" sz="1600" b="1" kern="0" dirty="0">
              <a:solidFill>
                <a:schemeClr val="tx2">
                  <a:lumMod val="50000"/>
                </a:schemeClr>
              </a:solidFill>
            </a:endParaRPr>
          </a:p>
          <a:p>
            <a:pPr algn="ctr" eaLnBrk="1" hangingPunct="1"/>
            <a:endParaRPr lang="en-US" sz="1600" b="1" kern="0" dirty="0">
              <a:solidFill>
                <a:schemeClr val="tx2">
                  <a:lumMod val="50000"/>
                </a:schemeClr>
              </a:solidFill>
            </a:endParaRPr>
          </a:p>
          <a:p>
            <a:pPr algn="ctr" eaLnBrk="1" hangingPunct="1"/>
            <a:endParaRPr lang="en-US" sz="1600" b="1" kern="0" dirty="0">
              <a:solidFill>
                <a:schemeClr val="tx2">
                  <a:lumMod val="50000"/>
                </a:schemeClr>
              </a:solidFill>
            </a:endParaRPr>
          </a:p>
        </p:txBody>
      </p:sp>
      <p:sp>
        <p:nvSpPr>
          <p:cNvPr id="5" name="Rectangle 2">
            <a:extLst>
              <a:ext uri="{FF2B5EF4-FFF2-40B4-BE49-F238E27FC236}">
                <a16:creationId xmlns:a16="http://schemas.microsoft.com/office/drawing/2014/main" id="{F15BA8A4-DA9B-4C2F-8685-54BE1111A68F}"/>
              </a:ext>
            </a:extLst>
          </p:cNvPr>
          <p:cNvSpPr>
            <a:spLocks noChangeArrowheads="1"/>
          </p:cNvSpPr>
          <p:nvPr/>
        </p:nvSpPr>
        <p:spPr bwMode="auto">
          <a:xfrm>
            <a:off x="3149841" y="181729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AU">
              <a:solidFill>
                <a:srgbClr val="4D4D4F"/>
              </a:solidFill>
            </a:endParaRPr>
          </a:p>
        </p:txBody>
      </p:sp>
      <p:sp>
        <p:nvSpPr>
          <p:cNvPr id="6" name="Rectangle 5"/>
          <p:cNvSpPr/>
          <p:nvPr/>
        </p:nvSpPr>
        <p:spPr>
          <a:xfrm>
            <a:off x="3923928" y="1728567"/>
            <a:ext cx="3816424" cy="2088232"/>
          </a:xfrm>
          <a:prstGeom prst="rect">
            <a:avLst/>
          </a:prstGeom>
          <a:solidFill>
            <a:srgbClr val="006699"/>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AU" dirty="0"/>
              <a:t>ASB Steering Committee</a:t>
            </a:r>
          </a:p>
        </p:txBody>
      </p:sp>
      <p:sp>
        <p:nvSpPr>
          <p:cNvPr id="8" name="Rectangle 7"/>
          <p:cNvSpPr/>
          <p:nvPr/>
        </p:nvSpPr>
        <p:spPr>
          <a:xfrm>
            <a:off x="3275857" y="2294413"/>
            <a:ext cx="2376264" cy="360040"/>
          </a:xfrm>
          <a:prstGeom prst="rect">
            <a:avLst/>
          </a:prstGeom>
          <a:solidFill>
            <a:srgbClr val="3392D9"/>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t>Australian Hydrographic Office</a:t>
            </a:r>
          </a:p>
        </p:txBody>
      </p:sp>
      <p:sp>
        <p:nvSpPr>
          <p:cNvPr id="9" name="Rectangle 8"/>
          <p:cNvSpPr/>
          <p:nvPr/>
        </p:nvSpPr>
        <p:spPr>
          <a:xfrm>
            <a:off x="3275857" y="2698413"/>
            <a:ext cx="2376264" cy="360040"/>
          </a:xfrm>
          <a:prstGeom prst="rect">
            <a:avLst/>
          </a:prstGeom>
          <a:solidFill>
            <a:srgbClr val="3392D9"/>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t>Geoscience Australia</a:t>
            </a:r>
          </a:p>
        </p:txBody>
      </p:sp>
      <p:sp>
        <p:nvSpPr>
          <p:cNvPr id="10" name="Rectangle 9"/>
          <p:cNvSpPr/>
          <p:nvPr/>
        </p:nvSpPr>
        <p:spPr>
          <a:xfrm>
            <a:off x="3275857" y="3110503"/>
            <a:ext cx="2376264" cy="360040"/>
          </a:xfrm>
          <a:prstGeom prst="rect">
            <a:avLst/>
          </a:prstGeom>
          <a:solidFill>
            <a:srgbClr val="3392D9"/>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t>CSIRO</a:t>
            </a:r>
          </a:p>
        </p:txBody>
      </p:sp>
      <p:sp>
        <p:nvSpPr>
          <p:cNvPr id="11" name="Rectangle 10"/>
          <p:cNvSpPr/>
          <p:nvPr/>
        </p:nvSpPr>
        <p:spPr>
          <a:xfrm>
            <a:off x="5940152" y="3303473"/>
            <a:ext cx="2376264" cy="360040"/>
          </a:xfrm>
          <a:prstGeom prst="rect">
            <a:avLst/>
          </a:prstGeom>
          <a:solidFill>
            <a:srgbClr val="33CCFF"/>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t>International Representative</a:t>
            </a:r>
          </a:p>
        </p:txBody>
      </p:sp>
      <p:sp>
        <p:nvSpPr>
          <p:cNvPr id="13" name="Rectangle 12"/>
          <p:cNvSpPr/>
          <p:nvPr/>
        </p:nvSpPr>
        <p:spPr>
          <a:xfrm>
            <a:off x="5940152" y="2087293"/>
            <a:ext cx="2376264" cy="360040"/>
          </a:xfrm>
          <a:prstGeom prst="rect">
            <a:avLst/>
          </a:prstGeom>
          <a:solidFill>
            <a:srgbClr val="33CCFF"/>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t>Government Representatives</a:t>
            </a:r>
          </a:p>
        </p:txBody>
      </p:sp>
      <p:sp>
        <p:nvSpPr>
          <p:cNvPr id="14" name="Rectangle 13"/>
          <p:cNvSpPr/>
          <p:nvPr/>
        </p:nvSpPr>
        <p:spPr>
          <a:xfrm>
            <a:off x="5940152" y="2499383"/>
            <a:ext cx="2376264" cy="360040"/>
          </a:xfrm>
          <a:prstGeom prst="rect">
            <a:avLst/>
          </a:prstGeom>
          <a:solidFill>
            <a:srgbClr val="33CCFF"/>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t>Academic Representatives</a:t>
            </a:r>
          </a:p>
        </p:txBody>
      </p:sp>
      <p:sp>
        <p:nvSpPr>
          <p:cNvPr id="15" name="Rectangle 14"/>
          <p:cNvSpPr/>
          <p:nvPr/>
        </p:nvSpPr>
        <p:spPr>
          <a:xfrm>
            <a:off x="5940152" y="2907429"/>
            <a:ext cx="2376264" cy="360040"/>
          </a:xfrm>
          <a:prstGeom prst="rect">
            <a:avLst/>
          </a:prstGeom>
          <a:solidFill>
            <a:srgbClr val="33CCFF"/>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t>Private Sector Representatives</a:t>
            </a:r>
          </a:p>
        </p:txBody>
      </p:sp>
      <p:sp>
        <p:nvSpPr>
          <p:cNvPr id="16" name="Left Bracket 15"/>
          <p:cNvSpPr/>
          <p:nvPr/>
        </p:nvSpPr>
        <p:spPr>
          <a:xfrm>
            <a:off x="3203849" y="2186257"/>
            <a:ext cx="216024" cy="1440160"/>
          </a:xfrm>
          <a:prstGeom prst="leftBracket">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17" name="Right Bracket 16"/>
          <p:cNvSpPr/>
          <p:nvPr/>
        </p:nvSpPr>
        <p:spPr>
          <a:xfrm>
            <a:off x="8244408" y="1980451"/>
            <a:ext cx="144016" cy="1836348"/>
          </a:xfrm>
          <a:prstGeom prst="rightBracket">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8" name="TextBox 17"/>
          <p:cNvSpPr txBox="1"/>
          <p:nvPr/>
        </p:nvSpPr>
        <p:spPr>
          <a:xfrm>
            <a:off x="2409914" y="2516824"/>
            <a:ext cx="865942" cy="600164"/>
          </a:xfrm>
          <a:prstGeom prst="rect">
            <a:avLst/>
          </a:prstGeom>
          <a:noFill/>
        </p:spPr>
        <p:txBody>
          <a:bodyPr wrap="none" rtlCol="0">
            <a:spAutoFit/>
          </a:bodyPr>
          <a:lstStyle/>
          <a:p>
            <a:pPr algn="r"/>
            <a:r>
              <a:rPr lang="en-AU" sz="1100" dirty="0" smtClean="0">
                <a:solidFill>
                  <a:srgbClr val="CC00CC"/>
                </a:solidFill>
              </a:rPr>
              <a:t>Standing</a:t>
            </a:r>
            <a:endParaRPr lang="en-AU" sz="1100" dirty="0">
              <a:solidFill>
                <a:srgbClr val="CC00CC"/>
              </a:solidFill>
            </a:endParaRPr>
          </a:p>
          <a:p>
            <a:pPr algn="r"/>
            <a:r>
              <a:rPr lang="en-AU" sz="1100" dirty="0" smtClean="0">
                <a:solidFill>
                  <a:srgbClr val="CC00CC"/>
                </a:solidFill>
              </a:rPr>
              <a:t>Committee</a:t>
            </a:r>
            <a:endParaRPr lang="en-AU" sz="1100" dirty="0">
              <a:solidFill>
                <a:srgbClr val="CC00CC"/>
              </a:solidFill>
            </a:endParaRPr>
          </a:p>
          <a:p>
            <a:pPr algn="r"/>
            <a:r>
              <a:rPr lang="en-AU" sz="1100" dirty="0">
                <a:solidFill>
                  <a:srgbClr val="CC00CC"/>
                </a:solidFill>
              </a:rPr>
              <a:t>Members</a:t>
            </a:r>
          </a:p>
        </p:txBody>
      </p:sp>
      <p:sp>
        <p:nvSpPr>
          <p:cNvPr id="19" name="TextBox 18"/>
          <p:cNvSpPr txBox="1"/>
          <p:nvPr/>
        </p:nvSpPr>
        <p:spPr>
          <a:xfrm>
            <a:off x="8324187" y="2516824"/>
            <a:ext cx="856325" cy="600164"/>
          </a:xfrm>
          <a:prstGeom prst="rect">
            <a:avLst/>
          </a:prstGeom>
          <a:noFill/>
        </p:spPr>
        <p:txBody>
          <a:bodyPr wrap="none" rtlCol="0">
            <a:spAutoFit/>
          </a:bodyPr>
          <a:lstStyle/>
          <a:p>
            <a:r>
              <a:rPr lang="en-AU" sz="1100" dirty="0">
                <a:solidFill>
                  <a:srgbClr val="CC00CC"/>
                </a:solidFill>
              </a:rPr>
              <a:t>General </a:t>
            </a:r>
          </a:p>
          <a:p>
            <a:r>
              <a:rPr lang="en-AU" sz="1100" dirty="0">
                <a:solidFill>
                  <a:srgbClr val="CC00CC"/>
                </a:solidFill>
              </a:rPr>
              <a:t>Committee </a:t>
            </a:r>
          </a:p>
          <a:p>
            <a:r>
              <a:rPr lang="en-AU" sz="1100" dirty="0">
                <a:solidFill>
                  <a:srgbClr val="CC00CC"/>
                </a:solidFill>
              </a:rPr>
              <a:t>Members</a:t>
            </a:r>
          </a:p>
        </p:txBody>
      </p:sp>
    </p:spTree>
    <p:extLst>
      <p:ext uri="{BB962C8B-B14F-4D97-AF65-F5344CB8AC3E}">
        <p14:creationId xmlns:p14="http://schemas.microsoft.com/office/powerpoint/2010/main" val="114161374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65672"/>
            <a:ext cx="8784976" cy="765918"/>
          </a:xfrm>
        </p:spPr>
        <p:txBody>
          <a:bodyPr/>
          <a:lstStyle/>
          <a:p>
            <a:r>
              <a:rPr lang="en-AU" dirty="0"/>
              <a:t>Annual Report Summary: Tools, Standards and Guidelines</a:t>
            </a:r>
            <a:br>
              <a:rPr lang="en-AU" dirty="0"/>
            </a:br>
            <a:r>
              <a:rPr lang="en-AU" sz="1800" dirty="0"/>
              <a:t>Update: Nathan Quadros</a:t>
            </a:r>
            <a:endParaRPr lang="en-AU" dirty="0"/>
          </a:p>
        </p:txBody>
      </p:sp>
      <p:sp>
        <p:nvSpPr>
          <p:cNvPr id="7" name="Rectangle 6">
            <a:extLst>
              <a:ext uri="{FF2B5EF4-FFF2-40B4-BE49-F238E27FC236}">
                <a16:creationId xmlns:a16="http://schemas.microsoft.com/office/drawing/2014/main" id="{87A1B84A-09BF-40B2-9835-4C5F8150A3BD}"/>
              </a:ext>
            </a:extLst>
          </p:cNvPr>
          <p:cNvSpPr/>
          <p:nvPr/>
        </p:nvSpPr>
        <p:spPr>
          <a:xfrm>
            <a:off x="423913" y="1368426"/>
            <a:ext cx="8180535" cy="3016210"/>
          </a:xfrm>
          <a:prstGeom prst="rect">
            <a:avLst/>
          </a:prstGeom>
        </p:spPr>
        <p:txBody>
          <a:bodyPr wrap="square">
            <a:spAutoFit/>
          </a:bodyPr>
          <a:lstStyle/>
          <a:p>
            <a:pPr marL="285750" indent="-285750">
              <a:spcBef>
                <a:spcPts val="600"/>
              </a:spcBef>
              <a:buFont typeface="Arial" panose="020B0604020202020204" pitchFamily="34" charset="0"/>
              <a:buChar char="•"/>
            </a:pPr>
            <a:r>
              <a:rPr lang="en-AU" dirty="0"/>
              <a:t>Established the priority 12 tasks covering a range of guidance material for seabed mapping, such as vertical datums, crowd-sourcing, LiDAR, satellite-derived bathymetry, MBES, data processing and performance testing.</a:t>
            </a:r>
          </a:p>
          <a:p>
            <a:pPr marL="285750" indent="-285750">
              <a:buFont typeface="Arial" panose="020B0604020202020204" pitchFamily="34" charset="0"/>
              <a:buChar char="•"/>
            </a:pPr>
            <a:r>
              <a:rPr lang="en-AU" dirty="0"/>
              <a:t>The WG in 2018/19 is contributing the following to the Australian seabed mapping community:</a:t>
            </a:r>
          </a:p>
          <a:p>
            <a:pPr marL="742950" lvl="1" indent="-285750">
              <a:spcBef>
                <a:spcPts val="600"/>
              </a:spcBef>
              <a:buFont typeface="Courier New" panose="02070309020205020404" pitchFamily="49" charset="0"/>
              <a:buChar char="o"/>
            </a:pPr>
            <a:r>
              <a:rPr lang="en-AU" dirty="0"/>
              <a:t>Guiding the coverage of seabed mapping to the highest priority areas through the Priority Map Review</a:t>
            </a:r>
          </a:p>
          <a:p>
            <a:pPr marL="742950" lvl="1" indent="-285750">
              <a:spcBef>
                <a:spcPts val="600"/>
              </a:spcBef>
              <a:buFont typeface="Courier New" panose="02070309020205020404" pitchFamily="49" charset="0"/>
              <a:buChar char="o"/>
            </a:pPr>
            <a:r>
              <a:rPr lang="en-AU" dirty="0"/>
              <a:t>Providing coordination and guidance to non-technical and inexperienced seabed mapping users through a Survey and Planning Tool.</a:t>
            </a:r>
          </a:p>
        </p:txBody>
      </p:sp>
    </p:spTree>
    <p:extLst>
      <p:ext uri="{BB962C8B-B14F-4D97-AF65-F5344CB8AC3E}">
        <p14:creationId xmlns:p14="http://schemas.microsoft.com/office/powerpoint/2010/main" val="38550303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65672"/>
            <a:ext cx="8964488" cy="765918"/>
          </a:xfrm>
        </p:spPr>
        <p:txBody>
          <a:bodyPr/>
          <a:lstStyle/>
          <a:p>
            <a:r>
              <a:rPr lang="en-AU" dirty="0"/>
              <a:t>Annual Report Summary: Education, Training and Outreach</a:t>
            </a:r>
            <a:br>
              <a:rPr lang="en-AU" dirty="0"/>
            </a:br>
            <a:r>
              <a:rPr lang="en-AU" sz="1800" dirty="0"/>
              <a:t>Update: Ralph Talbot-Smith</a:t>
            </a:r>
            <a:endParaRPr lang="en-AU" dirty="0"/>
          </a:p>
        </p:txBody>
      </p:sp>
      <p:sp>
        <p:nvSpPr>
          <p:cNvPr id="7" name="Rectangle 6">
            <a:extLst>
              <a:ext uri="{FF2B5EF4-FFF2-40B4-BE49-F238E27FC236}">
                <a16:creationId xmlns:a16="http://schemas.microsoft.com/office/drawing/2014/main" id="{87A1B84A-09BF-40B2-9835-4C5F8150A3BD}"/>
              </a:ext>
            </a:extLst>
          </p:cNvPr>
          <p:cNvSpPr/>
          <p:nvPr/>
        </p:nvSpPr>
        <p:spPr>
          <a:xfrm>
            <a:off x="423913" y="1368426"/>
            <a:ext cx="8252543" cy="2893100"/>
          </a:xfrm>
          <a:prstGeom prst="rect">
            <a:avLst/>
          </a:prstGeom>
        </p:spPr>
        <p:txBody>
          <a:bodyPr wrap="square">
            <a:spAutoFit/>
          </a:bodyPr>
          <a:lstStyle/>
          <a:p>
            <a:pPr marL="285750" indent="-285750">
              <a:spcBef>
                <a:spcPts val="600"/>
              </a:spcBef>
              <a:buFont typeface="Arial" panose="020B0604020202020204" pitchFamily="34" charset="0"/>
              <a:buChar char="•"/>
            </a:pPr>
            <a:r>
              <a:rPr lang="en-AU" dirty="0"/>
              <a:t>Addressed a range of activities mainly focused on outreach. </a:t>
            </a:r>
          </a:p>
          <a:p>
            <a:pPr marL="285750" indent="-285750">
              <a:buFont typeface="Arial" panose="020B0604020202020204" pitchFamily="34" charset="0"/>
              <a:buChar char="•"/>
            </a:pPr>
            <a:r>
              <a:rPr lang="en-AU" dirty="0"/>
              <a:t>The WG in 2018/19 is contributing the following to the Australian seabed mapping community:</a:t>
            </a:r>
          </a:p>
          <a:p>
            <a:pPr marL="742950" lvl="1" indent="-285750">
              <a:spcBef>
                <a:spcPts val="600"/>
              </a:spcBef>
              <a:buFont typeface="Courier New" panose="02070309020205020404" pitchFamily="49" charset="0"/>
              <a:buChar char="o"/>
            </a:pPr>
            <a:r>
              <a:rPr lang="en-AU" dirty="0"/>
              <a:t>The delivery of a consistent message to both the existing community and potential collaborators, resulting in the trust and growth of the AusSeabed community</a:t>
            </a:r>
          </a:p>
          <a:p>
            <a:pPr marL="742950" lvl="1" indent="-285750">
              <a:spcBef>
                <a:spcPts val="600"/>
              </a:spcBef>
              <a:buFont typeface="Courier New" panose="02070309020205020404" pitchFamily="49" charset="0"/>
              <a:buChar char="o"/>
            </a:pPr>
            <a:r>
              <a:rPr lang="en-AU" dirty="0"/>
              <a:t>The national and international recognition and influence of AusSeabed</a:t>
            </a:r>
          </a:p>
          <a:p>
            <a:pPr marL="742950" lvl="1" indent="-285750">
              <a:spcBef>
                <a:spcPts val="600"/>
              </a:spcBef>
              <a:buFont typeface="Courier New" panose="02070309020205020404" pitchFamily="49" charset="0"/>
              <a:buChar char="o"/>
            </a:pPr>
            <a:r>
              <a:rPr lang="en-AU" dirty="0"/>
              <a:t>The opportunity to develop experience and growth knowledge in the field of seabed mapping</a:t>
            </a:r>
          </a:p>
        </p:txBody>
      </p:sp>
    </p:spTree>
    <p:extLst>
      <p:ext uri="{BB962C8B-B14F-4D97-AF65-F5344CB8AC3E}">
        <p14:creationId xmlns:p14="http://schemas.microsoft.com/office/powerpoint/2010/main" val="13813611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9565" r="9565"/>
          <a:stretch>
            <a:fillRect/>
          </a:stretch>
        </p:blipFill>
        <p:spPr/>
      </p:pic>
      <p:sp>
        <p:nvSpPr>
          <p:cNvPr id="4" name="Text Placeholder 3"/>
          <p:cNvSpPr>
            <a:spLocks noGrp="1"/>
          </p:cNvSpPr>
          <p:nvPr>
            <p:ph type="body" sz="quarter" idx="11"/>
          </p:nvPr>
        </p:nvSpPr>
        <p:spPr>
          <a:xfrm>
            <a:off x="464369" y="3651871"/>
            <a:ext cx="4179639" cy="279180"/>
          </a:xfrm>
        </p:spPr>
        <p:txBody>
          <a:bodyPr/>
          <a:lstStyle/>
          <a:p>
            <a:r>
              <a:rPr lang="en-AU" dirty="0"/>
              <a:t>Nathan Quadros</a:t>
            </a:r>
          </a:p>
          <a:p>
            <a:r>
              <a:rPr lang="en-AU" b="1" dirty="0"/>
              <a:t>July 2019</a:t>
            </a:r>
          </a:p>
          <a:p>
            <a:endParaRPr lang="en-AU" dirty="0"/>
          </a:p>
        </p:txBody>
      </p:sp>
      <p:sp>
        <p:nvSpPr>
          <p:cNvPr id="382978" name="Rectangle 2"/>
          <p:cNvSpPr>
            <a:spLocks noGrp="1" noChangeArrowheads="1"/>
          </p:cNvSpPr>
          <p:nvPr>
            <p:ph type="ctrTitle"/>
          </p:nvPr>
        </p:nvSpPr>
        <p:spPr>
          <a:noFill/>
        </p:spPr>
        <p:txBody>
          <a:bodyPr vert="horz" lIns="91440" tIns="45720" rIns="91440" bIns="45720" rtlCol="0" anchor="b">
            <a:noAutofit/>
          </a:bodyPr>
          <a:lstStyle/>
          <a:p>
            <a:pPr>
              <a:lnSpc>
                <a:spcPct val="90000"/>
              </a:lnSpc>
            </a:pPr>
            <a:r>
              <a:rPr lang="en-AU" kern="1200" dirty="0"/>
              <a:t>2019-20 Work Plans</a:t>
            </a:r>
            <a:endParaRPr lang="en-US" i="1" kern="1200" dirty="0"/>
          </a:p>
        </p:txBody>
      </p:sp>
      <p:sp>
        <p:nvSpPr>
          <p:cNvPr id="382981" name="Rectangle 5"/>
          <p:cNvSpPr>
            <a:spLocks noGrp="1" noChangeArrowheads="1"/>
          </p:cNvSpPr>
          <p:nvPr>
            <p:ph type="subTitle" idx="1"/>
          </p:nvPr>
        </p:nvSpPr>
        <p:spPr>
          <a:xfrm>
            <a:off x="464369" y="2030363"/>
            <a:ext cx="5115743" cy="309958"/>
          </a:xfrm>
          <a:noFill/>
        </p:spPr>
        <p:txBody>
          <a:bodyPr/>
          <a:lstStyle/>
          <a:p>
            <a:r>
              <a:rPr lang="en-AU" sz="1400" kern="1200" dirty="0"/>
              <a:t>Program Themes</a:t>
            </a:r>
            <a:endParaRPr lang="en-AU" sz="1400" dirty="0"/>
          </a:p>
        </p:txBody>
      </p:sp>
      <p:pic>
        <p:nvPicPr>
          <p:cNvPr id="12" name="Picture 11">
            <a:extLst>
              <a:ext uri="{FF2B5EF4-FFF2-40B4-BE49-F238E27FC236}">
                <a16:creationId xmlns:a16="http://schemas.microsoft.com/office/drawing/2014/main" id="{84B8BC2F-87E3-0D4A-9AE1-3D4B4DFF7E8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36096" y="0"/>
            <a:ext cx="3707904" cy="5143500"/>
          </a:xfrm>
          <a:prstGeom prst="rect">
            <a:avLst/>
          </a:prstGeom>
        </p:spPr>
      </p:pic>
    </p:spTree>
    <p:extLst>
      <p:ext uri="{BB962C8B-B14F-4D97-AF65-F5344CB8AC3E}">
        <p14:creationId xmlns:p14="http://schemas.microsoft.com/office/powerpoint/2010/main" val="18688525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672"/>
            <a:ext cx="8229600" cy="765918"/>
          </a:xfrm>
        </p:spPr>
        <p:txBody>
          <a:bodyPr/>
          <a:lstStyle/>
          <a:p>
            <a:r>
              <a:rPr lang="en-AU" dirty="0"/>
              <a:t>2019-20 Work Plan: Data Hub</a:t>
            </a:r>
          </a:p>
        </p:txBody>
      </p:sp>
      <p:sp>
        <p:nvSpPr>
          <p:cNvPr id="7" name="Rectangle 6">
            <a:extLst>
              <a:ext uri="{FF2B5EF4-FFF2-40B4-BE49-F238E27FC236}">
                <a16:creationId xmlns:a16="http://schemas.microsoft.com/office/drawing/2014/main" id="{87A1B84A-09BF-40B2-9835-4C5F8150A3BD}"/>
              </a:ext>
            </a:extLst>
          </p:cNvPr>
          <p:cNvSpPr/>
          <p:nvPr/>
        </p:nvSpPr>
        <p:spPr>
          <a:xfrm>
            <a:off x="423913" y="1368426"/>
            <a:ext cx="7892503" cy="2846933"/>
          </a:xfrm>
          <a:prstGeom prst="rect">
            <a:avLst/>
          </a:prstGeom>
        </p:spPr>
        <p:txBody>
          <a:bodyPr wrap="square">
            <a:spAutoFit/>
          </a:bodyPr>
          <a:lstStyle/>
          <a:p>
            <a:pPr marL="285750" indent="-285750">
              <a:spcBef>
                <a:spcPts val="600"/>
              </a:spcBef>
              <a:buFont typeface="Arial" panose="020B0604020202020204" pitchFamily="34" charset="0"/>
              <a:buChar char="•"/>
            </a:pPr>
            <a:r>
              <a:rPr lang="en-AU" dirty="0"/>
              <a:t>What is the 12-month vision for the Data Hub for 2019-20?</a:t>
            </a:r>
          </a:p>
          <a:p>
            <a:pPr marL="285750" indent="-285750">
              <a:spcBef>
                <a:spcPts val="600"/>
              </a:spcBef>
              <a:buFont typeface="Arial" panose="020B0604020202020204" pitchFamily="34" charset="0"/>
              <a:buChar char="•"/>
            </a:pPr>
            <a:r>
              <a:rPr lang="en-AU" dirty="0"/>
              <a:t>What are the outcomes we’d like to see in 2019-20? </a:t>
            </a:r>
          </a:p>
          <a:p>
            <a:pPr marL="285750" indent="-285750">
              <a:spcBef>
                <a:spcPts val="600"/>
              </a:spcBef>
              <a:buFont typeface="Arial" panose="020B0604020202020204" pitchFamily="34" charset="0"/>
              <a:buChar char="•"/>
            </a:pPr>
            <a:r>
              <a:rPr lang="en-AU" dirty="0"/>
              <a:t>How will this be achieved? By Whom?</a:t>
            </a:r>
          </a:p>
          <a:p>
            <a:pPr marL="285750" indent="-285750">
              <a:spcBef>
                <a:spcPts val="600"/>
              </a:spcBef>
              <a:buFont typeface="Arial" panose="020B0604020202020204" pitchFamily="34" charset="0"/>
              <a:buChar char="•"/>
            </a:pPr>
            <a:r>
              <a:rPr lang="en-AU" dirty="0"/>
              <a:t>How will we measure success?</a:t>
            </a:r>
          </a:p>
          <a:p>
            <a:pPr marL="285750" indent="-285750">
              <a:spcBef>
                <a:spcPts val="600"/>
              </a:spcBef>
              <a:buFont typeface="Arial" panose="020B0604020202020204" pitchFamily="34" charset="0"/>
              <a:buChar char="•"/>
            </a:pPr>
            <a:r>
              <a:rPr lang="en-AU" dirty="0"/>
              <a:t>What issues will we need to overcome?</a:t>
            </a:r>
          </a:p>
          <a:p>
            <a:pPr marL="285750" indent="-285750">
              <a:spcBef>
                <a:spcPts val="600"/>
              </a:spcBef>
              <a:buFont typeface="Arial" panose="020B0604020202020204" pitchFamily="34" charset="0"/>
              <a:buChar char="•"/>
            </a:pPr>
            <a:r>
              <a:rPr lang="en-AU" dirty="0"/>
              <a:t>What are the major risks?</a:t>
            </a:r>
          </a:p>
          <a:p>
            <a:pPr marL="285750" indent="-285750">
              <a:spcBef>
                <a:spcPts val="600"/>
              </a:spcBef>
              <a:buFont typeface="Arial" panose="020B0604020202020204" pitchFamily="34" charset="0"/>
              <a:buChar char="•"/>
            </a:pPr>
            <a:endParaRPr lang="en-AU" dirty="0"/>
          </a:p>
          <a:p>
            <a:pPr marL="285750" indent="-285750">
              <a:spcBef>
                <a:spcPts val="600"/>
              </a:spcBef>
              <a:buFont typeface="Arial" panose="020B0604020202020204" pitchFamily="34" charset="0"/>
              <a:buChar char="•"/>
            </a:pPr>
            <a:r>
              <a:rPr lang="en-AU" dirty="0"/>
              <a:t>REFERENCE: Section 6, ASB Strategic Plan</a:t>
            </a:r>
          </a:p>
        </p:txBody>
      </p:sp>
    </p:spTree>
    <p:extLst>
      <p:ext uri="{BB962C8B-B14F-4D97-AF65-F5344CB8AC3E}">
        <p14:creationId xmlns:p14="http://schemas.microsoft.com/office/powerpoint/2010/main" val="17049565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65672"/>
            <a:ext cx="8784976" cy="765918"/>
          </a:xfrm>
        </p:spPr>
        <p:txBody>
          <a:bodyPr/>
          <a:lstStyle/>
          <a:p>
            <a:r>
              <a:rPr lang="en-AU" dirty="0"/>
              <a:t>2019-20 Work Plan: Tools, Standards and Guidelines</a:t>
            </a:r>
          </a:p>
        </p:txBody>
      </p:sp>
      <p:sp>
        <p:nvSpPr>
          <p:cNvPr id="4" name="Rectangle 3">
            <a:extLst>
              <a:ext uri="{FF2B5EF4-FFF2-40B4-BE49-F238E27FC236}">
                <a16:creationId xmlns:a16="http://schemas.microsoft.com/office/drawing/2014/main" id="{9F9F62E5-B107-4813-A05F-8BF7822184C9}"/>
              </a:ext>
            </a:extLst>
          </p:cNvPr>
          <p:cNvSpPr/>
          <p:nvPr/>
        </p:nvSpPr>
        <p:spPr>
          <a:xfrm>
            <a:off x="423913" y="1368426"/>
            <a:ext cx="7892503" cy="2846933"/>
          </a:xfrm>
          <a:prstGeom prst="rect">
            <a:avLst/>
          </a:prstGeom>
        </p:spPr>
        <p:txBody>
          <a:bodyPr wrap="square">
            <a:spAutoFit/>
          </a:bodyPr>
          <a:lstStyle/>
          <a:p>
            <a:pPr marL="285750" indent="-285750">
              <a:spcBef>
                <a:spcPts val="600"/>
              </a:spcBef>
              <a:buFont typeface="Arial" panose="020B0604020202020204" pitchFamily="34" charset="0"/>
              <a:buChar char="•"/>
            </a:pPr>
            <a:r>
              <a:rPr lang="en-AU" dirty="0"/>
              <a:t>What is the 12-month vision for TSG for 2019-20?</a:t>
            </a:r>
          </a:p>
          <a:p>
            <a:pPr marL="285750" indent="-285750">
              <a:spcBef>
                <a:spcPts val="600"/>
              </a:spcBef>
              <a:buFont typeface="Arial" panose="020B0604020202020204" pitchFamily="34" charset="0"/>
              <a:buChar char="•"/>
            </a:pPr>
            <a:r>
              <a:rPr lang="en-AU" dirty="0"/>
              <a:t>What are the outcomes we’d like to see in 2019-20? </a:t>
            </a:r>
          </a:p>
          <a:p>
            <a:pPr marL="285750" indent="-285750">
              <a:spcBef>
                <a:spcPts val="600"/>
              </a:spcBef>
              <a:buFont typeface="Arial" panose="020B0604020202020204" pitchFamily="34" charset="0"/>
              <a:buChar char="•"/>
            </a:pPr>
            <a:r>
              <a:rPr lang="en-AU" dirty="0"/>
              <a:t>How will this be achieved? By Whom?</a:t>
            </a:r>
          </a:p>
          <a:p>
            <a:pPr marL="285750" indent="-285750">
              <a:spcBef>
                <a:spcPts val="600"/>
              </a:spcBef>
              <a:buFont typeface="Arial" panose="020B0604020202020204" pitchFamily="34" charset="0"/>
              <a:buChar char="•"/>
            </a:pPr>
            <a:r>
              <a:rPr lang="en-AU" dirty="0"/>
              <a:t>How will we measure success?</a:t>
            </a:r>
          </a:p>
          <a:p>
            <a:pPr marL="285750" indent="-285750">
              <a:spcBef>
                <a:spcPts val="600"/>
              </a:spcBef>
              <a:buFont typeface="Arial" panose="020B0604020202020204" pitchFamily="34" charset="0"/>
              <a:buChar char="•"/>
            </a:pPr>
            <a:r>
              <a:rPr lang="en-AU" dirty="0"/>
              <a:t>What issues will we need to overcome?</a:t>
            </a:r>
          </a:p>
          <a:p>
            <a:pPr marL="285750" indent="-285750">
              <a:spcBef>
                <a:spcPts val="600"/>
              </a:spcBef>
              <a:buFont typeface="Arial" panose="020B0604020202020204" pitchFamily="34" charset="0"/>
              <a:buChar char="•"/>
            </a:pPr>
            <a:r>
              <a:rPr lang="en-AU" dirty="0"/>
              <a:t>What are the major risks?</a:t>
            </a:r>
          </a:p>
          <a:p>
            <a:pPr marL="285750" indent="-285750">
              <a:spcBef>
                <a:spcPts val="600"/>
              </a:spcBef>
              <a:buFont typeface="Arial" panose="020B0604020202020204" pitchFamily="34" charset="0"/>
              <a:buChar char="•"/>
            </a:pPr>
            <a:endParaRPr lang="en-AU" dirty="0"/>
          </a:p>
          <a:p>
            <a:pPr marL="285750" indent="-285750">
              <a:spcBef>
                <a:spcPts val="600"/>
              </a:spcBef>
              <a:buFont typeface="Arial" panose="020B0604020202020204" pitchFamily="34" charset="0"/>
              <a:buChar char="•"/>
            </a:pPr>
            <a:r>
              <a:rPr lang="en-AU" dirty="0"/>
              <a:t>REFERENCE: Section 6, ASB Strategic Plan</a:t>
            </a:r>
          </a:p>
        </p:txBody>
      </p:sp>
    </p:spTree>
    <p:extLst>
      <p:ext uri="{BB962C8B-B14F-4D97-AF65-F5344CB8AC3E}">
        <p14:creationId xmlns:p14="http://schemas.microsoft.com/office/powerpoint/2010/main" val="9352682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65672"/>
            <a:ext cx="8964488" cy="765918"/>
          </a:xfrm>
        </p:spPr>
        <p:txBody>
          <a:bodyPr/>
          <a:lstStyle/>
          <a:p>
            <a:r>
              <a:rPr lang="en-AU" dirty="0"/>
              <a:t>2019-20 Work Plan: Education, Training and Outreach</a:t>
            </a:r>
          </a:p>
        </p:txBody>
      </p:sp>
      <p:sp>
        <p:nvSpPr>
          <p:cNvPr id="4" name="Rectangle 3">
            <a:extLst>
              <a:ext uri="{FF2B5EF4-FFF2-40B4-BE49-F238E27FC236}">
                <a16:creationId xmlns:a16="http://schemas.microsoft.com/office/drawing/2014/main" id="{2811600A-567A-4348-968B-EB6E5114DDC1}"/>
              </a:ext>
            </a:extLst>
          </p:cNvPr>
          <p:cNvSpPr/>
          <p:nvPr/>
        </p:nvSpPr>
        <p:spPr>
          <a:xfrm>
            <a:off x="423913" y="1368426"/>
            <a:ext cx="7892503" cy="2846933"/>
          </a:xfrm>
          <a:prstGeom prst="rect">
            <a:avLst/>
          </a:prstGeom>
        </p:spPr>
        <p:txBody>
          <a:bodyPr wrap="square">
            <a:spAutoFit/>
          </a:bodyPr>
          <a:lstStyle/>
          <a:p>
            <a:pPr marL="285750" indent="-285750">
              <a:spcBef>
                <a:spcPts val="600"/>
              </a:spcBef>
              <a:buFont typeface="Arial" panose="020B0604020202020204" pitchFamily="34" charset="0"/>
              <a:buChar char="•"/>
            </a:pPr>
            <a:r>
              <a:rPr lang="en-AU" dirty="0"/>
              <a:t>What is the 12-month vision for ETO for 2019-20?</a:t>
            </a:r>
          </a:p>
          <a:p>
            <a:pPr marL="285750" indent="-285750">
              <a:spcBef>
                <a:spcPts val="600"/>
              </a:spcBef>
              <a:buFont typeface="Arial" panose="020B0604020202020204" pitchFamily="34" charset="0"/>
              <a:buChar char="•"/>
            </a:pPr>
            <a:r>
              <a:rPr lang="en-AU" dirty="0"/>
              <a:t>What are the outcomes we’d like to see in 2019-20? </a:t>
            </a:r>
          </a:p>
          <a:p>
            <a:pPr marL="285750" indent="-285750">
              <a:spcBef>
                <a:spcPts val="600"/>
              </a:spcBef>
              <a:buFont typeface="Arial" panose="020B0604020202020204" pitchFamily="34" charset="0"/>
              <a:buChar char="•"/>
            </a:pPr>
            <a:r>
              <a:rPr lang="en-AU" dirty="0"/>
              <a:t>How will this be achieved? By Whom?</a:t>
            </a:r>
          </a:p>
          <a:p>
            <a:pPr marL="285750" indent="-285750">
              <a:spcBef>
                <a:spcPts val="600"/>
              </a:spcBef>
              <a:buFont typeface="Arial" panose="020B0604020202020204" pitchFamily="34" charset="0"/>
              <a:buChar char="•"/>
            </a:pPr>
            <a:r>
              <a:rPr lang="en-AU" dirty="0"/>
              <a:t>How will we measure success?</a:t>
            </a:r>
          </a:p>
          <a:p>
            <a:pPr marL="285750" indent="-285750">
              <a:spcBef>
                <a:spcPts val="600"/>
              </a:spcBef>
              <a:buFont typeface="Arial" panose="020B0604020202020204" pitchFamily="34" charset="0"/>
              <a:buChar char="•"/>
            </a:pPr>
            <a:r>
              <a:rPr lang="en-AU" dirty="0"/>
              <a:t>What issues will we need to overcome?</a:t>
            </a:r>
          </a:p>
          <a:p>
            <a:pPr marL="285750" indent="-285750">
              <a:spcBef>
                <a:spcPts val="600"/>
              </a:spcBef>
              <a:buFont typeface="Arial" panose="020B0604020202020204" pitchFamily="34" charset="0"/>
              <a:buChar char="•"/>
            </a:pPr>
            <a:r>
              <a:rPr lang="en-AU" dirty="0"/>
              <a:t>What are the major risks?</a:t>
            </a:r>
          </a:p>
          <a:p>
            <a:pPr marL="285750" indent="-285750">
              <a:spcBef>
                <a:spcPts val="600"/>
              </a:spcBef>
              <a:buFont typeface="Arial" panose="020B0604020202020204" pitchFamily="34" charset="0"/>
              <a:buChar char="•"/>
            </a:pPr>
            <a:endParaRPr lang="en-AU" dirty="0"/>
          </a:p>
          <a:p>
            <a:pPr marL="285750" indent="-285750">
              <a:spcBef>
                <a:spcPts val="600"/>
              </a:spcBef>
              <a:buFont typeface="Arial" panose="020B0604020202020204" pitchFamily="34" charset="0"/>
              <a:buChar char="•"/>
            </a:pPr>
            <a:r>
              <a:rPr lang="en-AU" dirty="0"/>
              <a:t>REFERENCE: Section 6, ASB Strategic Plan</a:t>
            </a:r>
          </a:p>
        </p:txBody>
      </p:sp>
    </p:spTree>
    <p:extLst>
      <p:ext uri="{BB962C8B-B14F-4D97-AF65-F5344CB8AC3E}">
        <p14:creationId xmlns:p14="http://schemas.microsoft.com/office/powerpoint/2010/main" val="37636387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Closing Remarks</a:t>
            </a:r>
            <a:endParaRPr lang="en-AU" dirty="0"/>
          </a:p>
        </p:txBody>
      </p:sp>
      <p:sp>
        <p:nvSpPr>
          <p:cNvPr id="3" name="Content Placeholder 2"/>
          <p:cNvSpPr>
            <a:spLocks noGrp="1"/>
          </p:cNvSpPr>
          <p:nvPr>
            <p:ph idx="1"/>
          </p:nvPr>
        </p:nvSpPr>
        <p:spPr>
          <a:xfrm>
            <a:off x="457200" y="915566"/>
            <a:ext cx="8229600" cy="3798144"/>
          </a:xfrm>
        </p:spPr>
        <p:txBody>
          <a:bodyPr/>
          <a:lstStyle/>
          <a:p>
            <a:endParaRPr lang="en-AU" dirty="0" smtClean="0"/>
          </a:p>
          <a:p>
            <a:r>
              <a:rPr lang="en-AU" dirty="0" smtClean="0"/>
              <a:t>A big thank you to our </a:t>
            </a:r>
            <a:r>
              <a:rPr lang="en-AU" dirty="0" smtClean="0"/>
              <a:t>host Jay </a:t>
            </a:r>
            <a:r>
              <a:rPr lang="en-AU" dirty="0"/>
              <a:t>Illingworth , </a:t>
            </a:r>
            <a:r>
              <a:rPr lang="en-AU" dirty="0" smtClean="0"/>
              <a:t>Fremantle Ports, and to </a:t>
            </a:r>
            <a:r>
              <a:rPr lang="en-AU" dirty="0" smtClean="0"/>
              <a:t>for </a:t>
            </a:r>
            <a:r>
              <a:rPr lang="en-AU" dirty="0" smtClean="0"/>
              <a:t>helping organise the workshop.</a:t>
            </a:r>
          </a:p>
          <a:p>
            <a:endParaRPr lang="en-AU" dirty="0"/>
          </a:p>
          <a:p>
            <a:r>
              <a:rPr lang="en-AU" dirty="0" smtClean="0"/>
              <a:t>Thanks to all of you, for </a:t>
            </a:r>
            <a:r>
              <a:rPr lang="en-AU" dirty="0"/>
              <a:t>being such an engaged community. </a:t>
            </a:r>
            <a:endParaRPr lang="en-AU" dirty="0" smtClean="0"/>
          </a:p>
          <a:p>
            <a:endParaRPr lang="en-AU" dirty="0"/>
          </a:p>
          <a:p>
            <a:r>
              <a:rPr lang="en-AU" dirty="0" smtClean="0"/>
              <a:t>If you are free we will be heading over to the Little Creatures Brewery—please join us! </a:t>
            </a:r>
            <a:endParaRPr lang="en-AU" dirty="0"/>
          </a:p>
        </p:txBody>
      </p:sp>
      <p:sp>
        <p:nvSpPr>
          <p:cNvPr id="5" name="Footer Placeholder 4"/>
          <p:cNvSpPr>
            <a:spLocks noGrp="1"/>
          </p:cNvSpPr>
          <p:nvPr>
            <p:ph type="ftr" sz="quarter" idx="10"/>
          </p:nvPr>
        </p:nvSpPr>
        <p:spPr/>
        <p:txBody>
          <a:bodyPr/>
          <a:lstStyle/>
          <a:p>
            <a:endParaRPr lang="en-AU" dirty="0">
              <a:solidFill>
                <a:srgbClr val="FFFFFF"/>
              </a:solidFill>
            </a:endParaRPr>
          </a:p>
        </p:txBody>
      </p:sp>
    </p:spTree>
    <p:extLst>
      <p:ext uri="{BB962C8B-B14F-4D97-AF65-F5344CB8AC3E}">
        <p14:creationId xmlns:p14="http://schemas.microsoft.com/office/powerpoint/2010/main" val="2659074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7" name="Straight Arrow Connector 86">
            <a:extLst>
              <a:ext uri="{FF2B5EF4-FFF2-40B4-BE49-F238E27FC236}">
                <a16:creationId xmlns:a16="http://schemas.microsoft.com/office/drawing/2014/main" id="{240939E2-E293-4DD1-A439-DA054DC5A761}"/>
              </a:ext>
            </a:extLst>
          </p:cNvPr>
          <p:cNvCxnSpPr>
            <a:cxnSpLocks/>
            <a:endCxn id="79" idx="0"/>
          </p:cNvCxnSpPr>
          <p:nvPr/>
        </p:nvCxnSpPr>
        <p:spPr bwMode="auto">
          <a:xfrm>
            <a:off x="5408598" y="2680633"/>
            <a:ext cx="462" cy="864957"/>
          </a:xfrm>
          <a:prstGeom prst="straightConnector1">
            <a:avLst/>
          </a:prstGeom>
          <a:solidFill>
            <a:schemeClr val="accent1"/>
          </a:solidFill>
          <a:ln w="28575" cap="flat" cmpd="sng" algn="ctr">
            <a:solidFill>
              <a:schemeClr val="accent1">
                <a:lumMod val="50000"/>
              </a:schemeClr>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Title 4"/>
          <p:cNvSpPr>
            <a:spLocks noGrp="1"/>
          </p:cNvSpPr>
          <p:nvPr>
            <p:ph type="title"/>
          </p:nvPr>
        </p:nvSpPr>
        <p:spPr>
          <a:xfrm>
            <a:off x="539552" y="339502"/>
            <a:ext cx="3201978" cy="461665"/>
          </a:xfrm>
        </p:spPr>
        <p:txBody>
          <a:bodyPr/>
          <a:lstStyle/>
          <a:p>
            <a:r>
              <a:rPr lang="en-AU" sz="2000" dirty="0" err="1" smtClean="0"/>
              <a:t>AusSeabed</a:t>
            </a:r>
            <a:r>
              <a:rPr lang="en-AU" sz="2000" dirty="0" smtClean="0"/>
              <a:t> evolution</a:t>
            </a:r>
            <a:endParaRPr lang="en-AU" sz="2000" dirty="0"/>
          </a:p>
        </p:txBody>
      </p:sp>
      <p:sp>
        <p:nvSpPr>
          <p:cNvPr id="4" name="Footer Placeholder 3"/>
          <p:cNvSpPr>
            <a:spLocks noGrp="1"/>
          </p:cNvSpPr>
          <p:nvPr>
            <p:ph type="ftr" sz="quarter" idx="10"/>
          </p:nvPr>
        </p:nvSpPr>
        <p:spPr/>
        <p:txBody>
          <a:bodyPr/>
          <a:lstStyle/>
          <a:p>
            <a:r>
              <a:rPr lang="en-AU" dirty="0">
                <a:solidFill>
                  <a:srgbClr val="191919"/>
                </a:solidFill>
              </a:rPr>
              <a:t> </a:t>
            </a:r>
          </a:p>
        </p:txBody>
      </p:sp>
      <p:sp>
        <p:nvSpPr>
          <p:cNvPr id="2" name="Rectangle 1">
            <a:extLst>
              <a:ext uri="{FF2B5EF4-FFF2-40B4-BE49-F238E27FC236}">
                <a16:creationId xmlns:a16="http://schemas.microsoft.com/office/drawing/2014/main" id="{6FF12455-473D-4675-BA84-9E05D025E34C}"/>
              </a:ext>
            </a:extLst>
          </p:cNvPr>
          <p:cNvSpPr/>
          <p:nvPr/>
        </p:nvSpPr>
        <p:spPr bwMode="auto">
          <a:xfrm>
            <a:off x="437226" y="2139702"/>
            <a:ext cx="1379378" cy="432048"/>
          </a:xfrm>
          <a:prstGeom prst="rect">
            <a:avLst/>
          </a:prstGeom>
          <a:solidFill>
            <a:srgbClr val="0074A7"/>
          </a:solidFill>
          <a:ln w="9525" cap="flat" cmpd="sng" algn="ctr">
            <a:solidFill>
              <a:schemeClr val="bg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77AC804B-D04A-402A-861B-40A8B4F2E40B}"/>
              </a:ext>
            </a:extLst>
          </p:cNvPr>
          <p:cNvSpPr txBox="1"/>
          <p:nvPr/>
        </p:nvSpPr>
        <p:spPr>
          <a:xfrm>
            <a:off x="776598" y="2570020"/>
            <a:ext cx="697627" cy="369332"/>
          </a:xfrm>
          <a:prstGeom prst="rect">
            <a:avLst/>
          </a:prstGeom>
          <a:noFill/>
        </p:spPr>
        <p:txBody>
          <a:bodyPr wrap="none" rtlCol="0">
            <a:spAutoFit/>
          </a:bodyPr>
          <a:lstStyle/>
          <a:p>
            <a:r>
              <a:rPr lang="en-AU" b="1" dirty="0">
                <a:solidFill>
                  <a:srgbClr val="0074A7"/>
                </a:solidFill>
              </a:rPr>
              <a:t>2016</a:t>
            </a:r>
          </a:p>
        </p:txBody>
      </p:sp>
      <p:sp>
        <p:nvSpPr>
          <p:cNvPr id="17" name="TextBox 16">
            <a:extLst>
              <a:ext uri="{FF2B5EF4-FFF2-40B4-BE49-F238E27FC236}">
                <a16:creationId xmlns:a16="http://schemas.microsoft.com/office/drawing/2014/main" id="{3DD12778-74A0-4083-B24F-90253D1F5BD2}"/>
              </a:ext>
            </a:extLst>
          </p:cNvPr>
          <p:cNvSpPr txBox="1"/>
          <p:nvPr/>
        </p:nvSpPr>
        <p:spPr>
          <a:xfrm>
            <a:off x="395536" y="2859782"/>
            <a:ext cx="1481895" cy="553998"/>
          </a:xfrm>
          <a:prstGeom prst="rect">
            <a:avLst/>
          </a:prstGeom>
          <a:noFill/>
        </p:spPr>
        <p:txBody>
          <a:bodyPr wrap="square" rtlCol="0">
            <a:spAutoFit/>
          </a:bodyPr>
          <a:lstStyle/>
          <a:p>
            <a:pPr algn="ctr"/>
            <a:r>
              <a:rPr lang="en-AU" sz="1000" b="1" u="sng" dirty="0">
                <a:solidFill>
                  <a:schemeClr val="tx1">
                    <a:lumMod val="50000"/>
                  </a:schemeClr>
                </a:solidFill>
              </a:rPr>
              <a:t>Workshop 1 </a:t>
            </a:r>
            <a:r>
              <a:rPr lang="en-AU" sz="1000" b="1" dirty="0">
                <a:solidFill>
                  <a:schemeClr val="tx1">
                    <a:lumMod val="50000"/>
                  </a:schemeClr>
                </a:solidFill>
              </a:rPr>
              <a:t>Government Priority Map</a:t>
            </a:r>
          </a:p>
        </p:txBody>
      </p:sp>
      <p:grpSp>
        <p:nvGrpSpPr>
          <p:cNvPr id="39" name="Group 38">
            <a:extLst>
              <a:ext uri="{FF2B5EF4-FFF2-40B4-BE49-F238E27FC236}">
                <a16:creationId xmlns:a16="http://schemas.microsoft.com/office/drawing/2014/main" id="{DF32670E-E18F-4C91-9A4F-4236279227DF}"/>
              </a:ext>
            </a:extLst>
          </p:cNvPr>
          <p:cNvGrpSpPr/>
          <p:nvPr/>
        </p:nvGrpSpPr>
        <p:grpSpPr>
          <a:xfrm>
            <a:off x="804590" y="1057264"/>
            <a:ext cx="663786" cy="667386"/>
            <a:chOff x="1880763" y="822880"/>
            <a:chExt cx="663786" cy="667386"/>
          </a:xfrm>
        </p:grpSpPr>
        <p:sp>
          <p:nvSpPr>
            <p:cNvPr id="16" name="Rectangle: Rounded Corners 104">
              <a:extLst>
                <a:ext uri="{FF2B5EF4-FFF2-40B4-BE49-F238E27FC236}">
                  <a16:creationId xmlns:a16="http://schemas.microsoft.com/office/drawing/2014/main" id="{D2403651-8B0B-4169-8DA9-614FEE97F2A8}"/>
                </a:ext>
              </a:extLst>
            </p:cNvPr>
            <p:cNvSpPr/>
            <p:nvPr/>
          </p:nvSpPr>
          <p:spPr>
            <a:xfrm>
              <a:off x="1880763" y="822880"/>
              <a:ext cx="663786" cy="667386"/>
            </a:xfrm>
            <a:prstGeom prst="roundRect">
              <a:avLst/>
            </a:prstGeom>
            <a:solidFill>
              <a:schemeClr val="bg1">
                <a:lumMod val="95000"/>
              </a:schemeClr>
            </a:solidFill>
            <a:ln>
              <a:solidFill>
                <a:srgbClr val="007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75" dirty="0">
                <a:solidFill>
                  <a:srgbClr val="FFFFFF"/>
                </a:solidFill>
              </a:endParaRPr>
            </a:p>
          </p:txBody>
        </p:sp>
        <p:grpSp>
          <p:nvGrpSpPr>
            <p:cNvPr id="18" name="Group 17">
              <a:extLst>
                <a:ext uri="{FF2B5EF4-FFF2-40B4-BE49-F238E27FC236}">
                  <a16:creationId xmlns:a16="http://schemas.microsoft.com/office/drawing/2014/main" id="{6FDEC9E7-3CA5-40CB-AB64-04D1A628EA95}"/>
                </a:ext>
              </a:extLst>
            </p:cNvPr>
            <p:cNvGrpSpPr/>
            <p:nvPr/>
          </p:nvGrpSpPr>
          <p:grpSpPr>
            <a:xfrm>
              <a:off x="1939955" y="940592"/>
              <a:ext cx="496781" cy="541599"/>
              <a:chOff x="5294129" y="624046"/>
              <a:chExt cx="258062" cy="326348"/>
            </a:xfrm>
          </p:grpSpPr>
          <p:grpSp>
            <p:nvGrpSpPr>
              <p:cNvPr id="19" name="Group 18">
                <a:extLst>
                  <a:ext uri="{FF2B5EF4-FFF2-40B4-BE49-F238E27FC236}">
                    <a16:creationId xmlns:a16="http://schemas.microsoft.com/office/drawing/2014/main" id="{7D838450-6013-43D0-8187-7491F3F1D675}"/>
                  </a:ext>
                </a:extLst>
              </p:cNvPr>
              <p:cNvGrpSpPr/>
              <p:nvPr/>
            </p:nvGrpSpPr>
            <p:grpSpPr>
              <a:xfrm>
                <a:off x="5294129" y="624046"/>
                <a:ext cx="258059" cy="326348"/>
                <a:chOff x="5541156" y="346911"/>
                <a:chExt cx="258058" cy="326345"/>
              </a:xfrm>
            </p:grpSpPr>
            <p:pic>
              <p:nvPicPr>
                <p:cNvPr id="23" name="Picture 4" descr="Image result for australia  icon">
                  <a:extLst>
                    <a:ext uri="{FF2B5EF4-FFF2-40B4-BE49-F238E27FC236}">
                      <a16:creationId xmlns:a16="http://schemas.microsoft.com/office/drawing/2014/main" id="{2C4FBE5E-5C9B-4965-88DF-C593437D3E7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41156" y="346911"/>
                  <a:ext cx="258058" cy="258059"/>
                </a:xfrm>
                <a:prstGeom prst="rect">
                  <a:avLst/>
                </a:prstGeom>
                <a:noFill/>
                <a:extLst>
                  <a:ext uri="{909E8E84-426E-40DD-AFC4-6F175D3DCCD1}">
                    <a14:hiddenFill xmlns:a14="http://schemas.microsoft.com/office/drawing/2010/main">
                      <a:solidFill>
                        <a:srgbClr val="FFFFFF"/>
                      </a:solidFill>
                    </a14:hiddenFill>
                  </a:ext>
                </a:extLst>
              </p:spPr>
            </p:pic>
            <p:sp>
              <p:nvSpPr>
                <p:cNvPr id="24" name="Freeform 12">
                  <a:extLst>
                    <a:ext uri="{FF2B5EF4-FFF2-40B4-BE49-F238E27FC236}">
                      <a16:creationId xmlns:a16="http://schemas.microsoft.com/office/drawing/2014/main" id="{FE06AF68-5208-4AAD-ACEB-6FE7A5759744}"/>
                    </a:ext>
                  </a:extLst>
                </p:cNvPr>
                <p:cNvSpPr/>
                <p:nvPr/>
              </p:nvSpPr>
              <p:spPr bwMode="auto">
                <a:xfrm>
                  <a:off x="5580112" y="627534"/>
                  <a:ext cx="127813" cy="45722"/>
                </a:xfrm>
                <a:custGeom>
                  <a:avLst/>
                  <a:gdLst>
                    <a:gd name="connsiteX0" fmla="*/ 0 w 1428767"/>
                    <a:gd name="connsiteY0" fmla="*/ 368300 h 368300"/>
                    <a:gd name="connsiteX1" fmla="*/ 6350 w 1428767"/>
                    <a:gd name="connsiteY1" fmla="*/ 304800 h 368300"/>
                    <a:gd name="connsiteX2" fmla="*/ 44450 w 1428767"/>
                    <a:gd name="connsiteY2" fmla="*/ 260350 h 368300"/>
                    <a:gd name="connsiteX3" fmla="*/ 63500 w 1428767"/>
                    <a:gd name="connsiteY3" fmla="*/ 222250 h 368300"/>
                    <a:gd name="connsiteX4" fmla="*/ 88900 w 1428767"/>
                    <a:gd name="connsiteY4" fmla="*/ 177800 h 368300"/>
                    <a:gd name="connsiteX5" fmla="*/ 107950 w 1428767"/>
                    <a:gd name="connsiteY5" fmla="*/ 165100 h 368300"/>
                    <a:gd name="connsiteX6" fmla="*/ 133350 w 1428767"/>
                    <a:gd name="connsiteY6" fmla="*/ 120650 h 368300"/>
                    <a:gd name="connsiteX7" fmla="*/ 171450 w 1428767"/>
                    <a:gd name="connsiteY7" fmla="*/ 107950 h 368300"/>
                    <a:gd name="connsiteX8" fmla="*/ 336550 w 1428767"/>
                    <a:gd name="connsiteY8" fmla="*/ 114300 h 368300"/>
                    <a:gd name="connsiteX9" fmla="*/ 381000 w 1428767"/>
                    <a:gd name="connsiteY9" fmla="*/ 127000 h 368300"/>
                    <a:gd name="connsiteX10" fmla="*/ 406400 w 1428767"/>
                    <a:gd name="connsiteY10" fmla="*/ 165100 h 368300"/>
                    <a:gd name="connsiteX11" fmla="*/ 425450 w 1428767"/>
                    <a:gd name="connsiteY11" fmla="*/ 184150 h 368300"/>
                    <a:gd name="connsiteX12" fmla="*/ 457200 w 1428767"/>
                    <a:gd name="connsiteY12" fmla="*/ 177800 h 368300"/>
                    <a:gd name="connsiteX13" fmla="*/ 476250 w 1428767"/>
                    <a:gd name="connsiteY13" fmla="*/ 165100 h 368300"/>
                    <a:gd name="connsiteX14" fmla="*/ 527050 w 1428767"/>
                    <a:gd name="connsiteY14" fmla="*/ 107950 h 368300"/>
                    <a:gd name="connsiteX15" fmla="*/ 539750 w 1428767"/>
                    <a:gd name="connsiteY15" fmla="*/ 82550 h 368300"/>
                    <a:gd name="connsiteX16" fmla="*/ 558800 w 1428767"/>
                    <a:gd name="connsiteY16" fmla="*/ 63500 h 368300"/>
                    <a:gd name="connsiteX17" fmla="*/ 590550 w 1428767"/>
                    <a:gd name="connsiteY17" fmla="*/ 25400 h 368300"/>
                    <a:gd name="connsiteX18" fmla="*/ 628650 w 1428767"/>
                    <a:gd name="connsiteY18" fmla="*/ 12700 h 368300"/>
                    <a:gd name="connsiteX19" fmla="*/ 698500 w 1428767"/>
                    <a:gd name="connsiteY19" fmla="*/ 0 h 368300"/>
                    <a:gd name="connsiteX20" fmla="*/ 1022350 w 1428767"/>
                    <a:gd name="connsiteY20" fmla="*/ 6350 h 368300"/>
                    <a:gd name="connsiteX21" fmla="*/ 1085850 w 1428767"/>
                    <a:gd name="connsiteY21" fmla="*/ 19050 h 368300"/>
                    <a:gd name="connsiteX22" fmla="*/ 1104900 w 1428767"/>
                    <a:gd name="connsiteY22" fmla="*/ 31750 h 368300"/>
                    <a:gd name="connsiteX23" fmla="*/ 1155700 w 1428767"/>
                    <a:gd name="connsiteY23" fmla="*/ 88900 h 368300"/>
                    <a:gd name="connsiteX24" fmla="*/ 1193800 w 1428767"/>
                    <a:gd name="connsiteY24" fmla="*/ 114300 h 368300"/>
                    <a:gd name="connsiteX25" fmla="*/ 1295400 w 1428767"/>
                    <a:gd name="connsiteY25" fmla="*/ 139700 h 368300"/>
                    <a:gd name="connsiteX26" fmla="*/ 1333500 w 1428767"/>
                    <a:gd name="connsiteY26" fmla="*/ 158750 h 368300"/>
                    <a:gd name="connsiteX27" fmla="*/ 1352550 w 1428767"/>
                    <a:gd name="connsiteY27" fmla="*/ 184150 h 368300"/>
                    <a:gd name="connsiteX28" fmla="*/ 1371600 w 1428767"/>
                    <a:gd name="connsiteY28" fmla="*/ 203200 h 368300"/>
                    <a:gd name="connsiteX29" fmla="*/ 1390650 w 1428767"/>
                    <a:gd name="connsiteY29" fmla="*/ 241300 h 368300"/>
                    <a:gd name="connsiteX30" fmla="*/ 1403350 w 1428767"/>
                    <a:gd name="connsiteY30" fmla="*/ 260350 h 368300"/>
                    <a:gd name="connsiteX31" fmla="*/ 1409700 w 1428767"/>
                    <a:gd name="connsiteY31" fmla="*/ 279400 h 368300"/>
                    <a:gd name="connsiteX32" fmla="*/ 1422400 w 1428767"/>
                    <a:gd name="connsiteY32" fmla="*/ 298450 h 368300"/>
                    <a:gd name="connsiteX33" fmla="*/ 1428750 w 1428767"/>
                    <a:gd name="connsiteY33" fmla="*/ 32385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28767" h="368300">
                      <a:moveTo>
                        <a:pt x="0" y="368300"/>
                      </a:moveTo>
                      <a:cubicBezTo>
                        <a:pt x="2117" y="347133"/>
                        <a:pt x="506" y="325254"/>
                        <a:pt x="6350" y="304800"/>
                      </a:cubicBezTo>
                      <a:cubicBezTo>
                        <a:pt x="9608" y="293396"/>
                        <a:pt x="35888" y="268912"/>
                        <a:pt x="44450" y="260350"/>
                      </a:cubicBezTo>
                      <a:cubicBezTo>
                        <a:pt x="56092" y="225423"/>
                        <a:pt x="43805" y="256717"/>
                        <a:pt x="63500" y="222250"/>
                      </a:cubicBezTo>
                      <a:cubicBezTo>
                        <a:pt x="70141" y="210629"/>
                        <a:pt x="78586" y="188114"/>
                        <a:pt x="88900" y="177800"/>
                      </a:cubicBezTo>
                      <a:cubicBezTo>
                        <a:pt x="94296" y="172404"/>
                        <a:pt x="101600" y="169333"/>
                        <a:pt x="107950" y="165100"/>
                      </a:cubicBezTo>
                      <a:cubicBezTo>
                        <a:pt x="109894" y="161212"/>
                        <a:pt x="126822" y="124730"/>
                        <a:pt x="133350" y="120650"/>
                      </a:cubicBezTo>
                      <a:cubicBezTo>
                        <a:pt x="144702" y="113555"/>
                        <a:pt x="171450" y="107950"/>
                        <a:pt x="171450" y="107950"/>
                      </a:cubicBezTo>
                      <a:cubicBezTo>
                        <a:pt x="226483" y="110067"/>
                        <a:pt x="281598" y="110637"/>
                        <a:pt x="336550" y="114300"/>
                      </a:cubicBezTo>
                      <a:cubicBezTo>
                        <a:pt x="346517" y="114964"/>
                        <a:pt x="370488" y="123496"/>
                        <a:pt x="381000" y="127000"/>
                      </a:cubicBezTo>
                      <a:cubicBezTo>
                        <a:pt x="441771" y="187771"/>
                        <a:pt x="369641" y="109961"/>
                        <a:pt x="406400" y="165100"/>
                      </a:cubicBezTo>
                      <a:cubicBezTo>
                        <a:pt x="411381" y="172572"/>
                        <a:pt x="419100" y="177800"/>
                        <a:pt x="425450" y="184150"/>
                      </a:cubicBezTo>
                      <a:cubicBezTo>
                        <a:pt x="436033" y="182033"/>
                        <a:pt x="447094" y="181590"/>
                        <a:pt x="457200" y="177800"/>
                      </a:cubicBezTo>
                      <a:cubicBezTo>
                        <a:pt x="464346" y="175120"/>
                        <a:pt x="470546" y="170170"/>
                        <a:pt x="476250" y="165100"/>
                      </a:cubicBezTo>
                      <a:cubicBezTo>
                        <a:pt x="498650" y="145189"/>
                        <a:pt x="513352" y="131922"/>
                        <a:pt x="527050" y="107950"/>
                      </a:cubicBezTo>
                      <a:cubicBezTo>
                        <a:pt x="531746" y="99731"/>
                        <a:pt x="534248" y="90253"/>
                        <a:pt x="539750" y="82550"/>
                      </a:cubicBezTo>
                      <a:cubicBezTo>
                        <a:pt x="544970" y="75242"/>
                        <a:pt x="553051" y="70399"/>
                        <a:pt x="558800" y="63500"/>
                      </a:cubicBezTo>
                      <a:cubicBezTo>
                        <a:pt x="570384" y="49599"/>
                        <a:pt x="573278" y="34996"/>
                        <a:pt x="590550" y="25400"/>
                      </a:cubicBezTo>
                      <a:cubicBezTo>
                        <a:pt x="602252" y="18899"/>
                        <a:pt x="615950" y="16933"/>
                        <a:pt x="628650" y="12700"/>
                      </a:cubicBezTo>
                      <a:cubicBezTo>
                        <a:pt x="663889" y="954"/>
                        <a:pt x="641058" y="7180"/>
                        <a:pt x="698500" y="0"/>
                      </a:cubicBezTo>
                      <a:cubicBezTo>
                        <a:pt x="806450" y="2117"/>
                        <a:pt x="914510" y="1046"/>
                        <a:pt x="1022350" y="6350"/>
                      </a:cubicBezTo>
                      <a:cubicBezTo>
                        <a:pt x="1043910" y="7410"/>
                        <a:pt x="1085850" y="19050"/>
                        <a:pt x="1085850" y="19050"/>
                      </a:cubicBezTo>
                      <a:cubicBezTo>
                        <a:pt x="1092200" y="23283"/>
                        <a:pt x="1099504" y="26354"/>
                        <a:pt x="1104900" y="31750"/>
                      </a:cubicBezTo>
                      <a:cubicBezTo>
                        <a:pt x="1143074" y="69924"/>
                        <a:pt x="1075699" y="35566"/>
                        <a:pt x="1155700" y="88900"/>
                      </a:cubicBezTo>
                      <a:cubicBezTo>
                        <a:pt x="1168400" y="97367"/>
                        <a:pt x="1178833" y="111307"/>
                        <a:pt x="1193800" y="114300"/>
                      </a:cubicBezTo>
                      <a:cubicBezTo>
                        <a:pt x="1270427" y="129625"/>
                        <a:pt x="1236822" y="120174"/>
                        <a:pt x="1295400" y="139700"/>
                      </a:cubicBezTo>
                      <a:cubicBezTo>
                        <a:pt x="1310894" y="144865"/>
                        <a:pt x="1321190" y="146440"/>
                        <a:pt x="1333500" y="158750"/>
                      </a:cubicBezTo>
                      <a:cubicBezTo>
                        <a:pt x="1340984" y="166234"/>
                        <a:pt x="1345662" y="176115"/>
                        <a:pt x="1352550" y="184150"/>
                      </a:cubicBezTo>
                      <a:cubicBezTo>
                        <a:pt x="1358394" y="190968"/>
                        <a:pt x="1365851" y="196301"/>
                        <a:pt x="1371600" y="203200"/>
                      </a:cubicBezTo>
                      <a:cubicBezTo>
                        <a:pt x="1394348" y="230497"/>
                        <a:pt x="1376331" y="212661"/>
                        <a:pt x="1390650" y="241300"/>
                      </a:cubicBezTo>
                      <a:cubicBezTo>
                        <a:pt x="1394063" y="248126"/>
                        <a:pt x="1399937" y="253524"/>
                        <a:pt x="1403350" y="260350"/>
                      </a:cubicBezTo>
                      <a:cubicBezTo>
                        <a:pt x="1406343" y="266337"/>
                        <a:pt x="1406707" y="273413"/>
                        <a:pt x="1409700" y="279400"/>
                      </a:cubicBezTo>
                      <a:cubicBezTo>
                        <a:pt x="1413113" y="286226"/>
                        <a:pt x="1418987" y="291624"/>
                        <a:pt x="1422400" y="298450"/>
                      </a:cubicBezTo>
                      <a:cubicBezTo>
                        <a:pt x="1429419" y="312489"/>
                        <a:pt x="1428750" y="313026"/>
                        <a:pt x="1428750" y="323850"/>
                      </a:cubicBezTo>
                    </a:path>
                  </a:pathLst>
                </a:custGeom>
                <a:noFill/>
                <a:ln w="6350" cap="flat" cmpd="sng" algn="ctr">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grpSp>
          <p:sp>
            <p:nvSpPr>
              <p:cNvPr id="20" name="Freeform 231">
                <a:extLst>
                  <a:ext uri="{FF2B5EF4-FFF2-40B4-BE49-F238E27FC236}">
                    <a16:creationId xmlns:a16="http://schemas.microsoft.com/office/drawing/2014/main" id="{1247A250-F949-4094-AC09-6E2BD3A4F3D8}"/>
                  </a:ext>
                </a:extLst>
              </p:cNvPr>
              <p:cNvSpPr/>
              <p:nvPr/>
            </p:nvSpPr>
            <p:spPr bwMode="auto">
              <a:xfrm>
                <a:off x="5505757" y="654981"/>
                <a:ext cx="46434" cy="45719"/>
              </a:xfrm>
              <a:custGeom>
                <a:avLst/>
                <a:gdLst>
                  <a:gd name="connsiteX0" fmla="*/ 2381 w 92869"/>
                  <a:gd name="connsiteY0" fmla="*/ 0 h 88107"/>
                  <a:gd name="connsiteX1" fmla="*/ 92869 w 92869"/>
                  <a:gd name="connsiteY1" fmla="*/ 11907 h 88107"/>
                  <a:gd name="connsiteX2" fmla="*/ 57150 w 92869"/>
                  <a:gd name="connsiteY2" fmla="*/ 88107 h 88107"/>
                  <a:gd name="connsiteX3" fmla="*/ 0 w 92869"/>
                  <a:gd name="connsiteY3" fmla="*/ 64294 h 88107"/>
                  <a:gd name="connsiteX4" fmla="*/ 2381 w 92869"/>
                  <a:gd name="connsiteY4" fmla="*/ 0 h 8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69" h="88107">
                    <a:moveTo>
                      <a:pt x="2381" y="0"/>
                    </a:moveTo>
                    <a:lnTo>
                      <a:pt x="92869" y="11907"/>
                    </a:lnTo>
                    <a:lnTo>
                      <a:pt x="57150" y="88107"/>
                    </a:lnTo>
                    <a:lnTo>
                      <a:pt x="0" y="64294"/>
                    </a:lnTo>
                    <a:cubicBezTo>
                      <a:pt x="794" y="42863"/>
                      <a:pt x="1587" y="21431"/>
                      <a:pt x="2381" y="0"/>
                    </a:cubicBezTo>
                    <a:close/>
                  </a:path>
                </a:pathLst>
              </a:custGeom>
              <a:pattFill prst="ltUpDiag">
                <a:fgClr>
                  <a:schemeClr val="tx1">
                    <a:lumMod val="50000"/>
                  </a:schemeClr>
                </a:fgClr>
                <a:bgClr>
                  <a:schemeClr val="bg1">
                    <a:lumMod val="95000"/>
                  </a:schemeClr>
                </a:bgClr>
              </a:pattFill>
              <a:ln w="3175" cap="flat" cmpd="sng" algn="ctr">
                <a:solidFill>
                  <a:schemeClr val="tx1">
                    <a:lumMod val="50000"/>
                  </a:schemeClr>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21" name="Freeform 233">
                <a:extLst>
                  <a:ext uri="{FF2B5EF4-FFF2-40B4-BE49-F238E27FC236}">
                    <a16:creationId xmlns:a16="http://schemas.microsoft.com/office/drawing/2014/main" id="{5BE502C0-B193-4D77-9E20-E9708F001F30}"/>
                  </a:ext>
                </a:extLst>
              </p:cNvPr>
              <p:cNvSpPr/>
              <p:nvPr/>
            </p:nvSpPr>
            <p:spPr bwMode="auto">
              <a:xfrm rot="21055973" flipV="1">
                <a:off x="5404566" y="792356"/>
                <a:ext cx="45719" cy="45719"/>
              </a:xfrm>
              <a:custGeom>
                <a:avLst/>
                <a:gdLst>
                  <a:gd name="connsiteX0" fmla="*/ 78581 w 78581"/>
                  <a:gd name="connsiteY0" fmla="*/ 7144 h 69056"/>
                  <a:gd name="connsiteX1" fmla="*/ 0 w 78581"/>
                  <a:gd name="connsiteY1" fmla="*/ 0 h 69056"/>
                  <a:gd name="connsiteX2" fmla="*/ 16668 w 78581"/>
                  <a:gd name="connsiteY2" fmla="*/ 69056 h 69056"/>
                  <a:gd name="connsiteX3" fmla="*/ 35718 w 78581"/>
                  <a:gd name="connsiteY3" fmla="*/ 47625 h 69056"/>
                  <a:gd name="connsiteX4" fmla="*/ 78581 w 78581"/>
                  <a:gd name="connsiteY4" fmla="*/ 7144 h 69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 h="69056">
                    <a:moveTo>
                      <a:pt x="78581" y="7144"/>
                    </a:moveTo>
                    <a:lnTo>
                      <a:pt x="0" y="0"/>
                    </a:lnTo>
                    <a:lnTo>
                      <a:pt x="16668" y="69056"/>
                    </a:lnTo>
                    <a:lnTo>
                      <a:pt x="35718" y="47625"/>
                    </a:lnTo>
                    <a:lnTo>
                      <a:pt x="78581" y="7144"/>
                    </a:lnTo>
                    <a:close/>
                  </a:path>
                </a:pathLst>
              </a:custGeom>
              <a:pattFill prst="ltUpDiag">
                <a:fgClr>
                  <a:schemeClr val="tx1">
                    <a:lumMod val="50000"/>
                  </a:schemeClr>
                </a:fgClr>
                <a:bgClr>
                  <a:schemeClr val="bg1">
                    <a:lumMod val="95000"/>
                  </a:schemeClr>
                </a:bgClr>
              </a:pattFill>
              <a:ln w="3175" cap="flat" cmpd="sng" algn="ctr">
                <a:solidFill>
                  <a:schemeClr val="tx1">
                    <a:lumMod val="50000"/>
                  </a:schemeClr>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endParaRPr lang="en-AU"/>
              </a:p>
            </p:txBody>
          </p:sp>
          <p:sp>
            <p:nvSpPr>
              <p:cNvPr id="22" name="Freeform 237">
                <a:extLst>
                  <a:ext uri="{FF2B5EF4-FFF2-40B4-BE49-F238E27FC236}">
                    <a16:creationId xmlns:a16="http://schemas.microsoft.com/office/drawing/2014/main" id="{B75B0AEC-90AA-4AAC-AD0B-37CA0A1BB400}"/>
                  </a:ext>
                </a:extLst>
              </p:cNvPr>
              <p:cNvSpPr/>
              <p:nvPr/>
            </p:nvSpPr>
            <p:spPr bwMode="auto">
              <a:xfrm>
                <a:off x="5324916" y="894943"/>
                <a:ext cx="45719" cy="45719"/>
              </a:xfrm>
              <a:custGeom>
                <a:avLst/>
                <a:gdLst>
                  <a:gd name="connsiteX0" fmla="*/ 0 w 207169"/>
                  <a:gd name="connsiteY0" fmla="*/ 114300 h 114300"/>
                  <a:gd name="connsiteX1" fmla="*/ 21432 w 207169"/>
                  <a:gd name="connsiteY1" fmla="*/ 28575 h 114300"/>
                  <a:gd name="connsiteX2" fmla="*/ 69057 w 207169"/>
                  <a:gd name="connsiteY2" fmla="*/ 0 h 114300"/>
                  <a:gd name="connsiteX3" fmla="*/ 169069 w 207169"/>
                  <a:gd name="connsiteY3" fmla="*/ 0 h 114300"/>
                  <a:gd name="connsiteX4" fmla="*/ 207169 w 207169"/>
                  <a:gd name="connsiteY4" fmla="*/ 33338 h 114300"/>
                  <a:gd name="connsiteX5" fmla="*/ 159544 w 207169"/>
                  <a:gd name="connsiteY5" fmla="*/ 45244 h 114300"/>
                  <a:gd name="connsiteX6" fmla="*/ 95250 w 207169"/>
                  <a:gd name="connsiteY6" fmla="*/ 40482 h 114300"/>
                  <a:gd name="connsiteX7" fmla="*/ 54769 w 207169"/>
                  <a:gd name="connsiteY7" fmla="*/ 69057 h 114300"/>
                  <a:gd name="connsiteX8" fmla="*/ 0 w 207169"/>
                  <a:gd name="connsiteY8"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169" h="114300">
                    <a:moveTo>
                      <a:pt x="0" y="114300"/>
                    </a:moveTo>
                    <a:lnTo>
                      <a:pt x="21432" y="28575"/>
                    </a:lnTo>
                    <a:lnTo>
                      <a:pt x="69057" y="0"/>
                    </a:lnTo>
                    <a:lnTo>
                      <a:pt x="169069" y="0"/>
                    </a:lnTo>
                    <a:lnTo>
                      <a:pt x="207169" y="33338"/>
                    </a:lnTo>
                    <a:lnTo>
                      <a:pt x="159544" y="45244"/>
                    </a:lnTo>
                    <a:lnTo>
                      <a:pt x="95250" y="40482"/>
                    </a:lnTo>
                    <a:lnTo>
                      <a:pt x="54769" y="69057"/>
                    </a:lnTo>
                    <a:lnTo>
                      <a:pt x="0" y="114300"/>
                    </a:lnTo>
                    <a:close/>
                  </a:path>
                </a:pathLst>
              </a:custGeom>
              <a:pattFill prst="ltUpDiag">
                <a:fgClr>
                  <a:schemeClr val="tx1">
                    <a:lumMod val="50000"/>
                  </a:schemeClr>
                </a:fgClr>
                <a:bgClr>
                  <a:schemeClr val="bg1">
                    <a:lumMod val="95000"/>
                  </a:schemeClr>
                </a:bgClr>
              </a:pattFill>
              <a:ln w="3175" cap="flat" cmpd="sng" algn="ctr">
                <a:solidFill>
                  <a:schemeClr val="tx1">
                    <a:lumMod val="50000"/>
                  </a:schemeClr>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endParaRPr lang="en-AU"/>
              </a:p>
            </p:txBody>
          </p:sp>
        </p:grpSp>
      </p:grpSp>
      <p:cxnSp>
        <p:nvCxnSpPr>
          <p:cNvPr id="26" name="Straight Arrow Connector 25">
            <a:extLst>
              <a:ext uri="{FF2B5EF4-FFF2-40B4-BE49-F238E27FC236}">
                <a16:creationId xmlns:a16="http://schemas.microsoft.com/office/drawing/2014/main" id="{0F239012-EA3E-4125-AD45-BB110D15269C}"/>
              </a:ext>
            </a:extLst>
          </p:cNvPr>
          <p:cNvCxnSpPr>
            <a:cxnSpLocks/>
            <a:endCxn id="16" idx="2"/>
          </p:cNvCxnSpPr>
          <p:nvPr/>
        </p:nvCxnSpPr>
        <p:spPr bwMode="auto">
          <a:xfrm flipH="1" flipV="1">
            <a:off x="1136483" y="1724650"/>
            <a:ext cx="2" cy="622646"/>
          </a:xfrm>
          <a:prstGeom prst="straightConnector1">
            <a:avLst/>
          </a:prstGeom>
          <a:solidFill>
            <a:schemeClr val="accent1"/>
          </a:solidFill>
          <a:ln w="28575" cap="flat" cmpd="sng" algn="ctr">
            <a:solidFill>
              <a:schemeClr val="accent1">
                <a:lumMod val="50000"/>
              </a:schemeClr>
            </a:solidFill>
            <a:prstDash val="solid"/>
            <a:round/>
            <a:headEnd type="oval"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9" name="Group 28"/>
          <p:cNvGrpSpPr/>
          <p:nvPr/>
        </p:nvGrpSpPr>
        <p:grpSpPr>
          <a:xfrm>
            <a:off x="1664472" y="915566"/>
            <a:ext cx="1656184" cy="3696606"/>
            <a:chOff x="2345526" y="915566"/>
            <a:chExt cx="1656184" cy="3696606"/>
          </a:xfrm>
        </p:grpSpPr>
        <p:sp>
          <p:nvSpPr>
            <p:cNvPr id="7" name="Rectangle 6">
              <a:extLst>
                <a:ext uri="{FF2B5EF4-FFF2-40B4-BE49-F238E27FC236}">
                  <a16:creationId xmlns:a16="http://schemas.microsoft.com/office/drawing/2014/main" id="{8649022D-5AD9-4908-A47F-4D2DA8A4F62D}"/>
                </a:ext>
              </a:extLst>
            </p:cNvPr>
            <p:cNvSpPr/>
            <p:nvPr/>
          </p:nvSpPr>
          <p:spPr bwMode="auto">
            <a:xfrm>
              <a:off x="2484877" y="2139702"/>
              <a:ext cx="1379378" cy="432048"/>
            </a:xfrm>
            <a:prstGeom prst="rect">
              <a:avLst/>
            </a:prstGeom>
            <a:solidFill>
              <a:srgbClr val="004B6D"/>
            </a:solidFill>
            <a:ln w="9525" cap="flat" cmpd="sng" algn="ctr">
              <a:solidFill>
                <a:schemeClr val="bg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E794D304-7438-4BC9-BF9D-40F390BDB2AB}"/>
                </a:ext>
              </a:extLst>
            </p:cNvPr>
            <p:cNvSpPr txBox="1"/>
            <p:nvPr/>
          </p:nvSpPr>
          <p:spPr>
            <a:xfrm>
              <a:off x="2834432" y="1780828"/>
              <a:ext cx="697627" cy="369332"/>
            </a:xfrm>
            <a:prstGeom prst="rect">
              <a:avLst/>
            </a:prstGeom>
            <a:noFill/>
          </p:spPr>
          <p:txBody>
            <a:bodyPr wrap="square" rtlCol="0">
              <a:spAutoFit/>
            </a:bodyPr>
            <a:lstStyle/>
            <a:p>
              <a:r>
                <a:rPr lang="en-AU" b="1" dirty="0">
                  <a:solidFill>
                    <a:srgbClr val="004B6D"/>
                  </a:solidFill>
                </a:rPr>
                <a:t>2017</a:t>
              </a:r>
            </a:p>
          </p:txBody>
        </p:sp>
        <p:cxnSp>
          <p:nvCxnSpPr>
            <p:cNvPr id="32" name="Straight Arrow Connector 31">
              <a:extLst>
                <a:ext uri="{FF2B5EF4-FFF2-40B4-BE49-F238E27FC236}">
                  <a16:creationId xmlns:a16="http://schemas.microsoft.com/office/drawing/2014/main" id="{56059402-C5C7-484B-A745-A5D0A2C443A8}"/>
                </a:ext>
              </a:extLst>
            </p:cNvPr>
            <p:cNvCxnSpPr>
              <a:cxnSpLocks/>
            </p:cNvCxnSpPr>
            <p:nvPr/>
          </p:nvCxnSpPr>
          <p:spPr bwMode="auto">
            <a:xfrm flipH="1">
              <a:off x="3170508" y="2361243"/>
              <a:ext cx="6995" cy="638780"/>
            </a:xfrm>
            <a:prstGeom prst="straightConnector1">
              <a:avLst/>
            </a:prstGeom>
            <a:solidFill>
              <a:schemeClr val="accent1"/>
            </a:solidFill>
            <a:ln w="28575" cap="flat" cmpd="sng" algn="ctr">
              <a:solidFill>
                <a:schemeClr val="accent1">
                  <a:lumMod val="50000"/>
                </a:schemeClr>
              </a:solidFill>
              <a:prstDash val="solid"/>
              <a:round/>
              <a:headEnd type="oval"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Rectangle: Rounded Corners 96">
              <a:extLst>
                <a:ext uri="{FF2B5EF4-FFF2-40B4-BE49-F238E27FC236}">
                  <a16:creationId xmlns:a16="http://schemas.microsoft.com/office/drawing/2014/main" id="{5E3D100C-4B3B-40A9-8BB4-3B09085FE415}"/>
                </a:ext>
              </a:extLst>
            </p:cNvPr>
            <p:cNvSpPr/>
            <p:nvPr/>
          </p:nvSpPr>
          <p:spPr>
            <a:xfrm>
              <a:off x="2834432" y="3006657"/>
              <a:ext cx="663786" cy="667386"/>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75" dirty="0">
                <a:solidFill>
                  <a:srgbClr val="FFFFFF"/>
                </a:solidFill>
              </a:endParaRPr>
            </a:p>
          </p:txBody>
        </p:sp>
        <p:sp>
          <p:nvSpPr>
            <p:cNvPr id="38" name="TextBox 37">
              <a:extLst>
                <a:ext uri="{FF2B5EF4-FFF2-40B4-BE49-F238E27FC236}">
                  <a16:creationId xmlns:a16="http://schemas.microsoft.com/office/drawing/2014/main" id="{78596E1D-A4C2-4764-BDFA-782B51E56C71}"/>
                </a:ext>
              </a:extLst>
            </p:cNvPr>
            <p:cNvSpPr txBox="1"/>
            <p:nvPr/>
          </p:nvSpPr>
          <p:spPr>
            <a:xfrm>
              <a:off x="2345526" y="915566"/>
              <a:ext cx="1656184" cy="954107"/>
            </a:xfrm>
            <a:prstGeom prst="rect">
              <a:avLst/>
            </a:prstGeom>
            <a:noFill/>
          </p:spPr>
          <p:txBody>
            <a:bodyPr wrap="square" rtlCol="0">
              <a:spAutoFit/>
            </a:bodyPr>
            <a:lstStyle/>
            <a:p>
              <a:pPr algn="ctr"/>
              <a:r>
                <a:rPr lang="en-AU" sz="1000" b="1" dirty="0">
                  <a:solidFill>
                    <a:schemeClr val="tx1">
                      <a:lumMod val="50000"/>
                    </a:schemeClr>
                  </a:solidFill>
                </a:rPr>
                <a:t>Government Priority Map released</a:t>
              </a:r>
            </a:p>
            <a:p>
              <a:pPr algn="ctr"/>
              <a:endParaRPr lang="en-AU" sz="600" b="1" dirty="0">
                <a:solidFill>
                  <a:schemeClr val="tx1">
                    <a:lumMod val="50000"/>
                  </a:schemeClr>
                </a:solidFill>
              </a:endParaRPr>
            </a:p>
            <a:p>
              <a:pPr algn="ctr"/>
              <a:r>
                <a:rPr lang="en-AU" sz="1000" b="1" u="sng" dirty="0">
                  <a:solidFill>
                    <a:schemeClr val="tx1">
                      <a:lumMod val="50000"/>
                    </a:schemeClr>
                  </a:solidFill>
                </a:rPr>
                <a:t>Workshop 2 &amp; 3 </a:t>
              </a:r>
            </a:p>
            <a:p>
              <a:pPr algn="ctr"/>
              <a:r>
                <a:rPr lang="en-AU" sz="1000" b="1" dirty="0">
                  <a:solidFill>
                    <a:schemeClr val="tx1">
                      <a:lumMod val="50000"/>
                    </a:schemeClr>
                  </a:solidFill>
                </a:rPr>
                <a:t>MBES Guidelines &amp; National Tools</a:t>
              </a:r>
            </a:p>
          </p:txBody>
        </p:sp>
        <p:pic>
          <p:nvPicPr>
            <p:cNvPr id="45" name="Picture 44">
              <a:extLst>
                <a:ext uri="{FF2B5EF4-FFF2-40B4-BE49-F238E27FC236}">
                  <a16:creationId xmlns:a16="http://schemas.microsoft.com/office/drawing/2014/main" id="{1B41E23E-C2A6-4EF9-AB6D-1289BF4A6A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82082" y="3082171"/>
              <a:ext cx="385843" cy="521091"/>
            </a:xfrm>
            <a:prstGeom prst="rect">
              <a:avLst/>
            </a:prstGeom>
            <a:ln>
              <a:solidFill>
                <a:schemeClr val="tx1">
                  <a:lumMod val="60000"/>
                  <a:lumOff val="40000"/>
                </a:schemeClr>
              </a:solidFill>
            </a:ln>
          </p:spPr>
        </p:pic>
        <p:grpSp>
          <p:nvGrpSpPr>
            <p:cNvPr id="46" name="Group 45">
              <a:extLst>
                <a:ext uri="{FF2B5EF4-FFF2-40B4-BE49-F238E27FC236}">
                  <a16:creationId xmlns:a16="http://schemas.microsoft.com/office/drawing/2014/main" id="{C88D32FC-1786-4365-B38D-3D3FD828798C}"/>
                </a:ext>
              </a:extLst>
            </p:cNvPr>
            <p:cNvGrpSpPr/>
            <p:nvPr/>
          </p:nvGrpSpPr>
          <p:grpSpPr>
            <a:xfrm>
              <a:off x="2834432" y="3944786"/>
              <a:ext cx="663786" cy="667386"/>
              <a:chOff x="1880763" y="822880"/>
              <a:chExt cx="663786" cy="667386"/>
            </a:xfrm>
          </p:grpSpPr>
          <p:sp>
            <p:nvSpPr>
              <p:cNvPr id="47" name="Rectangle: Rounded Corners 104">
                <a:extLst>
                  <a:ext uri="{FF2B5EF4-FFF2-40B4-BE49-F238E27FC236}">
                    <a16:creationId xmlns:a16="http://schemas.microsoft.com/office/drawing/2014/main" id="{247FBA91-B419-4A1C-824C-23D87E3EF6C3}"/>
                  </a:ext>
                </a:extLst>
              </p:cNvPr>
              <p:cNvSpPr/>
              <p:nvPr/>
            </p:nvSpPr>
            <p:spPr>
              <a:xfrm>
                <a:off x="1880763" y="822880"/>
                <a:ext cx="663786" cy="667386"/>
              </a:xfrm>
              <a:prstGeom prst="roundRect">
                <a:avLst/>
              </a:prstGeom>
              <a:solidFill>
                <a:schemeClr val="bg1">
                  <a:lumMod val="95000"/>
                </a:schemeClr>
              </a:solidFill>
              <a:ln>
                <a:solidFill>
                  <a:srgbClr val="004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75" dirty="0">
                  <a:solidFill>
                    <a:srgbClr val="FFFFFF"/>
                  </a:solidFill>
                </a:endParaRPr>
              </a:p>
            </p:txBody>
          </p:sp>
          <p:grpSp>
            <p:nvGrpSpPr>
              <p:cNvPr id="48" name="Group 47">
                <a:extLst>
                  <a:ext uri="{FF2B5EF4-FFF2-40B4-BE49-F238E27FC236}">
                    <a16:creationId xmlns:a16="http://schemas.microsoft.com/office/drawing/2014/main" id="{0DC20CF8-E04F-46EC-8537-1C9BD188A0BE}"/>
                  </a:ext>
                </a:extLst>
              </p:cNvPr>
              <p:cNvGrpSpPr/>
              <p:nvPr/>
            </p:nvGrpSpPr>
            <p:grpSpPr>
              <a:xfrm>
                <a:off x="1939955" y="940592"/>
                <a:ext cx="496781" cy="541599"/>
                <a:chOff x="5294129" y="624046"/>
                <a:chExt cx="258062" cy="326348"/>
              </a:xfrm>
            </p:grpSpPr>
            <p:grpSp>
              <p:nvGrpSpPr>
                <p:cNvPr id="49" name="Group 48">
                  <a:extLst>
                    <a:ext uri="{FF2B5EF4-FFF2-40B4-BE49-F238E27FC236}">
                      <a16:creationId xmlns:a16="http://schemas.microsoft.com/office/drawing/2014/main" id="{0B8F067F-7371-433B-AB90-024BCD08F3F8}"/>
                    </a:ext>
                  </a:extLst>
                </p:cNvPr>
                <p:cNvGrpSpPr/>
                <p:nvPr/>
              </p:nvGrpSpPr>
              <p:grpSpPr>
                <a:xfrm>
                  <a:off x="5294129" y="624046"/>
                  <a:ext cx="258059" cy="326348"/>
                  <a:chOff x="5541156" y="346911"/>
                  <a:chExt cx="258058" cy="326345"/>
                </a:xfrm>
              </p:grpSpPr>
              <p:pic>
                <p:nvPicPr>
                  <p:cNvPr id="53" name="Picture 4" descr="Image result for australia  icon">
                    <a:extLst>
                      <a:ext uri="{FF2B5EF4-FFF2-40B4-BE49-F238E27FC236}">
                        <a16:creationId xmlns:a16="http://schemas.microsoft.com/office/drawing/2014/main" id="{D6FEB036-01ED-4D4F-8436-D233397FF6B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41156" y="346911"/>
                    <a:ext cx="258058" cy="258059"/>
                  </a:xfrm>
                  <a:prstGeom prst="rect">
                    <a:avLst/>
                  </a:prstGeom>
                  <a:noFill/>
                  <a:extLst>
                    <a:ext uri="{909E8E84-426E-40DD-AFC4-6F175D3DCCD1}">
                      <a14:hiddenFill xmlns:a14="http://schemas.microsoft.com/office/drawing/2010/main">
                        <a:solidFill>
                          <a:srgbClr val="FFFFFF"/>
                        </a:solidFill>
                      </a14:hiddenFill>
                    </a:ext>
                  </a:extLst>
                </p:spPr>
              </p:pic>
              <p:sp>
                <p:nvSpPr>
                  <p:cNvPr id="54" name="Freeform 12">
                    <a:extLst>
                      <a:ext uri="{FF2B5EF4-FFF2-40B4-BE49-F238E27FC236}">
                        <a16:creationId xmlns:a16="http://schemas.microsoft.com/office/drawing/2014/main" id="{6A4D0BA0-759F-4631-961B-A952A6F05C64}"/>
                      </a:ext>
                    </a:extLst>
                  </p:cNvPr>
                  <p:cNvSpPr/>
                  <p:nvPr/>
                </p:nvSpPr>
                <p:spPr bwMode="auto">
                  <a:xfrm>
                    <a:off x="5580112" y="627534"/>
                    <a:ext cx="127813" cy="45722"/>
                  </a:xfrm>
                  <a:custGeom>
                    <a:avLst/>
                    <a:gdLst>
                      <a:gd name="connsiteX0" fmla="*/ 0 w 1428767"/>
                      <a:gd name="connsiteY0" fmla="*/ 368300 h 368300"/>
                      <a:gd name="connsiteX1" fmla="*/ 6350 w 1428767"/>
                      <a:gd name="connsiteY1" fmla="*/ 304800 h 368300"/>
                      <a:gd name="connsiteX2" fmla="*/ 44450 w 1428767"/>
                      <a:gd name="connsiteY2" fmla="*/ 260350 h 368300"/>
                      <a:gd name="connsiteX3" fmla="*/ 63500 w 1428767"/>
                      <a:gd name="connsiteY3" fmla="*/ 222250 h 368300"/>
                      <a:gd name="connsiteX4" fmla="*/ 88900 w 1428767"/>
                      <a:gd name="connsiteY4" fmla="*/ 177800 h 368300"/>
                      <a:gd name="connsiteX5" fmla="*/ 107950 w 1428767"/>
                      <a:gd name="connsiteY5" fmla="*/ 165100 h 368300"/>
                      <a:gd name="connsiteX6" fmla="*/ 133350 w 1428767"/>
                      <a:gd name="connsiteY6" fmla="*/ 120650 h 368300"/>
                      <a:gd name="connsiteX7" fmla="*/ 171450 w 1428767"/>
                      <a:gd name="connsiteY7" fmla="*/ 107950 h 368300"/>
                      <a:gd name="connsiteX8" fmla="*/ 336550 w 1428767"/>
                      <a:gd name="connsiteY8" fmla="*/ 114300 h 368300"/>
                      <a:gd name="connsiteX9" fmla="*/ 381000 w 1428767"/>
                      <a:gd name="connsiteY9" fmla="*/ 127000 h 368300"/>
                      <a:gd name="connsiteX10" fmla="*/ 406400 w 1428767"/>
                      <a:gd name="connsiteY10" fmla="*/ 165100 h 368300"/>
                      <a:gd name="connsiteX11" fmla="*/ 425450 w 1428767"/>
                      <a:gd name="connsiteY11" fmla="*/ 184150 h 368300"/>
                      <a:gd name="connsiteX12" fmla="*/ 457200 w 1428767"/>
                      <a:gd name="connsiteY12" fmla="*/ 177800 h 368300"/>
                      <a:gd name="connsiteX13" fmla="*/ 476250 w 1428767"/>
                      <a:gd name="connsiteY13" fmla="*/ 165100 h 368300"/>
                      <a:gd name="connsiteX14" fmla="*/ 527050 w 1428767"/>
                      <a:gd name="connsiteY14" fmla="*/ 107950 h 368300"/>
                      <a:gd name="connsiteX15" fmla="*/ 539750 w 1428767"/>
                      <a:gd name="connsiteY15" fmla="*/ 82550 h 368300"/>
                      <a:gd name="connsiteX16" fmla="*/ 558800 w 1428767"/>
                      <a:gd name="connsiteY16" fmla="*/ 63500 h 368300"/>
                      <a:gd name="connsiteX17" fmla="*/ 590550 w 1428767"/>
                      <a:gd name="connsiteY17" fmla="*/ 25400 h 368300"/>
                      <a:gd name="connsiteX18" fmla="*/ 628650 w 1428767"/>
                      <a:gd name="connsiteY18" fmla="*/ 12700 h 368300"/>
                      <a:gd name="connsiteX19" fmla="*/ 698500 w 1428767"/>
                      <a:gd name="connsiteY19" fmla="*/ 0 h 368300"/>
                      <a:gd name="connsiteX20" fmla="*/ 1022350 w 1428767"/>
                      <a:gd name="connsiteY20" fmla="*/ 6350 h 368300"/>
                      <a:gd name="connsiteX21" fmla="*/ 1085850 w 1428767"/>
                      <a:gd name="connsiteY21" fmla="*/ 19050 h 368300"/>
                      <a:gd name="connsiteX22" fmla="*/ 1104900 w 1428767"/>
                      <a:gd name="connsiteY22" fmla="*/ 31750 h 368300"/>
                      <a:gd name="connsiteX23" fmla="*/ 1155700 w 1428767"/>
                      <a:gd name="connsiteY23" fmla="*/ 88900 h 368300"/>
                      <a:gd name="connsiteX24" fmla="*/ 1193800 w 1428767"/>
                      <a:gd name="connsiteY24" fmla="*/ 114300 h 368300"/>
                      <a:gd name="connsiteX25" fmla="*/ 1295400 w 1428767"/>
                      <a:gd name="connsiteY25" fmla="*/ 139700 h 368300"/>
                      <a:gd name="connsiteX26" fmla="*/ 1333500 w 1428767"/>
                      <a:gd name="connsiteY26" fmla="*/ 158750 h 368300"/>
                      <a:gd name="connsiteX27" fmla="*/ 1352550 w 1428767"/>
                      <a:gd name="connsiteY27" fmla="*/ 184150 h 368300"/>
                      <a:gd name="connsiteX28" fmla="*/ 1371600 w 1428767"/>
                      <a:gd name="connsiteY28" fmla="*/ 203200 h 368300"/>
                      <a:gd name="connsiteX29" fmla="*/ 1390650 w 1428767"/>
                      <a:gd name="connsiteY29" fmla="*/ 241300 h 368300"/>
                      <a:gd name="connsiteX30" fmla="*/ 1403350 w 1428767"/>
                      <a:gd name="connsiteY30" fmla="*/ 260350 h 368300"/>
                      <a:gd name="connsiteX31" fmla="*/ 1409700 w 1428767"/>
                      <a:gd name="connsiteY31" fmla="*/ 279400 h 368300"/>
                      <a:gd name="connsiteX32" fmla="*/ 1422400 w 1428767"/>
                      <a:gd name="connsiteY32" fmla="*/ 298450 h 368300"/>
                      <a:gd name="connsiteX33" fmla="*/ 1428750 w 1428767"/>
                      <a:gd name="connsiteY33" fmla="*/ 32385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28767" h="368300">
                        <a:moveTo>
                          <a:pt x="0" y="368300"/>
                        </a:moveTo>
                        <a:cubicBezTo>
                          <a:pt x="2117" y="347133"/>
                          <a:pt x="506" y="325254"/>
                          <a:pt x="6350" y="304800"/>
                        </a:cubicBezTo>
                        <a:cubicBezTo>
                          <a:pt x="9608" y="293396"/>
                          <a:pt x="35888" y="268912"/>
                          <a:pt x="44450" y="260350"/>
                        </a:cubicBezTo>
                        <a:cubicBezTo>
                          <a:pt x="56092" y="225423"/>
                          <a:pt x="43805" y="256717"/>
                          <a:pt x="63500" y="222250"/>
                        </a:cubicBezTo>
                        <a:cubicBezTo>
                          <a:pt x="70141" y="210629"/>
                          <a:pt x="78586" y="188114"/>
                          <a:pt x="88900" y="177800"/>
                        </a:cubicBezTo>
                        <a:cubicBezTo>
                          <a:pt x="94296" y="172404"/>
                          <a:pt x="101600" y="169333"/>
                          <a:pt x="107950" y="165100"/>
                        </a:cubicBezTo>
                        <a:cubicBezTo>
                          <a:pt x="109894" y="161212"/>
                          <a:pt x="126822" y="124730"/>
                          <a:pt x="133350" y="120650"/>
                        </a:cubicBezTo>
                        <a:cubicBezTo>
                          <a:pt x="144702" y="113555"/>
                          <a:pt x="171450" y="107950"/>
                          <a:pt x="171450" y="107950"/>
                        </a:cubicBezTo>
                        <a:cubicBezTo>
                          <a:pt x="226483" y="110067"/>
                          <a:pt x="281598" y="110637"/>
                          <a:pt x="336550" y="114300"/>
                        </a:cubicBezTo>
                        <a:cubicBezTo>
                          <a:pt x="346517" y="114964"/>
                          <a:pt x="370488" y="123496"/>
                          <a:pt x="381000" y="127000"/>
                        </a:cubicBezTo>
                        <a:cubicBezTo>
                          <a:pt x="441771" y="187771"/>
                          <a:pt x="369641" y="109961"/>
                          <a:pt x="406400" y="165100"/>
                        </a:cubicBezTo>
                        <a:cubicBezTo>
                          <a:pt x="411381" y="172572"/>
                          <a:pt x="419100" y="177800"/>
                          <a:pt x="425450" y="184150"/>
                        </a:cubicBezTo>
                        <a:cubicBezTo>
                          <a:pt x="436033" y="182033"/>
                          <a:pt x="447094" y="181590"/>
                          <a:pt x="457200" y="177800"/>
                        </a:cubicBezTo>
                        <a:cubicBezTo>
                          <a:pt x="464346" y="175120"/>
                          <a:pt x="470546" y="170170"/>
                          <a:pt x="476250" y="165100"/>
                        </a:cubicBezTo>
                        <a:cubicBezTo>
                          <a:pt x="498650" y="145189"/>
                          <a:pt x="513352" y="131922"/>
                          <a:pt x="527050" y="107950"/>
                        </a:cubicBezTo>
                        <a:cubicBezTo>
                          <a:pt x="531746" y="99731"/>
                          <a:pt x="534248" y="90253"/>
                          <a:pt x="539750" y="82550"/>
                        </a:cubicBezTo>
                        <a:cubicBezTo>
                          <a:pt x="544970" y="75242"/>
                          <a:pt x="553051" y="70399"/>
                          <a:pt x="558800" y="63500"/>
                        </a:cubicBezTo>
                        <a:cubicBezTo>
                          <a:pt x="570384" y="49599"/>
                          <a:pt x="573278" y="34996"/>
                          <a:pt x="590550" y="25400"/>
                        </a:cubicBezTo>
                        <a:cubicBezTo>
                          <a:pt x="602252" y="18899"/>
                          <a:pt x="615950" y="16933"/>
                          <a:pt x="628650" y="12700"/>
                        </a:cubicBezTo>
                        <a:cubicBezTo>
                          <a:pt x="663889" y="954"/>
                          <a:pt x="641058" y="7180"/>
                          <a:pt x="698500" y="0"/>
                        </a:cubicBezTo>
                        <a:cubicBezTo>
                          <a:pt x="806450" y="2117"/>
                          <a:pt x="914510" y="1046"/>
                          <a:pt x="1022350" y="6350"/>
                        </a:cubicBezTo>
                        <a:cubicBezTo>
                          <a:pt x="1043910" y="7410"/>
                          <a:pt x="1085850" y="19050"/>
                          <a:pt x="1085850" y="19050"/>
                        </a:cubicBezTo>
                        <a:cubicBezTo>
                          <a:pt x="1092200" y="23283"/>
                          <a:pt x="1099504" y="26354"/>
                          <a:pt x="1104900" y="31750"/>
                        </a:cubicBezTo>
                        <a:cubicBezTo>
                          <a:pt x="1143074" y="69924"/>
                          <a:pt x="1075699" y="35566"/>
                          <a:pt x="1155700" y="88900"/>
                        </a:cubicBezTo>
                        <a:cubicBezTo>
                          <a:pt x="1168400" y="97367"/>
                          <a:pt x="1178833" y="111307"/>
                          <a:pt x="1193800" y="114300"/>
                        </a:cubicBezTo>
                        <a:cubicBezTo>
                          <a:pt x="1270427" y="129625"/>
                          <a:pt x="1236822" y="120174"/>
                          <a:pt x="1295400" y="139700"/>
                        </a:cubicBezTo>
                        <a:cubicBezTo>
                          <a:pt x="1310894" y="144865"/>
                          <a:pt x="1321190" y="146440"/>
                          <a:pt x="1333500" y="158750"/>
                        </a:cubicBezTo>
                        <a:cubicBezTo>
                          <a:pt x="1340984" y="166234"/>
                          <a:pt x="1345662" y="176115"/>
                          <a:pt x="1352550" y="184150"/>
                        </a:cubicBezTo>
                        <a:cubicBezTo>
                          <a:pt x="1358394" y="190968"/>
                          <a:pt x="1365851" y="196301"/>
                          <a:pt x="1371600" y="203200"/>
                        </a:cubicBezTo>
                        <a:cubicBezTo>
                          <a:pt x="1394348" y="230497"/>
                          <a:pt x="1376331" y="212661"/>
                          <a:pt x="1390650" y="241300"/>
                        </a:cubicBezTo>
                        <a:cubicBezTo>
                          <a:pt x="1394063" y="248126"/>
                          <a:pt x="1399937" y="253524"/>
                          <a:pt x="1403350" y="260350"/>
                        </a:cubicBezTo>
                        <a:cubicBezTo>
                          <a:pt x="1406343" y="266337"/>
                          <a:pt x="1406707" y="273413"/>
                          <a:pt x="1409700" y="279400"/>
                        </a:cubicBezTo>
                        <a:cubicBezTo>
                          <a:pt x="1413113" y="286226"/>
                          <a:pt x="1418987" y="291624"/>
                          <a:pt x="1422400" y="298450"/>
                        </a:cubicBezTo>
                        <a:cubicBezTo>
                          <a:pt x="1429419" y="312489"/>
                          <a:pt x="1428750" y="313026"/>
                          <a:pt x="1428750" y="323850"/>
                        </a:cubicBezTo>
                      </a:path>
                    </a:pathLst>
                  </a:custGeom>
                  <a:noFill/>
                  <a:ln w="6350" cap="flat" cmpd="sng" algn="ctr">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grpSp>
            <p:sp>
              <p:nvSpPr>
                <p:cNvPr id="50" name="Freeform 231">
                  <a:extLst>
                    <a:ext uri="{FF2B5EF4-FFF2-40B4-BE49-F238E27FC236}">
                      <a16:creationId xmlns:a16="http://schemas.microsoft.com/office/drawing/2014/main" id="{FE903A7C-3550-414F-AC69-F630920EAD12}"/>
                    </a:ext>
                  </a:extLst>
                </p:cNvPr>
                <p:cNvSpPr/>
                <p:nvPr/>
              </p:nvSpPr>
              <p:spPr bwMode="auto">
                <a:xfrm>
                  <a:off x="5505757" y="654981"/>
                  <a:ext cx="46434" cy="45719"/>
                </a:xfrm>
                <a:custGeom>
                  <a:avLst/>
                  <a:gdLst>
                    <a:gd name="connsiteX0" fmla="*/ 2381 w 92869"/>
                    <a:gd name="connsiteY0" fmla="*/ 0 h 88107"/>
                    <a:gd name="connsiteX1" fmla="*/ 92869 w 92869"/>
                    <a:gd name="connsiteY1" fmla="*/ 11907 h 88107"/>
                    <a:gd name="connsiteX2" fmla="*/ 57150 w 92869"/>
                    <a:gd name="connsiteY2" fmla="*/ 88107 h 88107"/>
                    <a:gd name="connsiteX3" fmla="*/ 0 w 92869"/>
                    <a:gd name="connsiteY3" fmla="*/ 64294 h 88107"/>
                    <a:gd name="connsiteX4" fmla="*/ 2381 w 92869"/>
                    <a:gd name="connsiteY4" fmla="*/ 0 h 8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69" h="88107">
                      <a:moveTo>
                        <a:pt x="2381" y="0"/>
                      </a:moveTo>
                      <a:lnTo>
                        <a:pt x="92869" y="11907"/>
                      </a:lnTo>
                      <a:lnTo>
                        <a:pt x="57150" y="88107"/>
                      </a:lnTo>
                      <a:lnTo>
                        <a:pt x="0" y="64294"/>
                      </a:lnTo>
                      <a:cubicBezTo>
                        <a:pt x="794" y="42863"/>
                        <a:pt x="1587" y="21431"/>
                        <a:pt x="2381" y="0"/>
                      </a:cubicBezTo>
                      <a:close/>
                    </a:path>
                  </a:pathLst>
                </a:custGeom>
                <a:pattFill prst="ltUpDiag">
                  <a:fgClr>
                    <a:schemeClr val="tx1">
                      <a:lumMod val="50000"/>
                    </a:schemeClr>
                  </a:fgClr>
                  <a:bgClr>
                    <a:schemeClr val="bg1">
                      <a:lumMod val="95000"/>
                    </a:schemeClr>
                  </a:bgClr>
                </a:pattFill>
                <a:ln w="3175" cap="flat" cmpd="sng" algn="ctr">
                  <a:solidFill>
                    <a:schemeClr val="tx1">
                      <a:lumMod val="50000"/>
                    </a:schemeClr>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51" name="Freeform 233">
                  <a:extLst>
                    <a:ext uri="{FF2B5EF4-FFF2-40B4-BE49-F238E27FC236}">
                      <a16:creationId xmlns:a16="http://schemas.microsoft.com/office/drawing/2014/main" id="{7BE8ACA3-109B-40F8-9EE0-2A4665A71295}"/>
                    </a:ext>
                  </a:extLst>
                </p:cNvPr>
                <p:cNvSpPr/>
                <p:nvPr/>
              </p:nvSpPr>
              <p:spPr bwMode="auto">
                <a:xfrm rot="21055973" flipV="1">
                  <a:off x="5404566" y="792356"/>
                  <a:ext cx="45719" cy="45719"/>
                </a:xfrm>
                <a:custGeom>
                  <a:avLst/>
                  <a:gdLst>
                    <a:gd name="connsiteX0" fmla="*/ 78581 w 78581"/>
                    <a:gd name="connsiteY0" fmla="*/ 7144 h 69056"/>
                    <a:gd name="connsiteX1" fmla="*/ 0 w 78581"/>
                    <a:gd name="connsiteY1" fmla="*/ 0 h 69056"/>
                    <a:gd name="connsiteX2" fmla="*/ 16668 w 78581"/>
                    <a:gd name="connsiteY2" fmla="*/ 69056 h 69056"/>
                    <a:gd name="connsiteX3" fmla="*/ 35718 w 78581"/>
                    <a:gd name="connsiteY3" fmla="*/ 47625 h 69056"/>
                    <a:gd name="connsiteX4" fmla="*/ 78581 w 78581"/>
                    <a:gd name="connsiteY4" fmla="*/ 7144 h 69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 h="69056">
                      <a:moveTo>
                        <a:pt x="78581" y="7144"/>
                      </a:moveTo>
                      <a:lnTo>
                        <a:pt x="0" y="0"/>
                      </a:lnTo>
                      <a:lnTo>
                        <a:pt x="16668" y="69056"/>
                      </a:lnTo>
                      <a:lnTo>
                        <a:pt x="35718" y="47625"/>
                      </a:lnTo>
                      <a:lnTo>
                        <a:pt x="78581" y="7144"/>
                      </a:lnTo>
                      <a:close/>
                    </a:path>
                  </a:pathLst>
                </a:custGeom>
                <a:pattFill prst="ltUpDiag">
                  <a:fgClr>
                    <a:schemeClr val="tx1">
                      <a:lumMod val="50000"/>
                    </a:schemeClr>
                  </a:fgClr>
                  <a:bgClr>
                    <a:schemeClr val="bg1">
                      <a:lumMod val="95000"/>
                    </a:schemeClr>
                  </a:bgClr>
                </a:pattFill>
                <a:ln w="3175" cap="flat" cmpd="sng" algn="ctr">
                  <a:solidFill>
                    <a:schemeClr val="tx1">
                      <a:lumMod val="50000"/>
                    </a:schemeClr>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endParaRPr lang="en-AU"/>
                </a:p>
              </p:txBody>
            </p:sp>
            <p:sp>
              <p:nvSpPr>
                <p:cNvPr id="52" name="Freeform 237">
                  <a:extLst>
                    <a:ext uri="{FF2B5EF4-FFF2-40B4-BE49-F238E27FC236}">
                      <a16:creationId xmlns:a16="http://schemas.microsoft.com/office/drawing/2014/main" id="{F63D90B2-80CE-4DF0-87EA-1F9473723114}"/>
                    </a:ext>
                  </a:extLst>
                </p:cNvPr>
                <p:cNvSpPr/>
                <p:nvPr/>
              </p:nvSpPr>
              <p:spPr bwMode="auto">
                <a:xfrm>
                  <a:off x="5324916" y="894943"/>
                  <a:ext cx="45719" cy="45719"/>
                </a:xfrm>
                <a:custGeom>
                  <a:avLst/>
                  <a:gdLst>
                    <a:gd name="connsiteX0" fmla="*/ 0 w 207169"/>
                    <a:gd name="connsiteY0" fmla="*/ 114300 h 114300"/>
                    <a:gd name="connsiteX1" fmla="*/ 21432 w 207169"/>
                    <a:gd name="connsiteY1" fmla="*/ 28575 h 114300"/>
                    <a:gd name="connsiteX2" fmla="*/ 69057 w 207169"/>
                    <a:gd name="connsiteY2" fmla="*/ 0 h 114300"/>
                    <a:gd name="connsiteX3" fmla="*/ 169069 w 207169"/>
                    <a:gd name="connsiteY3" fmla="*/ 0 h 114300"/>
                    <a:gd name="connsiteX4" fmla="*/ 207169 w 207169"/>
                    <a:gd name="connsiteY4" fmla="*/ 33338 h 114300"/>
                    <a:gd name="connsiteX5" fmla="*/ 159544 w 207169"/>
                    <a:gd name="connsiteY5" fmla="*/ 45244 h 114300"/>
                    <a:gd name="connsiteX6" fmla="*/ 95250 w 207169"/>
                    <a:gd name="connsiteY6" fmla="*/ 40482 h 114300"/>
                    <a:gd name="connsiteX7" fmla="*/ 54769 w 207169"/>
                    <a:gd name="connsiteY7" fmla="*/ 69057 h 114300"/>
                    <a:gd name="connsiteX8" fmla="*/ 0 w 207169"/>
                    <a:gd name="connsiteY8"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169" h="114300">
                      <a:moveTo>
                        <a:pt x="0" y="114300"/>
                      </a:moveTo>
                      <a:lnTo>
                        <a:pt x="21432" y="28575"/>
                      </a:lnTo>
                      <a:lnTo>
                        <a:pt x="69057" y="0"/>
                      </a:lnTo>
                      <a:lnTo>
                        <a:pt x="169069" y="0"/>
                      </a:lnTo>
                      <a:lnTo>
                        <a:pt x="207169" y="33338"/>
                      </a:lnTo>
                      <a:lnTo>
                        <a:pt x="159544" y="45244"/>
                      </a:lnTo>
                      <a:lnTo>
                        <a:pt x="95250" y="40482"/>
                      </a:lnTo>
                      <a:lnTo>
                        <a:pt x="54769" y="69057"/>
                      </a:lnTo>
                      <a:lnTo>
                        <a:pt x="0" y="114300"/>
                      </a:lnTo>
                      <a:close/>
                    </a:path>
                  </a:pathLst>
                </a:custGeom>
                <a:pattFill prst="ltUpDiag">
                  <a:fgClr>
                    <a:schemeClr val="tx1">
                      <a:lumMod val="50000"/>
                    </a:schemeClr>
                  </a:fgClr>
                  <a:bgClr>
                    <a:schemeClr val="bg1">
                      <a:lumMod val="95000"/>
                    </a:schemeClr>
                  </a:bgClr>
                </a:pattFill>
                <a:ln w="3175" cap="flat" cmpd="sng" algn="ctr">
                  <a:solidFill>
                    <a:schemeClr val="tx1">
                      <a:lumMod val="50000"/>
                    </a:schemeClr>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endParaRPr lang="en-AU"/>
                </a:p>
              </p:txBody>
            </p:sp>
          </p:grpSp>
        </p:grpSp>
        <p:cxnSp>
          <p:nvCxnSpPr>
            <p:cNvPr id="58" name="Straight Arrow Connector 57">
              <a:extLst>
                <a:ext uri="{FF2B5EF4-FFF2-40B4-BE49-F238E27FC236}">
                  <a16:creationId xmlns:a16="http://schemas.microsoft.com/office/drawing/2014/main" id="{8A30FB49-F1DF-413A-93E7-72806BAA75FE}"/>
                </a:ext>
              </a:extLst>
            </p:cNvPr>
            <p:cNvCxnSpPr>
              <a:cxnSpLocks/>
              <a:stCxn id="35" idx="2"/>
              <a:endCxn id="47" idx="0"/>
            </p:cNvCxnSpPr>
            <p:nvPr/>
          </p:nvCxnSpPr>
          <p:spPr bwMode="auto">
            <a:xfrm>
              <a:off x="3166325" y="3674043"/>
              <a:ext cx="0" cy="270743"/>
            </a:xfrm>
            <a:prstGeom prst="straightConnector1">
              <a:avLst/>
            </a:prstGeom>
            <a:solidFill>
              <a:schemeClr val="accent1"/>
            </a:solidFill>
            <a:ln w="28575" cap="flat" cmpd="sng" algn="ctr">
              <a:solidFill>
                <a:schemeClr val="accent1">
                  <a:lumMod val="50000"/>
                </a:schemeClr>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 name="Group 41"/>
          <p:cNvGrpSpPr/>
          <p:nvPr/>
        </p:nvGrpSpPr>
        <p:grpSpPr>
          <a:xfrm>
            <a:off x="3060476" y="123478"/>
            <a:ext cx="1656184" cy="4090521"/>
            <a:chOff x="3741530" y="123478"/>
            <a:chExt cx="1656184" cy="4090521"/>
          </a:xfrm>
        </p:grpSpPr>
        <p:sp>
          <p:nvSpPr>
            <p:cNvPr id="8" name="Rectangle 7">
              <a:extLst>
                <a:ext uri="{FF2B5EF4-FFF2-40B4-BE49-F238E27FC236}">
                  <a16:creationId xmlns:a16="http://schemas.microsoft.com/office/drawing/2014/main" id="{440A35EF-0E74-43C9-BDA8-4205163702B3}"/>
                </a:ext>
              </a:extLst>
            </p:cNvPr>
            <p:cNvSpPr/>
            <p:nvPr/>
          </p:nvSpPr>
          <p:spPr bwMode="auto">
            <a:xfrm>
              <a:off x="3873957" y="2139702"/>
              <a:ext cx="1379377" cy="432048"/>
            </a:xfrm>
            <a:prstGeom prst="rect">
              <a:avLst/>
            </a:prstGeom>
            <a:solidFill>
              <a:srgbClr val="009AC9"/>
            </a:solidFill>
            <a:ln w="9525" cap="flat" cmpd="sng" algn="ctr">
              <a:solidFill>
                <a:schemeClr val="bg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rgbClr val="E6E6E6"/>
                </a:solidFill>
                <a:effectLst/>
                <a:latin typeface="Arial" charset="0"/>
              </a:endParaRPr>
            </a:p>
          </p:txBody>
        </p:sp>
        <p:sp>
          <p:nvSpPr>
            <p:cNvPr id="12" name="TextBox 11">
              <a:extLst>
                <a:ext uri="{FF2B5EF4-FFF2-40B4-BE49-F238E27FC236}">
                  <a16:creationId xmlns:a16="http://schemas.microsoft.com/office/drawing/2014/main" id="{12FA8E5E-05F1-4D60-AD30-15EB1108CB2E}"/>
                </a:ext>
              </a:extLst>
            </p:cNvPr>
            <p:cNvSpPr txBox="1"/>
            <p:nvPr/>
          </p:nvSpPr>
          <p:spPr>
            <a:xfrm>
              <a:off x="4216959" y="2570020"/>
              <a:ext cx="697627" cy="369332"/>
            </a:xfrm>
            <a:prstGeom prst="rect">
              <a:avLst/>
            </a:prstGeom>
            <a:noFill/>
          </p:spPr>
          <p:txBody>
            <a:bodyPr wrap="none" rtlCol="0">
              <a:spAutoFit/>
            </a:bodyPr>
            <a:lstStyle/>
            <a:p>
              <a:r>
                <a:rPr lang="en-AU" b="1" dirty="0">
                  <a:solidFill>
                    <a:srgbClr val="009AC9"/>
                  </a:solidFill>
                </a:rPr>
                <a:t>2018</a:t>
              </a:r>
            </a:p>
          </p:txBody>
        </p:sp>
        <p:cxnSp>
          <p:nvCxnSpPr>
            <p:cNvPr id="61" name="Straight Arrow Connector 60">
              <a:extLst>
                <a:ext uri="{FF2B5EF4-FFF2-40B4-BE49-F238E27FC236}">
                  <a16:creationId xmlns:a16="http://schemas.microsoft.com/office/drawing/2014/main" id="{7CDDC2E1-6388-40E7-8723-55C2DFA2062D}"/>
                </a:ext>
              </a:extLst>
            </p:cNvPr>
            <p:cNvCxnSpPr>
              <a:cxnSpLocks/>
              <a:endCxn id="62" idx="2"/>
            </p:cNvCxnSpPr>
            <p:nvPr/>
          </p:nvCxnSpPr>
          <p:spPr bwMode="auto">
            <a:xfrm flipV="1">
              <a:off x="4560023" y="1724650"/>
              <a:ext cx="3622" cy="631076"/>
            </a:xfrm>
            <a:prstGeom prst="straightConnector1">
              <a:avLst/>
            </a:prstGeom>
            <a:solidFill>
              <a:schemeClr val="accent1"/>
            </a:solidFill>
            <a:ln w="28575" cap="flat" cmpd="sng" algn="ctr">
              <a:solidFill>
                <a:schemeClr val="accent1">
                  <a:lumMod val="50000"/>
                </a:schemeClr>
              </a:solidFill>
              <a:prstDash val="solid"/>
              <a:round/>
              <a:headEnd type="oval"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Rectangle: Rounded Corners 96">
              <a:extLst>
                <a:ext uri="{FF2B5EF4-FFF2-40B4-BE49-F238E27FC236}">
                  <a16:creationId xmlns:a16="http://schemas.microsoft.com/office/drawing/2014/main" id="{1C79C719-4A7D-4C38-A0FA-274180F3C896}"/>
                </a:ext>
              </a:extLst>
            </p:cNvPr>
            <p:cNvSpPr/>
            <p:nvPr/>
          </p:nvSpPr>
          <p:spPr>
            <a:xfrm>
              <a:off x="4231752" y="1057264"/>
              <a:ext cx="663786" cy="667386"/>
            </a:xfrm>
            <a:prstGeom prst="roundRect">
              <a:avLst/>
            </a:prstGeom>
            <a:solidFill>
              <a:schemeClr val="bg1">
                <a:lumMod val="95000"/>
              </a:schemeClr>
            </a:solidFill>
            <a:ln>
              <a:solidFill>
                <a:srgbClr val="009A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75" dirty="0">
                <a:solidFill>
                  <a:srgbClr val="FFFFFF"/>
                </a:solidFill>
              </a:endParaRPr>
            </a:p>
          </p:txBody>
        </p:sp>
        <p:pic>
          <p:nvPicPr>
            <p:cNvPr id="63" name="Picture 62">
              <a:extLst>
                <a:ext uri="{FF2B5EF4-FFF2-40B4-BE49-F238E27FC236}">
                  <a16:creationId xmlns:a16="http://schemas.microsoft.com/office/drawing/2014/main" id="{93D1BE3A-8B12-43C7-AC4D-EB9034E865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70724" y="1132778"/>
              <a:ext cx="385843" cy="521091"/>
            </a:xfrm>
            <a:prstGeom prst="rect">
              <a:avLst/>
            </a:prstGeom>
            <a:ln>
              <a:solidFill>
                <a:schemeClr val="tx1">
                  <a:lumMod val="60000"/>
                  <a:lumOff val="40000"/>
                </a:schemeClr>
              </a:solidFill>
            </a:ln>
          </p:spPr>
        </p:pic>
        <p:sp>
          <p:nvSpPr>
            <p:cNvPr id="66" name="TextBox 65">
              <a:extLst>
                <a:ext uri="{FF2B5EF4-FFF2-40B4-BE49-F238E27FC236}">
                  <a16:creationId xmlns:a16="http://schemas.microsoft.com/office/drawing/2014/main" id="{C15B74BF-044E-416A-86CC-FA62325CD36D}"/>
                </a:ext>
              </a:extLst>
            </p:cNvPr>
            <p:cNvSpPr txBox="1"/>
            <p:nvPr/>
          </p:nvSpPr>
          <p:spPr>
            <a:xfrm>
              <a:off x="3741530" y="2859782"/>
              <a:ext cx="1656184" cy="1354217"/>
            </a:xfrm>
            <a:prstGeom prst="rect">
              <a:avLst/>
            </a:prstGeom>
            <a:noFill/>
          </p:spPr>
          <p:txBody>
            <a:bodyPr wrap="square" rtlCol="0">
              <a:spAutoFit/>
            </a:bodyPr>
            <a:lstStyle/>
            <a:p>
              <a:pPr algn="ctr">
                <a:spcBef>
                  <a:spcPts val="400"/>
                </a:spcBef>
              </a:pPr>
              <a:r>
                <a:rPr lang="en-AU" sz="1000" b="1" dirty="0">
                  <a:solidFill>
                    <a:schemeClr val="tx1">
                      <a:lumMod val="50000"/>
                    </a:schemeClr>
                  </a:solidFill>
                </a:rPr>
                <a:t>Australian MBES Guidelines published</a:t>
              </a:r>
            </a:p>
            <a:p>
              <a:pPr algn="ctr"/>
              <a:endParaRPr lang="en-AU" sz="600" b="1" dirty="0">
                <a:solidFill>
                  <a:schemeClr val="tx1">
                    <a:lumMod val="50000"/>
                  </a:schemeClr>
                </a:solidFill>
              </a:endParaRPr>
            </a:p>
            <a:p>
              <a:pPr algn="ctr"/>
              <a:r>
                <a:rPr lang="en-AU" sz="1000" b="1" u="sng" dirty="0">
                  <a:solidFill>
                    <a:schemeClr val="tx1">
                      <a:lumMod val="50000"/>
                    </a:schemeClr>
                  </a:solidFill>
                </a:rPr>
                <a:t>Workshop 4 &amp; 5 </a:t>
              </a:r>
            </a:p>
            <a:p>
              <a:pPr algn="ctr"/>
              <a:r>
                <a:rPr lang="en-AU" sz="1000" b="1" dirty="0">
                  <a:solidFill>
                    <a:schemeClr val="tx1">
                      <a:lumMod val="50000"/>
                    </a:schemeClr>
                  </a:solidFill>
                </a:rPr>
                <a:t>Governance &amp; Data management </a:t>
              </a:r>
              <a:r>
                <a:rPr lang="en-AU" sz="1000" b="1" dirty="0" smtClean="0">
                  <a:solidFill>
                    <a:schemeClr val="tx1">
                      <a:lumMod val="50000"/>
                    </a:schemeClr>
                  </a:solidFill>
                </a:rPr>
                <a:t>model</a:t>
              </a:r>
            </a:p>
            <a:p>
              <a:pPr algn="ctr"/>
              <a:endParaRPr lang="en-AU" sz="600" b="1" dirty="0" smtClean="0">
                <a:solidFill>
                  <a:schemeClr val="tx1">
                    <a:lumMod val="50000"/>
                  </a:schemeClr>
                </a:solidFill>
              </a:endParaRPr>
            </a:p>
            <a:p>
              <a:pPr algn="ctr"/>
              <a:r>
                <a:rPr lang="en-AU" sz="1000" b="1" dirty="0" smtClean="0">
                  <a:solidFill>
                    <a:schemeClr val="tx1">
                      <a:lumMod val="50000"/>
                    </a:schemeClr>
                  </a:solidFill>
                </a:rPr>
                <a:t>Steering </a:t>
              </a:r>
              <a:r>
                <a:rPr lang="en-AU" sz="1000" b="1" dirty="0">
                  <a:solidFill>
                    <a:schemeClr val="tx1">
                      <a:lumMod val="50000"/>
                    </a:schemeClr>
                  </a:solidFill>
                </a:rPr>
                <a:t>Committee established</a:t>
              </a:r>
            </a:p>
          </p:txBody>
        </p:sp>
        <p:grpSp>
          <p:nvGrpSpPr>
            <p:cNvPr id="70" name="Group 69">
              <a:extLst>
                <a:ext uri="{FF2B5EF4-FFF2-40B4-BE49-F238E27FC236}">
                  <a16:creationId xmlns:a16="http://schemas.microsoft.com/office/drawing/2014/main" id="{D96E50F6-1B83-4F39-9607-97934993E867}"/>
                </a:ext>
              </a:extLst>
            </p:cNvPr>
            <p:cNvGrpSpPr/>
            <p:nvPr/>
          </p:nvGrpSpPr>
          <p:grpSpPr>
            <a:xfrm>
              <a:off x="4228130" y="123478"/>
              <a:ext cx="663786" cy="667386"/>
              <a:chOff x="4729522" y="175584"/>
              <a:chExt cx="663786" cy="667386"/>
            </a:xfrm>
          </p:grpSpPr>
          <p:sp>
            <p:nvSpPr>
              <p:cNvPr id="68" name="Rectangle: Rounded Corners 96">
                <a:extLst>
                  <a:ext uri="{FF2B5EF4-FFF2-40B4-BE49-F238E27FC236}">
                    <a16:creationId xmlns:a16="http://schemas.microsoft.com/office/drawing/2014/main" id="{818B4FCE-6BCA-45B6-A55F-D3F970CBB03F}"/>
                  </a:ext>
                </a:extLst>
              </p:cNvPr>
              <p:cNvSpPr/>
              <p:nvPr/>
            </p:nvSpPr>
            <p:spPr>
              <a:xfrm>
                <a:off x="4729522" y="175584"/>
                <a:ext cx="663786" cy="667386"/>
              </a:xfrm>
              <a:prstGeom prst="roundRect">
                <a:avLst/>
              </a:prstGeom>
              <a:solidFill>
                <a:schemeClr val="bg1">
                  <a:lumMod val="95000"/>
                </a:schemeClr>
              </a:solidFill>
              <a:ln>
                <a:solidFill>
                  <a:srgbClr val="009A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75" dirty="0">
                  <a:solidFill>
                    <a:srgbClr val="FFFFFF"/>
                  </a:solidFill>
                </a:endParaRPr>
              </a:p>
            </p:txBody>
          </p:sp>
          <p:pic>
            <p:nvPicPr>
              <p:cNvPr id="67" name="Picture 9" descr="Image result for review panel icon">
                <a:extLst>
                  <a:ext uri="{FF2B5EF4-FFF2-40B4-BE49-F238E27FC236}">
                    <a16:creationId xmlns:a16="http://schemas.microsoft.com/office/drawing/2014/main" id="{BF6C0619-77E6-4C61-ABEF-795AEA2FDFF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41631" y="275025"/>
                <a:ext cx="468504" cy="46850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69" name="Straight Arrow Connector 68">
              <a:extLst>
                <a:ext uri="{FF2B5EF4-FFF2-40B4-BE49-F238E27FC236}">
                  <a16:creationId xmlns:a16="http://schemas.microsoft.com/office/drawing/2014/main" id="{240939E2-E293-4DD1-A439-DA054DC5A761}"/>
                </a:ext>
              </a:extLst>
            </p:cNvPr>
            <p:cNvCxnSpPr>
              <a:cxnSpLocks/>
            </p:cNvCxnSpPr>
            <p:nvPr/>
          </p:nvCxnSpPr>
          <p:spPr bwMode="auto">
            <a:xfrm>
              <a:off x="4560023" y="786521"/>
              <a:ext cx="0" cy="270743"/>
            </a:xfrm>
            <a:prstGeom prst="straightConnector1">
              <a:avLst/>
            </a:prstGeom>
            <a:solidFill>
              <a:schemeClr val="accent1"/>
            </a:solidFill>
            <a:ln w="28575" cap="flat" cmpd="sng" algn="ctr">
              <a:solidFill>
                <a:schemeClr val="accent1">
                  <a:lumMod val="50000"/>
                </a:schemeClr>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8" name="Group 27"/>
          <p:cNvGrpSpPr/>
          <p:nvPr/>
        </p:nvGrpSpPr>
        <p:grpSpPr>
          <a:xfrm>
            <a:off x="3145750" y="4227934"/>
            <a:ext cx="1465276" cy="851955"/>
            <a:chOff x="3826804" y="4291544"/>
            <a:chExt cx="1465276" cy="851955"/>
          </a:xfrm>
        </p:grpSpPr>
        <p:sp>
          <p:nvSpPr>
            <p:cNvPr id="75" name="Rectangle: Rounded Corners 96">
              <a:extLst>
                <a:ext uri="{FF2B5EF4-FFF2-40B4-BE49-F238E27FC236}">
                  <a16:creationId xmlns:a16="http://schemas.microsoft.com/office/drawing/2014/main" id="{1C79C719-4A7D-4C38-A0FA-274180F3C896}"/>
                </a:ext>
              </a:extLst>
            </p:cNvPr>
            <p:cNvSpPr/>
            <p:nvPr/>
          </p:nvSpPr>
          <p:spPr>
            <a:xfrm>
              <a:off x="3986265" y="4291544"/>
              <a:ext cx="1146354" cy="851955"/>
            </a:xfrm>
            <a:prstGeom prst="roundRect">
              <a:avLst/>
            </a:prstGeom>
            <a:solidFill>
              <a:schemeClr val="bg1">
                <a:lumMod val="95000"/>
              </a:schemeClr>
            </a:solidFill>
            <a:ln>
              <a:solidFill>
                <a:srgbClr val="009A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75" dirty="0">
                <a:solidFill>
                  <a:srgbClr val="FFFFFF"/>
                </a:solidFill>
              </a:endParaRPr>
            </a:p>
          </p:txBody>
        </p:sp>
        <p:grpSp>
          <p:nvGrpSpPr>
            <p:cNvPr id="27" name="Group 26"/>
            <p:cNvGrpSpPr/>
            <p:nvPr/>
          </p:nvGrpSpPr>
          <p:grpSpPr>
            <a:xfrm>
              <a:off x="3826804" y="4291545"/>
              <a:ext cx="1465276" cy="760921"/>
              <a:chOff x="-1190290" y="1419926"/>
              <a:chExt cx="1465276" cy="760921"/>
            </a:xfrm>
          </p:grpSpPr>
          <p:sp>
            <p:nvSpPr>
              <p:cNvPr id="6" name="TextBox 5"/>
              <p:cNvSpPr txBox="1"/>
              <p:nvPr/>
            </p:nvSpPr>
            <p:spPr>
              <a:xfrm>
                <a:off x="-1190290" y="1419926"/>
                <a:ext cx="1465276" cy="276999"/>
              </a:xfrm>
              <a:prstGeom prst="rect">
                <a:avLst/>
              </a:prstGeom>
              <a:noFill/>
            </p:spPr>
            <p:txBody>
              <a:bodyPr wrap="square" rtlCol="0">
                <a:spAutoFit/>
              </a:bodyPr>
              <a:lstStyle/>
              <a:p>
                <a:pPr algn="ctr"/>
                <a:r>
                  <a:rPr lang="en-AU" sz="1200" b="1" dirty="0" smtClean="0"/>
                  <a:t>SEABED 2030</a:t>
                </a:r>
                <a:endParaRPr lang="en-AU" sz="1200" b="1" dirty="0"/>
              </a:p>
            </p:txBody>
          </p:sp>
          <p:pic>
            <p:nvPicPr>
              <p:cNvPr id="74" name="Picture 73"/>
              <p:cNvPicPr>
                <a:picLocks noChangeAspect="1"/>
              </p:cNvPicPr>
              <p:nvPr/>
            </p:nvPicPr>
            <p:blipFill>
              <a:blip r:embed="rId6"/>
              <a:stretch>
                <a:fillRect/>
              </a:stretch>
            </p:blipFill>
            <p:spPr>
              <a:xfrm>
                <a:off x="-835015" y="1696925"/>
                <a:ext cx="764464" cy="483922"/>
              </a:xfrm>
              <a:prstGeom prst="rect">
                <a:avLst/>
              </a:prstGeom>
              <a:ln>
                <a:solidFill>
                  <a:schemeClr val="accent1"/>
                </a:solidFill>
              </a:ln>
            </p:spPr>
          </p:pic>
        </p:grpSp>
      </p:grpSp>
      <p:sp>
        <p:nvSpPr>
          <p:cNvPr id="9" name="Rectangle 8">
            <a:extLst>
              <a:ext uri="{FF2B5EF4-FFF2-40B4-BE49-F238E27FC236}">
                <a16:creationId xmlns:a16="http://schemas.microsoft.com/office/drawing/2014/main" id="{07AEA806-9748-4D63-A371-C94F61680AFA}"/>
              </a:ext>
            </a:extLst>
          </p:cNvPr>
          <p:cNvSpPr/>
          <p:nvPr/>
        </p:nvSpPr>
        <p:spPr bwMode="auto">
          <a:xfrm>
            <a:off x="4580427" y="2139702"/>
            <a:ext cx="2689282" cy="432048"/>
          </a:xfrm>
          <a:prstGeom prst="rect">
            <a:avLst/>
          </a:prstGeom>
          <a:solidFill>
            <a:schemeClr val="accent3">
              <a:lumMod val="50000"/>
            </a:schemeClr>
          </a:solidFill>
          <a:ln w="9525" cap="flat" cmpd="sng" algn="ctr">
            <a:solidFill>
              <a:schemeClr val="bg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13" name="TextBox 12">
            <a:extLst>
              <a:ext uri="{FF2B5EF4-FFF2-40B4-BE49-F238E27FC236}">
                <a16:creationId xmlns:a16="http://schemas.microsoft.com/office/drawing/2014/main" id="{34B739D8-F0C9-4D1A-B0C3-2153333AA194}"/>
              </a:ext>
            </a:extLst>
          </p:cNvPr>
          <p:cNvSpPr txBox="1"/>
          <p:nvPr/>
        </p:nvSpPr>
        <p:spPr>
          <a:xfrm>
            <a:off x="5576255" y="1784685"/>
            <a:ext cx="697627" cy="369332"/>
          </a:xfrm>
          <a:prstGeom prst="rect">
            <a:avLst/>
          </a:prstGeom>
          <a:noFill/>
        </p:spPr>
        <p:txBody>
          <a:bodyPr wrap="none" rtlCol="0">
            <a:spAutoFit/>
          </a:bodyPr>
          <a:lstStyle/>
          <a:p>
            <a:r>
              <a:rPr lang="en-AU" b="1" dirty="0">
                <a:solidFill>
                  <a:srgbClr val="0D7792"/>
                </a:solidFill>
              </a:rPr>
              <a:t>2019</a:t>
            </a:r>
          </a:p>
        </p:txBody>
      </p:sp>
      <p:cxnSp>
        <p:nvCxnSpPr>
          <p:cNvPr id="72" name="Straight Arrow Connector 71">
            <a:extLst>
              <a:ext uri="{FF2B5EF4-FFF2-40B4-BE49-F238E27FC236}">
                <a16:creationId xmlns:a16="http://schemas.microsoft.com/office/drawing/2014/main" id="{1C68D7E9-1D93-430A-BC9A-DC1C854EAB08}"/>
              </a:ext>
            </a:extLst>
          </p:cNvPr>
          <p:cNvCxnSpPr>
            <a:cxnSpLocks/>
          </p:cNvCxnSpPr>
          <p:nvPr/>
        </p:nvCxnSpPr>
        <p:spPr bwMode="auto">
          <a:xfrm>
            <a:off x="5907170" y="2361243"/>
            <a:ext cx="0" cy="319390"/>
          </a:xfrm>
          <a:prstGeom prst="straightConnector1">
            <a:avLst/>
          </a:prstGeom>
          <a:solidFill>
            <a:schemeClr val="accent1"/>
          </a:solidFill>
          <a:ln w="28575" cap="flat" cmpd="sng" algn="ctr">
            <a:solidFill>
              <a:schemeClr val="accent1">
                <a:lumMod val="50000"/>
              </a:schemeClr>
            </a:solidFill>
            <a:prstDash val="solid"/>
            <a:round/>
            <a:headEnd type="oval"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9" name="Rectangle: Rounded Corners 96">
            <a:extLst>
              <a:ext uri="{FF2B5EF4-FFF2-40B4-BE49-F238E27FC236}">
                <a16:creationId xmlns:a16="http://schemas.microsoft.com/office/drawing/2014/main" id="{818B4FCE-6BCA-45B6-A55F-D3F970CBB03F}"/>
              </a:ext>
            </a:extLst>
          </p:cNvPr>
          <p:cNvSpPr/>
          <p:nvPr/>
        </p:nvSpPr>
        <p:spPr>
          <a:xfrm>
            <a:off x="5077167" y="3545590"/>
            <a:ext cx="663786" cy="667386"/>
          </a:xfrm>
          <a:prstGeom prst="roundRect">
            <a:avLst/>
          </a:prstGeom>
          <a:solidFill>
            <a:schemeClr val="bg1">
              <a:lumMod val="95000"/>
            </a:schemeClr>
          </a:solidFill>
          <a:ln>
            <a:solidFill>
              <a:srgbClr val="0D7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75" dirty="0">
              <a:solidFill>
                <a:srgbClr val="FFFFFF"/>
              </a:solidFill>
            </a:endParaRPr>
          </a:p>
        </p:txBody>
      </p:sp>
      <p:cxnSp>
        <p:nvCxnSpPr>
          <p:cNvPr id="80" name="Straight Arrow Connector 79">
            <a:extLst>
              <a:ext uri="{FF2B5EF4-FFF2-40B4-BE49-F238E27FC236}">
                <a16:creationId xmlns:a16="http://schemas.microsoft.com/office/drawing/2014/main" id="{240939E2-E293-4DD1-A439-DA054DC5A761}"/>
              </a:ext>
            </a:extLst>
          </p:cNvPr>
          <p:cNvCxnSpPr>
            <a:cxnSpLocks/>
            <a:stCxn id="79" idx="2"/>
            <a:endCxn id="83" idx="0"/>
          </p:cNvCxnSpPr>
          <p:nvPr/>
        </p:nvCxnSpPr>
        <p:spPr bwMode="auto">
          <a:xfrm>
            <a:off x="5409060" y="4212976"/>
            <a:ext cx="0" cy="122384"/>
          </a:xfrm>
          <a:prstGeom prst="straightConnector1">
            <a:avLst/>
          </a:prstGeom>
          <a:solidFill>
            <a:schemeClr val="accent1"/>
          </a:solidFill>
          <a:ln w="28575" cap="flat" cmpd="sng" algn="ctr">
            <a:solidFill>
              <a:schemeClr val="accent1">
                <a:lumMod val="50000"/>
              </a:schemeClr>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1"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 t="6068" r="-3951"/>
          <a:stretch/>
        </p:blipFill>
        <p:spPr bwMode="auto">
          <a:xfrm>
            <a:off x="5141272" y="3724303"/>
            <a:ext cx="534655" cy="309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 name="Rectangle: Rounded Corners 96">
            <a:extLst>
              <a:ext uri="{FF2B5EF4-FFF2-40B4-BE49-F238E27FC236}">
                <a16:creationId xmlns:a16="http://schemas.microsoft.com/office/drawing/2014/main" id="{1C79C719-4A7D-4C38-A0FA-274180F3C896}"/>
              </a:ext>
            </a:extLst>
          </p:cNvPr>
          <p:cNvSpPr/>
          <p:nvPr/>
        </p:nvSpPr>
        <p:spPr>
          <a:xfrm>
            <a:off x="5077167" y="4335360"/>
            <a:ext cx="663786" cy="667386"/>
          </a:xfrm>
          <a:prstGeom prst="roundRect">
            <a:avLst/>
          </a:prstGeom>
          <a:solidFill>
            <a:schemeClr val="bg1">
              <a:lumMod val="95000"/>
            </a:schemeClr>
          </a:solidFill>
          <a:ln>
            <a:solidFill>
              <a:srgbClr val="0D7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75" dirty="0">
              <a:solidFill>
                <a:srgbClr val="FFFFFF"/>
              </a:solidFill>
            </a:endParaRPr>
          </a:p>
        </p:txBody>
      </p:sp>
      <p:pic>
        <p:nvPicPr>
          <p:cNvPr id="85" name="Picture 4" descr="C:\Users\u46211\Desktop\dataset.jpg"/>
          <p:cNvPicPr>
            <a:picLocks noChangeAspect="1" noChangeArrowheads="1"/>
          </p:cNvPicPr>
          <p:nvPr/>
        </p:nvPicPr>
        <p:blipFill>
          <a:blip r:embed="rId8" cstate="print">
            <a:clrChange>
              <a:clrFrom>
                <a:srgbClr val="FEFEFE"/>
              </a:clrFrom>
              <a:clrTo>
                <a:srgbClr val="FEFEFE">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19523" y="4379516"/>
            <a:ext cx="579075" cy="579075"/>
          </a:xfrm>
          <a:prstGeom prst="rect">
            <a:avLst/>
          </a:prstGeom>
          <a:noFill/>
          <a:extLst>
            <a:ext uri="{909E8E84-426E-40DD-AFC4-6F175D3DCCD1}">
              <a14:hiddenFill xmlns:a14="http://schemas.microsoft.com/office/drawing/2010/main">
                <a:solidFill>
                  <a:srgbClr val="FFFFFF"/>
                </a:solidFill>
              </a14:hiddenFill>
            </a:ext>
          </a:extLst>
        </p:spPr>
      </p:pic>
      <p:sp>
        <p:nvSpPr>
          <p:cNvPr id="86" name="Rectangle: Rounded Corners 96">
            <a:extLst>
              <a:ext uri="{FF2B5EF4-FFF2-40B4-BE49-F238E27FC236}">
                <a16:creationId xmlns:a16="http://schemas.microsoft.com/office/drawing/2014/main" id="{818B4FCE-6BCA-45B6-A55F-D3F970CBB03F}"/>
              </a:ext>
            </a:extLst>
          </p:cNvPr>
          <p:cNvSpPr/>
          <p:nvPr/>
        </p:nvSpPr>
        <p:spPr>
          <a:xfrm>
            <a:off x="5077167" y="2731945"/>
            <a:ext cx="663786" cy="667386"/>
          </a:xfrm>
          <a:prstGeom prst="roundRect">
            <a:avLst/>
          </a:prstGeom>
          <a:solidFill>
            <a:schemeClr val="bg1">
              <a:lumMod val="95000"/>
            </a:schemeClr>
          </a:solidFill>
          <a:ln>
            <a:solidFill>
              <a:srgbClr val="0D7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75" dirty="0">
              <a:solidFill>
                <a:srgbClr val="FFFFFF"/>
              </a:solidFill>
            </a:endParaRPr>
          </a:p>
        </p:txBody>
      </p:sp>
      <p:pic>
        <p:nvPicPr>
          <p:cNvPr id="88" name="Picture 8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22061" y="2801796"/>
            <a:ext cx="373075" cy="527684"/>
          </a:xfrm>
          <a:prstGeom prst="rect">
            <a:avLst/>
          </a:prstGeom>
          <a:ln>
            <a:solidFill>
              <a:schemeClr val="accent1"/>
            </a:solidFill>
          </a:ln>
        </p:spPr>
      </p:pic>
      <p:cxnSp>
        <p:nvCxnSpPr>
          <p:cNvPr id="98" name="Straight Arrow Connector 97">
            <a:extLst>
              <a:ext uri="{FF2B5EF4-FFF2-40B4-BE49-F238E27FC236}">
                <a16:creationId xmlns:a16="http://schemas.microsoft.com/office/drawing/2014/main" id="{67115AB3-8D84-416D-88A9-5E92F9314C02}"/>
              </a:ext>
            </a:extLst>
          </p:cNvPr>
          <p:cNvCxnSpPr>
            <a:cxnSpLocks/>
          </p:cNvCxnSpPr>
          <p:nvPr/>
        </p:nvCxnSpPr>
        <p:spPr bwMode="auto">
          <a:xfrm>
            <a:off x="6405151" y="2680633"/>
            <a:ext cx="5040" cy="1672003"/>
          </a:xfrm>
          <a:prstGeom prst="straightConnector1">
            <a:avLst/>
          </a:prstGeom>
          <a:solidFill>
            <a:schemeClr val="accent1"/>
          </a:solidFill>
          <a:ln w="28575" cap="flat" cmpd="sng" algn="ctr">
            <a:solidFill>
              <a:schemeClr val="accent1">
                <a:lumMod val="50000"/>
              </a:schemeClr>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1" name="Rectangle: Rounded Corners 96">
            <a:extLst>
              <a:ext uri="{FF2B5EF4-FFF2-40B4-BE49-F238E27FC236}">
                <a16:creationId xmlns:a16="http://schemas.microsoft.com/office/drawing/2014/main" id="{E40B5A21-382D-4043-9B48-A3C1931A39C5}"/>
              </a:ext>
            </a:extLst>
          </p:cNvPr>
          <p:cNvSpPr/>
          <p:nvPr/>
        </p:nvSpPr>
        <p:spPr>
          <a:xfrm>
            <a:off x="6107480" y="3546613"/>
            <a:ext cx="663786" cy="667386"/>
          </a:xfrm>
          <a:prstGeom prst="roundRect">
            <a:avLst/>
          </a:prstGeom>
          <a:solidFill>
            <a:schemeClr val="bg1">
              <a:lumMod val="95000"/>
            </a:schemeClr>
          </a:solidFill>
          <a:ln>
            <a:solidFill>
              <a:srgbClr val="0D7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75" b="1" dirty="0">
              <a:solidFill>
                <a:schemeClr val="tx1">
                  <a:lumMod val="50000"/>
                </a:schemeClr>
              </a:solidFill>
            </a:endParaRPr>
          </a:p>
        </p:txBody>
      </p:sp>
      <p:grpSp>
        <p:nvGrpSpPr>
          <p:cNvPr id="15" name="Group 14"/>
          <p:cNvGrpSpPr/>
          <p:nvPr/>
        </p:nvGrpSpPr>
        <p:grpSpPr>
          <a:xfrm>
            <a:off x="7131306" y="1059630"/>
            <a:ext cx="1656184" cy="2815815"/>
            <a:chOff x="7131306" y="1059630"/>
            <a:chExt cx="1656184" cy="2815815"/>
          </a:xfrm>
        </p:grpSpPr>
        <p:grpSp>
          <p:nvGrpSpPr>
            <p:cNvPr id="33" name="Group 32"/>
            <p:cNvGrpSpPr/>
            <p:nvPr/>
          </p:nvGrpSpPr>
          <p:grpSpPr>
            <a:xfrm>
              <a:off x="7131306" y="2139702"/>
              <a:ext cx="1656184" cy="1735743"/>
              <a:chOff x="6510603" y="2139702"/>
              <a:chExt cx="1656184" cy="1735743"/>
            </a:xfrm>
          </p:grpSpPr>
          <p:sp>
            <p:nvSpPr>
              <p:cNvPr id="10" name="Rectangle 9">
                <a:extLst>
                  <a:ext uri="{FF2B5EF4-FFF2-40B4-BE49-F238E27FC236}">
                    <a16:creationId xmlns:a16="http://schemas.microsoft.com/office/drawing/2014/main" id="{16346466-7B62-4A22-BB51-3B9309D4D15B}"/>
                  </a:ext>
                </a:extLst>
              </p:cNvPr>
              <p:cNvSpPr/>
              <p:nvPr/>
            </p:nvSpPr>
            <p:spPr bwMode="auto">
              <a:xfrm>
                <a:off x="6654619" y="2139702"/>
                <a:ext cx="1379378" cy="432048"/>
              </a:xfrm>
              <a:prstGeom prst="rect">
                <a:avLst/>
              </a:prstGeom>
              <a:solidFill>
                <a:srgbClr val="5CC6DF"/>
              </a:solidFill>
              <a:ln w="9525" cap="flat" cmpd="sng" algn="ctr">
                <a:solidFill>
                  <a:schemeClr val="bg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14" name="TextBox 13">
                <a:extLst>
                  <a:ext uri="{FF2B5EF4-FFF2-40B4-BE49-F238E27FC236}">
                    <a16:creationId xmlns:a16="http://schemas.microsoft.com/office/drawing/2014/main" id="{4834F8ED-9F2B-4970-86BF-398E83783416}"/>
                  </a:ext>
                </a:extLst>
              </p:cNvPr>
              <p:cNvSpPr txBox="1"/>
              <p:nvPr/>
            </p:nvSpPr>
            <p:spPr>
              <a:xfrm>
                <a:off x="7022936" y="2570020"/>
                <a:ext cx="697627" cy="369332"/>
              </a:xfrm>
              <a:prstGeom prst="rect">
                <a:avLst/>
              </a:prstGeom>
              <a:noFill/>
            </p:spPr>
            <p:txBody>
              <a:bodyPr wrap="none" rtlCol="0">
                <a:spAutoFit/>
              </a:bodyPr>
              <a:lstStyle/>
              <a:p>
                <a:r>
                  <a:rPr lang="en-AU" b="1" dirty="0">
                    <a:solidFill>
                      <a:srgbClr val="5CC6DF"/>
                    </a:solidFill>
                  </a:rPr>
                  <a:t>2020</a:t>
                </a:r>
              </a:p>
            </p:txBody>
          </p:sp>
          <p:sp>
            <p:nvSpPr>
              <p:cNvPr id="123" name="TextBox 122">
                <a:extLst>
                  <a:ext uri="{FF2B5EF4-FFF2-40B4-BE49-F238E27FC236}">
                    <a16:creationId xmlns:a16="http://schemas.microsoft.com/office/drawing/2014/main" id="{A8B53F86-5CCD-4424-BB6E-122F2AEF16AA}"/>
                  </a:ext>
                </a:extLst>
              </p:cNvPr>
              <p:cNvSpPr txBox="1"/>
              <p:nvPr/>
            </p:nvSpPr>
            <p:spPr>
              <a:xfrm>
                <a:off x="6510603" y="2859782"/>
                <a:ext cx="1656184" cy="1015663"/>
              </a:xfrm>
              <a:prstGeom prst="rect">
                <a:avLst/>
              </a:prstGeom>
              <a:noFill/>
            </p:spPr>
            <p:txBody>
              <a:bodyPr wrap="square" rtlCol="0">
                <a:spAutoFit/>
              </a:bodyPr>
              <a:lstStyle/>
              <a:p>
                <a:pPr algn="ctr"/>
                <a:r>
                  <a:rPr lang="en-AU" sz="1000" b="1" dirty="0" smtClean="0">
                    <a:solidFill>
                      <a:schemeClr val="tx1">
                        <a:lumMod val="50000"/>
                      </a:schemeClr>
                    </a:solidFill>
                  </a:rPr>
                  <a:t>Operational Data Hub</a:t>
                </a:r>
              </a:p>
              <a:p>
                <a:pPr algn="ctr"/>
                <a:r>
                  <a:rPr lang="en-AU" sz="1000" b="1" dirty="0" smtClean="0">
                    <a:solidFill>
                      <a:schemeClr val="tx1">
                        <a:lumMod val="50000"/>
                      </a:schemeClr>
                    </a:solidFill>
                  </a:rPr>
                  <a:t>&amp; </a:t>
                </a:r>
                <a:endParaRPr lang="en-AU" sz="1000" b="1" dirty="0">
                  <a:solidFill>
                    <a:schemeClr val="tx1">
                      <a:lumMod val="50000"/>
                    </a:schemeClr>
                  </a:solidFill>
                </a:endParaRPr>
              </a:p>
              <a:p>
                <a:pPr algn="ctr"/>
                <a:r>
                  <a:rPr lang="en-AU" sz="1000" b="1" dirty="0" smtClean="0">
                    <a:solidFill>
                      <a:schemeClr val="tx1">
                        <a:lumMod val="50000"/>
                      </a:schemeClr>
                    </a:solidFill>
                  </a:rPr>
                  <a:t>Continuation of program </a:t>
                </a:r>
                <a:r>
                  <a:rPr lang="en-AU" sz="1000" b="1" dirty="0">
                    <a:solidFill>
                      <a:schemeClr val="tx1">
                        <a:lumMod val="50000"/>
                      </a:schemeClr>
                    </a:solidFill>
                  </a:rPr>
                  <a:t>themes </a:t>
                </a:r>
                <a:r>
                  <a:rPr lang="en-AU" sz="1000" b="1" dirty="0" smtClean="0">
                    <a:solidFill>
                      <a:schemeClr val="tx1">
                        <a:lumMod val="50000"/>
                      </a:schemeClr>
                    </a:solidFill>
                  </a:rPr>
                  <a:t>activities</a:t>
                </a:r>
                <a:endParaRPr lang="en-AU" sz="1000" b="1" dirty="0">
                  <a:solidFill>
                    <a:schemeClr val="tx1">
                      <a:lumMod val="50000"/>
                    </a:schemeClr>
                  </a:solidFill>
                </a:endParaRPr>
              </a:p>
              <a:p>
                <a:pPr algn="ctr"/>
                <a:endParaRPr lang="en-AU" sz="1000" b="1" dirty="0">
                  <a:solidFill>
                    <a:schemeClr val="tx1">
                      <a:lumMod val="50000"/>
                    </a:schemeClr>
                  </a:solidFill>
                </a:endParaRPr>
              </a:p>
            </p:txBody>
          </p:sp>
        </p:grpSp>
        <p:grpSp>
          <p:nvGrpSpPr>
            <p:cNvPr id="60" name="Group 59"/>
            <p:cNvGrpSpPr/>
            <p:nvPr/>
          </p:nvGrpSpPr>
          <p:grpSpPr>
            <a:xfrm>
              <a:off x="7660559" y="1059630"/>
              <a:ext cx="663786" cy="667386"/>
              <a:chOff x="7409383" y="4352636"/>
              <a:chExt cx="663786" cy="667386"/>
            </a:xfrm>
          </p:grpSpPr>
          <p:sp>
            <p:nvSpPr>
              <p:cNvPr id="102" name="Rectangle: Rounded Corners 104">
                <a:extLst>
                  <a:ext uri="{FF2B5EF4-FFF2-40B4-BE49-F238E27FC236}">
                    <a16:creationId xmlns:a16="http://schemas.microsoft.com/office/drawing/2014/main" id="{6F732AD2-A2A6-4A9F-A058-84D5A2F1EB67}"/>
                  </a:ext>
                </a:extLst>
              </p:cNvPr>
              <p:cNvSpPr/>
              <p:nvPr/>
            </p:nvSpPr>
            <p:spPr>
              <a:xfrm>
                <a:off x="7409383" y="4352636"/>
                <a:ext cx="663786" cy="667386"/>
              </a:xfrm>
              <a:prstGeom prst="roundRect">
                <a:avLst/>
              </a:prstGeom>
              <a:solidFill>
                <a:schemeClr val="bg1">
                  <a:lumMod val="95000"/>
                </a:schemeClr>
              </a:solidFill>
              <a:ln>
                <a:solidFill>
                  <a:srgbClr val="0D7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75" dirty="0">
                  <a:solidFill>
                    <a:srgbClr val="FFFFFF"/>
                  </a:solidFill>
                </a:endParaRPr>
              </a:p>
            </p:txBody>
          </p:sp>
          <p:pic>
            <p:nvPicPr>
              <p:cNvPr id="103" name="Picture 42" descr="Image result for CLOUD distributed database icon BLACK">
                <a:extLst>
                  <a:ext uri="{FF2B5EF4-FFF2-40B4-BE49-F238E27FC236}">
                    <a16:creationId xmlns:a16="http://schemas.microsoft.com/office/drawing/2014/main" id="{011D4B2A-78D3-40A2-B094-78F7F3BFC9D5}"/>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448478" y="4491768"/>
                <a:ext cx="596234" cy="404423"/>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4" descr="Image result for database icon">
                <a:extLst>
                  <a:ext uri="{FF2B5EF4-FFF2-40B4-BE49-F238E27FC236}">
                    <a16:creationId xmlns:a16="http://schemas.microsoft.com/office/drawing/2014/main" id="{04750B7B-5DC5-4DA2-B354-CDA4AE1DED5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660071" y="4685385"/>
                <a:ext cx="185537" cy="191217"/>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4" descr="Image result for database icon">
                <a:extLst>
                  <a:ext uri="{FF2B5EF4-FFF2-40B4-BE49-F238E27FC236}">
                    <a16:creationId xmlns:a16="http://schemas.microsoft.com/office/drawing/2014/main" id="{24EA5A50-464E-40F4-991D-06C12B0707ED}"/>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884178" y="4662717"/>
                <a:ext cx="116618" cy="120188"/>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4" descr="Image result for database icon">
                <a:extLst>
                  <a:ext uri="{FF2B5EF4-FFF2-40B4-BE49-F238E27FC236}">
                    <a16:creationId xmlns:a16="http://schemas.microsoft.com/office/drawing/2014/main" id="{20F589D3-0BF8-40AF-83AF-E4C480369E30}"/>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695213" y="4548309"/>
                <a:ext cx="116618" cy="120188"/>
              </a:xfrm>
              <a:prstGeom prst="rect">
                <a:avLst/>
              </a:prstGeom>
              <a:noFill/>
              <a:extLst>
                <a:ext uri="{909E8E84-426E-40DD-AFC4-6F175D3DCCD1}">
                  <a14:hiddenFill xmlns:a14="http://schemas.microsoft.com/office/drawing/2010/main">
                    <a:solidFill>
                      <a:srgbClr val="FFFFFF"/>
                    </a:solidFill>
                  </a14:hiddenFill>
                </a:ext>
              </a:extLst>
            </p:spPr>
          </p:pic>
          <p:cxnSp>
            <p:nvCxnSpPr>
              <p:cNvPr id="107" name="Straight Connector 106">
                <a:extLst>
                  <a:ext uri="{FF2B5EF4-FFF2-40B4-BE49-F238E27FC236}">
                    <a16:creationId xmlns:a16="http://schemas.microsoft.com/office/drawing/2014/main" id="{F104F955-0E43-481D-BEC7-5E68D246BB3E}"/>
                  </a:ext>
                </a:extLst>
              </p:cNvPr>
              <p:cNvCxnSpPr>
                <a:cxnSpLocks/>
                <a:stCxn id="104" idx="0"/>
                <a:endCxn id="106" idx="2"/>
              </p:cNvCxnSpPr>
              <p:nvPr/>
            </p:nvCxnSpPr>
            <p:spPr>
              <a:xfrm flipV="1">
                <a:off x="7752840" y="4668497"/>
                <a:ext cx="682" cy="16888"/>
              </a:xfrm>
              <a:prstGeom prst="line">
                <a:avLst/>
              </a:prstGeom>
            </p:spPr>
            <p:style>
              <a:lnRef idx="1">
                <a:schemeClr val="dk1"/>
              </a:lnRef>
              <a:fillRef idx="0">
                <a:schemeClr val="dk1"/>
              </a:fillRef>
              <a:effectRef idx="0">
                <a:schemeClr val="dk1"/>
              </a:effectRef>
              <a:fontRef idx="minor">
                <a:schemeClr val="tx1"/>
              </a:fontRef>
            </p:style>
          </p:cxnSp>
          <p:cxnSp>
            <p:nvCxnSpPr>
              <p:cNvPr id="110" name="Straight Connector 109">
                <a:extLst>
                  <a:ext uri="{FF2B5EF4-FFF2-40B4-BE49-F238E27FC236}">
                    <a16:creationId xmlns:a16="http://schemas.microsoft.com/office/drawing/2014/main" id="{4CC0F2F9-FD0A-4E9F-8A61-36346F236127}"/>
                  </a:ext>
                </a:extLst>
              </p:cNvPr>
              <p:cNvCxnSpPr>
                <a:cxnSpLocks/>
                <a:stCxn id="105" idx="1"/>
                <a:endCxn id="104" idx="3"/>
              </p:cNvCxnSpPr>
              <p:nvPr/>
            </p:nvCxnSpPr>
            <p:spPr>
              <a:xfrm flipH="1">
                <a:off x="7845608" y="4722811"/>
                <a:ext cx="38570" cy="58183"/>
              </a:xfrm>
              <a:prstGeom prst="line">
                <a:avLst/>
              </a:prstGeom>
            </p:spPr>
            <p:style>
              <a:lnRef idx="1">
                <a:schemeClr val="dk1"/>
              </a:lnRef>
              <a:fillRef idx="0">
                <a:schemeClr val="dk1"/>
              </a:fillRef>
              <a:effectRef idx="0">
                <a:schemeClr val="dk1"/>
              </a:effectRef>
              <a:fontRef idx="minor">
                <a:schemeClr val="tx1"/>
              </a:fontRef>
            </p:style>
          </p:cxnSp>
          <p:pic>
            <p:nvPicPr>
              <p:cNvPr id="111" name="Picture 14" descr="Image result for database icon">
                <a:extLst>
                  <a:ext uri="{FF2B5EF4-FFF2-40B4-BE49-F238E27FC236}">
                    <a16:creationId xmlns:a16="http://schemas.microsoft.com/office/drawing/2014/main" id="{34195078-2D9E-43A5-A7D3-17B7C6E2C117}"/>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508226" y="4660805"/>
                <a:ext cx="116618" cy="120188"/>
              </a:xfrm>
              <a:prstGeom prst="rect">
                <a:avLst/>
              </a:prstGeom>
              <a:noFill/>
              <a:extLst>
                <a:ext uri="{909E8E84-426E-40DD-AFC4-6F175D3DCCD1}">
                  <a14:hiddenFill xmlns:a14="http://schemas.microsoft.com/office/drawing/2010/main">
                    <a:solidFill>
                      <a:srgbClr val="FFFFFF"/>
                    </a:solidFill>
                  </a14:hiddenFill>
                </a:ext>
              </a:extLst>
            </p:spPr>
          </p:pic>
          <p:cxnSp>
            <p:nvCxnSpPr>
              <p:cNvPr id="112" name="Straight Connector 111">
                <a:extLst>
                  <a:ext uri="{FF2B5EF4-FFF2-40B4-BE49-F238E27FC236}">
                    <a16:creationId xmlns:a16="http://schemas.microsoft.com/office/drawing/2014/main" id="{E1C09346-9C89-4AB0-8AA0-181584CB6E37}"/>
                  </a:ext>
                </a:extLst>
              </p:cNvPr>
              <p:cNvCxnSpPr>
                <a:cxnSpLocks/>
                <a:stCxn id="111" idx="3"/>
                <a:endCxn id="104" idx="1"/>
              </p:cNvCxnSpPr>
              <p:nvPr/>
            </p:nvCxnSpPr>
            <p:spPr>
              <a:xfrm>
                <a:off x="7624844" y="4720899"/>
                <a:ext cx="35227" cy="60095"/>
              </a:xfrm>
              <a:prstGeom prst="line">
                <a:avLst/>
              </a:prstGeom>
            </p:spPr>
            <p:style>
              <a:lnRef idx="1">
                <a:schemeClr val="dk1"/>
              </a:lnRef>
              <a:fillRef idx="0">
                <a:schemeClr val="dk1"/>
              </a:fillRef>
              <a:effectRef idx="0">
                <a:schemeClr val="dk1"/>
              </a:effectRef>
              <a:fontRef idx="minor">
                <a:schemeClr val="tx1"/>
              </a:fontRef>
            </p:style>
          </p:cxnSp>
        </p:grpSp>
      </p:grpSp>
      <p:pic>
        <p:nvPicPr>
          <p:cNvPr id="116" name="Picture 115">
            <a:extLst>
              <a:ext uri="{FF2B5EF4-FFF2-40B4-BE49-F238E27FC236}">
                <a16:creationId xmlns:a16="http://schemas.microsoft.com/office/drawing/2014/main" id="{CD1D0858-CE42-439C-8809-2D0F4F835F81}"/>
              </a:ext>
            </a:extLst>
          </p:cNvPr>
          <p:cNvPicPr>
            <a:picLocks noGrp="1" noChangeAspect="1"/>
          </p:cNvPicPr>
          <p:nvPr/>
        </p:nvPicPr>
        <p:blipFill>
          <a:blip r:embed="rId13"/>
          <a:srcRect l="67" r="67"/>
          <a:stretch>
            <a:fillRect/>
          </a:stretch>
        </p:blipFill>
        <p:spPr>
          <a:xfrm>
            <a:off x="6192837" y="3664850"/>
            <a:ext cx="493072" cy="493072"/>
          </a:xfrm>
          <a:prstGeom prst="rect">
            <a:avLst/>
          </a:prstGeom>
          <a:effectLst>
            <a:outerShdw dist="38100" dir="2700000" algn="tl" rotWithShape="0">
              <a:schemeClr val="accent2">
                <a:alpha val="58000"/>
              </a:schemeClr>
            </a:outerShdw>
          </a:effectLst>
        </p:spPr>
      </p:pic>
      <p:cxnSp>
        <p:nvCxnSpPr>
          <p:cNvPr id="119" name="Straight Arrow Connector 118">
            <a:extLst>
              <a:ext uri="{FF2B5EF4-FFF2-40B4-BE49-F238E27FC236}">
                <a16:creationId xmlns:a16="http://schemas.microsoft.com/office/drawing/2014/main" id="{1C68D7E9-1D93-430A-BC9A-DC1C854EAB08}"/>
              </a:ext>
            </a:extLst>
          </p:cNvPr>
          <p:cNvCxnSpPr>
            <a:cxnSpLocks/>
          </p:cNvCxnSpPr>
          <p:nvPr/>
        </p:nvCxnSpPr>
        <p:spPr bwMode="auto">
          <a:xfrm>
            <a:off x="5408598" y="2680633"/>
            <a:ext cx="996553" cy="0"/>
          </a:xfrm>
          <a:prstGeom prst="straightConnector1">
            <a:avLst/>
          </a:prstGeom>
          <a:solidFill>
            <a:schemeClr val="accent1"/>
          </a:solidFill>
          <a:ln w="28575" cap="flat" cmpd="sng" algn="ctr">
            <a:solidFill>
              <a:schemeClr val="accent1">
                <a:lumMod val="50000"/>
              </a:schemeClr>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 name="Rectangle: Rounded Corners 104">
            <a:extLst>
              <a:ext uri="{FF2B5EF4-FFF2-40B4-BE49-F238E27FC236}">
                <a16:creationId xmlns:a16="http://schemas.microsoft.com/office/drawing/2014/main" id="{6F732AD2-A2A6-4A9F-A058-84D5A2F1EB67}"/>
              </a:ext>
            </a:extLst>
          </p:cNvPr>
          <p:cNvSpPr/>
          <p:nvPr/>
        </p:nvSpPr>
        <p:spPr>
          <a:xfrm>
            <a:off x="6078297" y="4352636"/>
            <a:ext cx="663786" cy="667386"/>
          </a:xfrm>
          <a:prstGeom prst="roundRect">
            <a:avLst/>
          </a:prstGeom>
          <a:solidFill>
            <a:schemeClr val="bg1">
              <a:lumMod val="95000"/>
            </a:schemeClr>
          </a:solidFill>
          <a:ln>
            <a:solidFill>
              <a:srgbClr val="0D7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75" dirty="0">
              <a:solidFill>
                <a:srgbClr val="FFFFFF"/>
              </a:solidFill>
            </a:endParaRPr>
          </a:p>
        </p:txBody>
      </p:sp>
      <p:pic>
        <p:nvPicPr>
          <p:cNvPr id="118" name="Picture 22" descr="Image result for specification icon">
            <a:extLst>
              <a:ext uri="{FF2B5EF4-FFF2-40B4-BE49-F238E27FC236}">
                <a16:creationId xmlns:a16="http://schemas.microsoft.com/office/drawing/2014/main" id="{ABB7300A-7B36-4860-9041-6A7D77265E5D}"/>
              </a:ext>
            </a:extLst>
          </p:cNvPr>
          <p:cNvPicPr>
            <a:picLocks noChangeAspect="1" noChangeArrowheads="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249536" y="4491768"/>
            <a:ext cx="509093" cy="508125"/>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20">
            <a:extLst>
              <a:ext uri="{FF2B5EF4-FFF2-40B4-BE49-F238E27FC236}">
                <a16:creationId xmlns:a16="http://schemas.microsoft.com/office/drawing/2014/main" id="{F66FD883-9B5F-4FBC-9490-47BC24AF53B6}"/>
              </a:ext>
            </a:extLst>
          </p:cNvPr>
          <p:cNvPicPr>
            <a:picLocks noChangeAspect="1"/>
          </p:cNvPicPr>
          <p:nvPr/>
        </p:nvPicPr>
        <p:blipFill>
          <a:blip r:embed="rId15"/>
          <a:srcRect t="7200" b="7200"/>
          <a:stretch>
            <a:fillRect/>
          </a:stretch>
        </p:blipFill>
        <p:spPr>
          <a:xfrm>
            <a:off x="6105520" y="4396885"/>
            <a:ext cx="310930" cy="211518"/>
          </a:xfrm>
          <a:prstGeom prst="rect">
            <a:avLst/>
          </a:prstGeom>
        </p:spPr>
      </p:pic>
      <p:sp>
        <p:nvSpPr>
          <p:cNvPr id="99" name="Rectangle: Rounded Corners 96">
            <a:extLst>
              <a:ext uri="{FF2B5EF4-FFF2-40B4-BE49-F238E27FC236}">
                <a16:creationId xmlns:a16="http://schemas.microsoft.com/office/drawing/2014/main" id="{E40B5A21-382D-4043-9B48-A3C1931A39C5}"/>
              </a:ext>
            </a:extLst>
          </p:cNvPr>
          <p:cNvSpPr/>
          <p:nvPr/>
        </p:nvSpPr>
        <p:spPr>
          <a:xfrm>
            <a:off x="6091654" y="2731945"/>
            <a:ext cx="663786" cy="667386"/>
          </a:xfrm>
          <a:prstGeom prst="roundRect">
            <a:avLst/>
          </a:prstGeom>
          <a:solidFill>
            <a:schemeClr val="bg1">
              <a:lumMod val="95000"/>
            </a:schemeClr>
          </a:solidFill>
          <a:ln>
            <a:solidFill>
              <a:srgbClr val="0D7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75" b="1" dirty="0">
              <a:solidFill>
                <a:schemeClr val="tx1">
                  <a:lumMod val="50000"/>
                </a:schemeClr>
              </a:solidFill>
            </a:endParaRPr>
          </a:p>
        </p:txBody>
      </p:sp>
      <p:pic>
        <p:nvPicPr>
          <p:cNvPr id="122" name="Picture Placeholder 26">
            <a:extLst>
              <a:ext uri="{FF2B5EF4-FFF2-40B4-BE49-F238E27FC236}">
                <a16:creationId xmlns:a16="http://schemas.microsoft.com/office/drawing/2014/main" id="{52512EB2-3884-4250-BA8A-F3A15F66352E}"/>
              </a:ext>
            </a:extLst>
          </p:cNvPr>
          <p:cNvPicPr>
            <a:picLocks noChangeAspect="1"/>
          </p:cNvPicPr>
          <p:nvPr/>
        </p:nvPicPr>
        <p:blipFill>
          <a:blip r:embed="rId16"/>
          <a:srcRect t="1730" b="1730"/>
          <a:stretch>
            <a:fillRect/>
          </a:stretch>
        </p:blipFill>
        <p:spPr>
          <a:xfrm>
            <a:off x="6118877" y="2924918"/>
            <a:ext cx="629935" cy="343600"/>
          </a:xfrm>
          <a:prstGeom prst="rect">
            <a:avLst/>
          </a:prstGeom>
        </p:spPr>
      </p:pic>
      <p:sp>
        <p:nvSpPr>
          <p:cNvPr id="124" name="TextBox 123">
            <a:extLst>
              <a:ext uri="{FF2B5EF4-FFF2-40B4-BE49-F238E27FC236}">
                <a16:creationId xmlns:a16="http://schemas.microsoft.com/office/drawing/2014/main" id="{DDBD6AE4-FFBD-4349-AED0-4A8923AE224B}"/>
              </a:ext>
            </a:extLst>
          </p:cNvPr>
          <p:cNvSpPr txBox="1"/>
          <p:nvPr/>
        </p:nvSpPr>
        <p:spPr>
          <a:xfrm>
            <a:off x="5802215" y="133350"/>
            <a:ext cx="1705496" cy="1785104"/>
          </a:xfrm>
          <a:prstGeom prst="rect">
            <a:avLst/>
          </a:prstGeom>
          <a:noFill/>
        </p:spPr>
        <p:txBody>
          <a:bodyPr wrap="square" rtlCol="0" anchor="b">
            <a:spAutoFit/>
          </a:bodyPr>
          <a:lstStyle/>
          <a:p>
            <a:pPr algn="ctr"/>
            <a:r>
              <a:rPr lang="en-AU" sz="1000" b="1" u="sng" dirty="0" smtClean="0">
                <a:solidFill>
                  <a:schemeClr val="tx1">
                    <a:lumMod val="50000"/>
                  </a:schemeClr>
                </a:solidFill>
              </a:rPr>
              <a:t>Workshop </a:t>
            </a:r>
            <a:r>
              <a:rPr lang="en-AU" sz="1000" b="1" u="sng" dirty="0">
                <a:solidFill>
                  <a:schemeClr val="tx1">
                    <a:lumMod val="50000"/>
                  </a:schemeClr>
                </a:solidFill>
              </a:rPr>
              <a:t>6 &amp; 7</a:t>
            </a:r>
          </a:p>
          <a:p>
            <a:pPr algn="ctr"/>
            <a:r>
              <a:rPr lang="en-AU" sz="1000" b="1" dirty="0">
                <a:solidFill>
                  <a:schemeClr val="tx1">
                    <a:lumMod val="50000"/>
                  </a:schemeClr>
                </a:solidFill>
              </a:rPr>
              <a:t>Data Standards &amp;</a:t>
            </a:r>
          </a:p>
          <a:p>
            <a:pPr algn="ctr"/>
            <a:r>
              <a:rPr lang="en-AU" sz="1000" b="1" dirty="0">
                <a:solidFill>
                  <a:schemeClr val="tx1">
                    <a:lumMod val="50000"/>
                  </a:schemeClr>
                </a:solidFill>
              </a:rPr>
              <a:t>Effective seabed mapping workflow</a:t>
            </a:r>
          </a:p>
          <a:p>
            <a:pPr algn="ctr"/>
            <a:endParaRPr lang="en-AU" sz="1000" b="1" dirty="0">
              <a:solidFill>
                <a:schemeClr val="tx1">
                  <a:lumMod val="50000"/>
                </a:schemeClr>
              </a:solidFill>
            </a:endParaRPr>
          </a:p>
          <a:p>
            <a:pPr algn="ctr"/>
            <a:r>
              <a:rPr lang="en-AU" sz="1000" b="1" dirty="0">
                <a:solidFill>
                  <a:schemeClr val="tx1">
                    <a:lumMod val="50000"/>
                  </a:schemeClr>
                </a:solidFill>
              </a:rPr>
              <a:t>NOAA/CCOM collaboration </a:t>
            </a:r>
            <a:r>
              <a:rPr lang="en-AU" sz="1000" b="1" dirty="0" smtClean="0">
                <a:solidFill>
                  <a:schemeClr val="tx1">
                    <a:lumMod val="50000"/>
                  </a:schemeClr>
                </a:solidFill>
              </a:rPr>
              <a:t> </a:t>
            </a:r>
          </a:p>
          <a:p>
            <a:pPr algn="ctr"/>
            <a:r>
              <a:rPr lang="en-AU" sz="1000" b="1" dirty="0" smtClean="0">
                <a:solidFill>
                  <a:schemeClr val="tx1">
                    <a:lumMod val="50000"/>
                  </a:schemeClr>
                </a:solidFill>
              </a:rPr>
              <a:t>QC </a:t>
            </a:r>
            <a:r>
              <a:rPr lang="en-AU" sz="1000" b="1" dirty="0">
                <a:solidFill>
                  <a:schemeClr val="tx1">
                    <a:lumMod val="50000"/>
                  </a:schemeClr>
                </a:solidFill>
              </a:rPr>
              <a:t>tools</a:t>
            </a:r>
          </a:p>
          <a:p>
            <a:pPr algn="ctr"/>
            <a:endParaRPr lang="en-AU" sz="1000" b="1" dirty="0">
              <a:solidFill>
                <a:schemeClr val="tx1">
                  <a:lumMod val="50000"/>
                </a:schemeClr>
              </a:solidFill>
            </a:endParaRPr>
          </a:p>
          <a:p>
            <a:pPr algn="ctr"/>
            <a:r>
              <a:rPr lang="en-AU" sz="1000" b="1" dirty="0">
                <a:solidFill>
                  <a:schemeClr val="tx1">
                    <a:lumMod val="50000"/>
                  </a:schemeClr>
                </a:solidFill>
              </a:rPr>
              <a:t>ASB Planning </a:t>
            </a:r>
            <a:r>
              <a:rPr lang="en-AU" sz="1000" b="1" dirty="0" smtClean="0">
                <a:solidFill>
                  <a:schemeClr val="tx1">
                    <a:lumMod val="50000"/>
                  </a:schemeClr>
                </a:solidFill>
              </a:rPr>
              <a:t>tool &amp; </a:t>
            </a:r>
            <a:r>
              <a:rPr lang="en-AU" sz="1000" b="1" dirty="0">
                <a:solidFill>
                  <a:schemeClr val="tx1">
                    <a:lumMod val="50000"/>
                  </a:schemeClr>
                </a:solidFill>
              </a:rPr>
              <a:t>MBES user </a:t>
            </a:r>
            <a:r>
              <a:rPr lang="en-AU" sz="1000" b="1" dirty="0" smtClean="0">
                <a:solidFill>
                  <a:schemeClr val="tx1">
                    <a:lumMod val="50000"/>
                  </a:schemeClr>
                </a:solidFill>
              </a:rPr>
              <a:t>report</a:t>
            </a:r>
          </a:p>
        </p:txBody>
      </p:sp>
      <p:sp>
        <p:nvSpPr>
          <p:cNvPr id="125" name="TextBox 124">
            <a:extLst>
              <a:ext uri="{FF2B5EF4-FFF2-40B4-BE49-F238E27FC236}">
                <a16:creationId xmlns:a16="http://schemas.microsoft.com/office/drawing/2014/main" id="{C15B74BF-044E-416A-86CC-FA62325CD36D}"/>
              </a:ext>
            </a:extLst>
          </p:cNvPr>
          <p:cNvSpPr txBox="1"/>
          <p:nvPr/>
        </p:nvSpPr>
        <p:spPr>
          <a:xfrm>
            <a:off x="4690744" y="389830"/>
            <a:ext cx="1133415" cy="1528624"/>
          </a:xfrm>
          <a:prstGeom prst="rect">
            <a:avLst/>
          </a:prstGeom>
          <a:noFill/>
        </p:spPr>
        <p:txBody>
          <a:bodyPr wrap="square" rtlCol="0">
            <a:spAutoFit/>
          </a:bodyPr>
          <a:lstStyle/>
          <a:p>
            <a:pPr algn="ctr">
              <a:spcBef>
                <a:spcPts val="400"/>
              </a:spcBef>
            </a:pPr>
            <a:r>
              <a:rPr lang="en-AU" sz="1000" b="1" dirty="0" smtClean="0">
                <a:solidFill>
                  <a:schemeClr val="tx1">
                    <a:lumMod val="50000"/>
                  </a:schemeClr>
                </a:solidFill>
              </a:rPr>
              <a:t>Datasets release</a:t>
            </a:r>
          </a:p>
          <a:p>
            <a:pPr algn="ctr">
              <a:spcBef>
                <a:spcPts val="400"/>
              </a:spcBef>
            </a:pPr>
            <a:endParaRPr lang="en-AU" sz="1000" b="1" dirty="0" smtClean="0">
              <a:solidFill>
                <a:schemeClr val="tx1">
                  <a:lumMod val="50000"/>
                </a:schemeClr>
              </a:solidFill>
            </a:endParaRPr>
          </a:p>
          <a:p>
            <a:pPr algn="ctr">
              <a:spcBef>
                <a:spcPts val="400"/>
              </a:spcBef>
            </a:pPr>
            <a:r>
              <a:rPr lang="en-AU" sz="1000" b="1" dirty="0" smtClean="0">
                <a:solidFill>
                  <a:schemeClr val="tx1">
                    <a:lumMod val="50000"/>
                  </a:schemeClr>
                </a:solidFill>
              </a:rPr>
              <a:t>Newsletters debut</a:t>
            </a:r>
          </a:p>
          <a:p>
            <a:pPr algn="ctr">
              <a:spcBef>
                <a:spcPts val="400"/>
              </a:spcBef>
            </a:pPr>
            <a:endParaRPr lang="en-AU" sz="1000" b="1" dirty="0">
              <a:solidFill>
                <a:schemeClr val="tx1">
                  <a:lumMod val="50000"/>
                </a:schemeClr>
              </a:solidFill>
            </a:endParaRPr>
          </a:p>
          <a:p>
            <a:pPr algn="ctr">
              <a:spcBef>
                <a:spcPts val="400"/>
              </a:spcBef>
            </a:pPr>
            <a:r>
              <a:rPr lang="en-AU" sz="1000" b="1" dirty="0" smtClean="0">
                <a:solidFill>
                  <a:schemeClr val="tx1">
                    <a:lumMod val="50000"/>
                  </a:schemeClr>
                </a:solidFill>
              </a:rPr>
              <a:t>Strategic Plan in review</a:t>
            </a:r>
            <a:endParaRPr lang="en-AU" sz="1000" b="1" dirty="0">
              <a:solidFill>
                <a:schemeClr val="tx1">
                  <a:lumMod val="50000"/>
                </a:schemeClr>
              </a:solidFill>
            </a:endParaRPr>
          </a:p>
        </p:txBody>
      </p:sp>
      <p:sp>
        <p:nvSpPr>
          <p:cNvPr id="25" name="TextBox 24"/>
          <p:cNvSpPr txBox="1"/>
          <p:nvPr/>
        </p:nvSpPr>
        <p:spPr>
          <a:xfrm>
            <a:off x="7176606" y="3751311"/>
            <a:ext cx="1656184" cy="923330"/>
          </a:xfrm>
          <a:prstGeom prst="rect">
            <a:avLst/>
          </a:prstGeom>
          <a:noFill/>
        </p:spPr>
        <p:txBody>
          <a:bodyPr wrap="square" rtlCol="0">
            <a:spAutoFit/>
          </a:bodyPr>
          <a:lstStyle/>
          <a:p>
            <a:pPr algn="ctr"/>
            <a:r>
              <a:rPr lang="en-AU" b="1" dirty="0" smtClean="0">
                <a:solidFill>
                  <a:schemeClr val="accent1">
                    <a:lumMod val="50000"/>
                  </a:schemeClr>
                </a:solidFill>
              </a:rPr>
              <a:t>Annual work plan to be published</a:t>
            </a:r>
            <a:endParaRPr lang="en-AU" b="1" dirty="0">
              <a:solidFill>
                <a:schemeClr val="accent1">
                  <a:lumMod val="50000"/>
                </a:schemeClr>
              </a:solidFill>
            </a:endParaRPr>
          </a:p>
        </p:txBody>
      </p:sp>
    </p:spTree>
    <p:extLst>
      <p:ext uri="{BB962C8B-B14F-4D97-AF65-F5344CB8AC3E}">
        <p14:creationId xmlns:p14="http://schemas.microsoft.com/office/powerpoint/2010/main" val="165812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2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2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2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79" grpId="0" animBg="1"/>
      <p:bldP spid="83" grpId="0" animBg="1"/>
      <p:bldP spid="86" grpId="0" animBg="1"/>
      <p:bldP spid="101" grpId="0" animBg="1"/>
      <p:bldP spid="100" grpId="0" animBg="1"/>
      <p:bldP spid="99" grpId="0" animBg="1"/>
      <p:bldP spid="124" grpId="0"/>
      <p:bldP spid="125"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71A7F-8CB2-4811-A369-379CC80EA8F6}"/>
              </a:ext>
            </a:extLst>
          </p:cNvPr>
          <p:cNvSpPr>
            <a:spLocks noGrp="1"/>
          </p:cNvSpPr>
          <p:nvPr>
            <p:ph type="title"/>
          </p:nvPr>
        </p:nvSpPr>
        <p:spPr/>
        <p:txBody>
          <a:bodyPr/>
          <a:lstStyle/>
          <a:p>
            <a:r>
              <a:rPr lang="en-AU" dirty="0"/>
              <a:t>2019-2021 </a:t>
            </a:r>
            <a:r>
              <a:rPr lang="en-AU" dirty="0" err="1"/>
              <a:t>AusSeabed</a:t>
            </a:r>
            <a:r>
              <a:rPr lang="en-AU" dirty="0"/>
              <a:t> Steering Committee</a:t>
            </a:r>
          </a:p>
        </p:txBody>
      </p:sp>
      <p:pic>
        <p:nvPicPr>
          <p:cNvPr id="20" name="Picture 19">
            <a:extLst>
              <a:ext uri="{FF2B5EF4-FFF2-40B4-BE49-F238E27FC236}">
                <a16:creationId xmlns:a16="http://schemas.microsoft.com/office/drawing/2014/main" id="{351D104C-8F53-4FD6-BCF0-2081DE01D58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30308" y="1984143"/>
            <a:ext cx="1003591" cy="252742"/>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134001733"/>
              </p:ext>
            </p:extLst>
          </p:nvPr>
        </p:nvGraphicFramePr>
        <p:xfrm>
          <a:off x="323528" y="958297"/>
          <a:ext cx="8640961" cy="2990740"/>
        </p:xfrm>
        <a:graphic>
          <a:graphicData uri="http://schemas.openxmlformats.org/drawingml/2006/table">
            <a:tbl>
              <a:tblPr firstRow="1" bandRow="1">
                <a:tableStyleId>{0660B408-B3CF-4A94-85FC-2B1E0A45F4A2}</a:tableStyleId>
              </a:tblPr>
              <a:tblGrid>
                <a:gridCol w="2304256">
                  <a:extLst>
                    <a:ext uri="{9D8B030D-6E8A-4147-A177-3AD203B41FA5}">
                      <a16:colId xmlns:a16="http://schemas.microsoft.com/office/drawing/2014/main" val="20000"/>
                    </a:ext>
                  </a:extLst>
                </a:gridCol>
                <a:gridCol w="2880320">
                  <a:extLst>
                    <a:ext uri="{9D8B030D-6E8A-4147-A177-3AD203B41FA5}">
                      <a16:colId xmlns:a16="http://schemas.microsoft.com/office/drawing/2014/main" val="20001"/>
                    </a:ext>
                  </a:extLst>
                </a:gridCol>
                <a:gridCol w="3456385">
                  <a:extLst>
                    <a:ext uri="{9D8B030D-6E8A-4147-A177-3AD203B41FA5}">
                      <a16:colId xmlns:a16="http://schemas.microsoft.com/office/drawing/2014/main" val="20002"/>
                    </a:ext>
                  </a:extLst>
                </a:gridCol>
              </a:tblGrid>
              <a:tr h="248953">
                <a:tc>
                  <a:txBody>
                    <a:bodyPr/>
                    <a:lstStyle/>
                    <a:p>
                      <a:r>
                        <a:rPr lang="en-AU" sz="1100" b="1" dirty="0"/>
                        <a:t>Sectors</a:t>
                      </a:r>
                    </a:p>
                  </a:txBody>
                  <a:tcPr anchor="ctr">
                    <a:lnL w="1270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r>
                        <a:rPr lang="en-AU" sz="1100" b="1" dirty="0"/>
                        <a:t>Organisation</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r>
                        <a:rPr lang="en-AU" sz="1100" b="1" dirty="0"/>
                        <a:t>Representative</a:t>
                      </a:r>
                    </a:p>
                  </a:txBody>
                  <a:tcPr anchor="ctr">
                    <a:lnL w="63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284380">
                <a:tc>
                  <a:txBody>
                    <a:bodyPr/>
                    <a:lstStyle/>
                    <a:p>
                      <a:pPr marL="0" algn="l" defTabSz="914400" rtl="0" eaLnBrk="1" latinLnBrk="0" hangingPunct="1"/>
                      <a:r>
                        <a:rPr lang="en-AU" sz="1000" kern="1200" dirty="0">
                          <a:solidFill>
                            <a:schemeClr val="bg1"/>
                          </a:solidFill>
                          <a:latin typeface="+mn-lt"/>
                          <a:ea typeface="+mn-ea"/>
                          <a:cs typeface="+mn-cs"/>
                        </a:rPr>
                        <a:t>Standing Members</a:t>
                      </a:r>
                    </a:p>
                  </a:txBody>
                  <a:tcPr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marL="0" algn="l" defTabSz="914400" rtl="0" eaLnBrk="1" latinLnBrk="0" hangingPunct="1"/>
                      <a:endParaRPr lang="en-AU" sz="1000" kern="1200" dirty="0">
                        <a:solidFill>
                          <a:schemeClr val="bg1"/>
                        </a:solidFill>
                        <a:latin typeface="+mn-lt"/>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endParaRPr lang="en-AU" sz="900" dirty="0">
                        <a:solidFill>
                          <a:schemeClr val="bg1"/>
                        </a:solidFill>
                      </a:endParaRPr>
                    </a:p>
                  </a:txBody>
                  <a:tcPr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349240">
                <a:tc>
                  <a:txBody>
                    <a:bodyPr/>
                    <a:lstStyle/>
                    <a:p>
                      <a:r>
                        <a:rPr lang="en-AU" sz="1000" kern="1200" dirty="0">
                          <a:solidFill>
                            <a:schemeClr val="dk1"/>
                          </a:solidFill>
                          <a:latin typeface="+mn-lt"/>
                          <a:ea typeface="+mn-ea"/>
                          <a:cs typeface="+mn-cs"/>
                        </a:rPr>
                        <a:t>Standing Members (Commonwealth)</a:t>
                      </a:r>
                    </a:p>
                  </a:txBody>
                  <a:tcPr anchor="ctr">
                    <a:lnL w="1270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endParaRPr lang="en-AU" sz="10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marL="0" algn="l" defTabSz="914400" rtl="0" eaLnBrk="1" latinLnBrk="0" hangingPunct="1"/>
                      <a:r>
                        <a:rPr lang="en-AU" sz="1000" kern="1200" dirty="0">
                          <a:solidFill>
                            <a:schemeClr val="dk1"/>
                          </a:solidFill>
                          <a:latin typeface="+mn-lt"/>
                          <a:ea typeface="+mn-ea"/>
                          <a:cs typeface="+mn-cs"/>
                        </a:rPr>
                        <a:t>Kim Picard (Chair), Wendy Stewart, Tara Martin</a:t>
                      </a:r>
                    </a:p>
                  </a:txBody>
                  <a:tcPr anchor="ctr">
                    <a:lnL w="63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226824">
                <a:tc>
                  <a:txBody>
                    <a:bodyPr/>
                    <a:lstStyle/>
                    <a:p>
                      <a:r>
                        <a:rPr lang="en-AU" sz="1000" dirty="0">
                          <a:solidFill>
                            <a:schemeClr val="bg1"/>
                          </a:solidFill>
                        </a:rPr>
                        <a:t>General </a:t>
                      </a:r>
                      <a:r>
                        <a:rPr lang="en-AU" sz="1000" baseline="0" dirty="0">
                          <a:solidFill>
                            <a:schemeClr val="bg1"/>
                          </a:solidFill>
                        </a:rPr>
                        <a:t>Members</a:t>
                      </a:r>
                      <a:endParaRPr lang="en-AU" sz="10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endParaRPr lang="en-AU" sz="1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endParaRPr lang="en-AU" sz="1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370840">
                <a:tc>
                  <a:txBody>
                    <a:bodyPr/>
                    <a:lstStyle/>
                    <a:p>
                      <a:r>
                        <a:rPr lang="en-AU" sz="1000" dirty="0"/>
                        <a:t>Government (Commonwealth</a:t>
                      </a:r>
                      <a:r>
                        <a:rPr lang="en-AU" sz="1000" baseline="0" dirty="0"/>
                        <a:t>)</a:t>
                      </a:r>
                      <a:endParaRPr lang="en-AU" sz="1000" dirty="0"/>
                    </a:p>
                  </a:txBody>
                  <a:tcPr anchor="ctr">
                    <a:lnL w="1270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endParaRPr lang="en-AU" sz="100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r>
                        <a:rPr lang="en-AU" sz="1000" dirty="0"/>
                        <a:t>Johnathan Kool</a:t>
                      </a:r>
                    </a:p>
                  </a:txBody>
                  <a:tcPr anchor="ctr">
                    <a:lnL w="63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r h="370840">
                <a:tc>
                  <a:txBody>
                    <a:bodyPr/>
                    <a:lstStyle/>
                    <a:p>
                      <a:r>
                        <a:rPr lang="en-AU" sz="1000" dirty="0"/>
                        <a:t>Government (State)</a:t>
                      </a:r>
                    </a:p>
                  </a:txBody>
                  <a:tcPr anchor="ctr">
                    <a:lnL w="1270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endParaRPr lang="en-AU" sz="100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r>
                        <a:rPr lang="en-AU" sz="1000" dirty="0"/>
                        <a:t>Tim Ingleton, Ralph Talbot-Smith, Daniel </a:t>
                      </a:r>
                      <a:r>
                        <a:rPr lang="en-AU" sz="1000" dirty="0" err="1"/>
                        <a:t>Ierodiaconou</a:t>
                      </a:r>
                      <a:r>
                        <a:rPr lang="en-AU" sz="1000" dirty="0"/>
                        <a:t>*</a:t>
                      </a:r>
                    </a:p>
                  </a:txBody>
                  <a:tcPr anchor="ctr">
                    <a:lnL w="63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000" dirty="0"/>
                        <a:t>Academia</a:t>
                      </a:r>
                    </a:p>
                  </a:txBody>
                  <a:tcPr anchor="ctr">
                    <a:lnL w="1270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endParaRPr lang="en-AU" sz="100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r>
                        <a:rPr lang="en-AU" sz="1000" dirty="0"/>
                        <a:t>James </a:t>
                      </a:r>
                      <a:r>
                        <a:rPr lang="en-AU" sz="1000" dirty="0" err="1"/>
                        <a:t>Daniell</a:t>
                      </a:r>
                      <a:r>
                        <a:rPr lang="en-AU" sz="1000" dirty="0"/>
                        <a:t>, Vanessa Lucieer</a:t>
                      </a:r>
                    </a:p>
                  </a:txBody>
                  <a:tcPr anchor="ctr">
                    <a:lnL w="63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6"/>
                  </a:ext>
                </a:extLst>
              </a:tr>
              <a:tr h="370840">
                <a:tc>
                  <a:txBody>
                    <a:bodyPr/>
                    <a:lstStyle/>
                    <a:p>
                      <a:r>
                        <a:rPr lang="en-AU" sz="1000" dirty="0"/>
                        <a:t>Private</a:t>
                      </a:r>
                    </a:p>
                  </a:txBody>
                  <a:tcPr anchor="ctr">
                    <a:lnL w="1270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endParaRPr lang="en-AU" sz="100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r>
                        <a:rPr lang="en-AU" sz="1000" dirty="0"/>
                        <a:t>Paul Kennedy, Hugh Parker, Nathan </a:t>
                      </a:r>
                      <a:r>
                        <a:rPr lang="en-AU" sz="1000" dirty="0" err="1"/>
                        <a:t>Quadros</a:t>
                      </a:r>
                      <a:r>
                        <a:rPr lang="en-AU" sz="1000" dirty="0"/>
                        <a:t> (Vice-chair)</a:t>
                      </a:r>
                    </a:p>
                  </a:txBody>
                  <a:tcPr anchor="ctr">
                    <a:lnL w="63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7"/>
                  </a:ext>
                </a:extLst>
              </a:tr>
              <a:tr h="370840">
                <a:tc>
                  <a:txBody>
                    <a:bodyPr/>
                    <a:lstStyle/>
                    <a:p>
                      <a:r>
                        <a:rPr lang="en-AU" sz="1000" dirty="0"/>
                        <a:t>International</a:t>
                      </a:r>
                    </a:p>
                  </a:txBody>
                  <a:tcPr anchor="ctr">
                    <a:lnL w="1270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AU" sz="100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AU" sz="1000" dirty="0"/>
                        <a:t>Geoffroy Lamarche</a:t>
                      </a:r>
                    </a:p>
                  </a:txBody>
                  <a:tcPr anchor="ctr">
                    <a:lnL w="63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8"/>
                  </a:ext>
                </a:extLst>
              </a:tr>
            </a:tbl>
          </a:graphicData>
        </a:graphic>
      </p:graphicFrame>
      <p:sp>
        <p:nvSpPr>
          <p:cNvPr id="4" name="Rectangle 2">
            <a:extLst>
              <a:ext uri="{FF2B5EF4-FFF2-40B4-BE49-F238E27FC236}">
                <a16:creationId xmlns:a16="http://schemas.microsoft.com/office/drawing/2014/main" id="{F15BA8A4-DA9B-4C2F-8685-54BE1111A68F}"/>
              </a:ext>
            </a:extLst>
          </p:cNvPr>
          <p:cNvSpPr>
            <a:spLocks noChangeArrowheads="1"/>
          </p:cNvSpPr>
          <p:nvPr/>
        </p:nvSpPr>
        <p:spPr bwMode="auto">
          <a:xfrm>
            <a:off x="1925707" y="93922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AU">
              <a:solidFill>
                <a:srgbClr val="4D4D4F"/>
              </a:solidFill>
            </a:endParaRPr>
          </a:p>
        </p:txBody>
      </p:sp>
      <p:grpSp>
        <p:nvGrpSpPr>
          <p:cNvPr id="17" name="Group 16"/>
          <p:cNvGrpSpPr/>
          <p:nvPr/>
        </p:nvGrpSpPr>
        <p:grpSpPr>
          <a:xfrm>
            <a:off x="2771800" y="1514486"/>
            <a:ext cx="2592288" cy="330037"/>
            <a:chOff x="3059832" y="1946534"/>
            <a:chExt cx="2592288" cy="330037"/>
          </a:xfrm>
        </p:grpSpPr>
        <p:pic>
          <p:nvPicPr>
            <p:cNvPr id="24" name="Picture 23">
              <a:extLst>
                <a:ext uri="{FF2B5EF4-FFF2-40B4-BE49-F238E27FC236}">
                  <a16:creationId xmlns:a16="http://schemas.microsoft.com/office/drawing/2014/main" id="{A0CC0402-CBA5-482A-8E51-81C4D0A3B0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59832" y="1946534"/>
              <a:ext cx="1125154" cy="311790"/>
            </a:xfrm>
            <a:prstGeom prst="rect">
              <a:avLst/>
            </a:prstGeom>
            <a:ln w="3175">
              <a:solidFill>
                <a:schemeClr val="accent1">
                  <a:lumMod val="50000"/>
                </a:schemeClr>
              </a:solidFill>
            </a:ln>
          </p:spPr>
        </p:pic>
        <p:pic>
          <p:nvPicPr>
            <p:cNvPr id="33"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27984" y="1946534"/>
              <a:ext cx="720080" cy="330037"/>
            </a:xfrm>
            <a:prstGeom prst="rect">
              <a:avLst/>
            </a:prstGeom>
            <a:ln w="3175">
              <a:solidFill>
                <a:schemeClr val="accent1">
                  <a:lumMod val="50000"/>
                </a:schemeClr>
              </a:solidFill>
            </a:ln>
            <a:extLst>
              <a:ext uri="{909E8E84-426E-40DD-AFC4-6F175D3DCCD1}">
                <a14:hiddenFill xmlns:a14="http://schemas.microsoft.com/office/drawing/2010/main">
                  <a:solidFill>
                    <a:schemeClr val="accent1"/>
                  </a:solidFill>
                </a14:hiddenFill>
              </a:ext>
            </a:extLst>
          </p:spPr>
        </p:pic>
        <p:pic>
          <p:nvPicPr>
            <p:cNvPr id="34" name="Picture 33">
              <a:extLst>
                <a:ext uri="{FF2B5EF4-FFF2-40B4-BE49-F238E27FC236}">
                  <a16:creationId xmlns:a16="http://schemas.microsoft.com/office/drawing/2014/main" id="{351D104C-8F53-4FD6-BCF0-2081DE01D58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37436" y="1946534"/>
              <a:ext cx="314684" cy="330037"/>
            </a:xfrm>
            <a:prstGeom prst="rect">
              <a:avLst/>
            </a:prstGeom>
            <a:ln w="3175">
              <a:solidFill>
                <a:schemeClr val="accent1">
                  <a:lumMod val="50000"/>
                </a:schemeClr>
              </a:solidFill>
            </a:ln>
          </p:spPr>
        </p:pic>
      </p:grpSp>
      <p:grpSp>
        <p:nvGrpSpPr>
          <p:cNvPr id="16" name="Group 15"/>
          <p:cNvGrpSpPr/>
          <p:nvPr/>
        </p:nvGrpSpPr>
        <p:grpSpPr>
          <a:xfrm>
            <a:off x="2771800" y="2110514"/>
            <a:ext cx="2592287" cy="1779483"/>
            <a:chOff x="3057972" y="2550722"/>
            <a:chExt cx="2592287" cy="1779483"/>
          </a:xfrm>
        </p:grpSpPr>
        <p:grpSp>
          <p:nvGrpSpPr>
            <p:cNvPr id="5" name="Group 4"/>
            <p:cNvGrpSpPr/>
            <p:nvPr/>
          </p:nvGrpSpPr>
          <p:grpSpPr>
            <a:xfrm>
              <a:off x="3057972" y="2938632"/>
              <a:ext cx="2592287" cy="1391573"/>
              <a:chOff x="2295174" y="2639195"/>
              <a:chExt cx="2592287" cy="1391573"/>
            </a:xfrm>
          </p:grpSpPr>
          <p:pic>
            <p:nvPicPr>
              <p:cNvPr id="12" name="Picture 11">
                <a:extLst>
                  <a:ext uri="{FF2B5EF4-FFF2-40B4-BE49-F238E27FC236}">
                    <a16:creationId xmlns:a16="http://schemas.microsoft.com/office/drawing/2014/main" id="{9B76D1DE-175D-4395-84EE-126DC5780AD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21579" y="2669211"/>
                <a:ext cx="987084" cy="221928"/>
              </a:xfrm>
              <a:prstGeom prst="rect">
                <a:avLst/>
              </a:prstGeom>
              <a:ln w="3175">
                <a:solidFill>
                  <a:schemeClr val="accent1">
                    <a:lumMod val="50000"/>
                  </a:schemeClr>
                </a:solidFill>
              </a:ln>
            </p:spPr>
          </p:pic>
          <p:pic>
            <p:nvPicPr>
              <p:cNvPr id="13" name="Picture 12">
                <a:extLst>
                  <a:ext uri="{FF2B5EF4-FFF2-40B4-BE49-F238E27FC236}">
                    <a16:creationId xmlns:a16="http://schemas.microsoft.com/office/drawing/2014/main" id="{AD2543A3-8E4C-44F3-BAFA-7480620B9E9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95174" y="2639195"/>
                <a:ext cx="720080" cy="281960"/>
              </a:xfrm>
              <a:prstGeom prst="rect">
                <a:avLst/>
              </a:prstGeom>
              <a:ln w="3175">
                <a:solidFill>
                  <a:schemeClr val="accent1">
                    <a:lumMod val="50000"/>
                  </a:schemeClr>
                </a:solidFill>
              </a:ln>
            </p:spPr>
          </p:pic>
          <p:pic>
            <p:nvPicPr>
              <p:cNvPr id="9" name="Picture 8">
                <a:extLst>
                  <a:ext uri="{FF2B5EF4-FFF2-40B4-BE49-F238E27FC236}">
                    <a16:creationId xmlns:a16="http://schemas.microsoft.com/office/drawing/2014/main" id="{AAAEF462-238D-4541-84D2-5676CD3B999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02462" y="3428224"/>
                <a:ext cx="751259" cy="183322"/>
              </a:xfrm>
              <a:prstGeom prst="rect">
                <a:avLst/>
              </a:prstGeom>
              <a:ln w="3175">
                <a:solidFill>
                  <a:schemeClr val="accent1">
                    <a:lumMod val="50000"/>
                  </a:schemeClr>
                </a:solidFill>
              </a:ln>
            </p:spPr>
          </p:pic>
          <p:pic>
            <p:nvPicPr>
              <p:cNvPr id="1033" name="Picture 9" descr="Image result for fugro">
                <a:extLst>
                  <a:ext uri="{FF2B5EF4-FFF2-40B4-BE49-F238E27FC236}">
                    <a16:creationId xmlns:a16="http://schemas.microsoft.com/office/drawing/2014/main" id="{1995F948-1C7A-45F2-A6FF-17C21775A393}"/>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419997" y="3381818"/>
                <a:ext cx="276134" cy="276134"/>
              </a:xfrm>
              <a:prstGeom prst="rect">
                <a:avLst/>
              </a:prstGeom>
              <a:ln w="3175">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1CC47EB-A90C-485C-8516-79679EC060E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723428" y="3010729"/>
                <a:ext cx="613692" cy="293107"/>
              </a:xfrm>
              <a:prstGeom prst="rect">
                <a:avLst/>
              </a:prstGeom>
              <a:ln w="3175">
                <a:solidFill>
                  <a:schemeClr val="accent1">
                    <a:lumMod val="50000"/>
                  </a:schemeClr>
                </a:solidFill>
              </a:ln>
            </p:spPr>
          </p:pic>
          <p:pic>
            <p:nvPicPr>
              <p:cNvPr id="1031" name="Picture 7" descr="Image result for utas logo">
                <a:extLst>
                  <a:ext uri="{FF2B5EF4-FFF2-40B4-BE49-F238E27FC236}">
                    <a16:creationId xmlns:a16="http://schemas.microsoft.com/office/drawing/2014/main" id="{E0511765-199C-48AF-AF7A-7963814FDAFC}"/>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589458" y="3053689"/>
                <a:ext cx="987084" cy="207185"/>
              </a:xfrm>
              <a:prstGeom prst="rect">
                <a:avLst/>
              </a:prstGeom>
              <a:ln w="3175">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C399B9E-06B3-459C-9754-26670B0EF30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228910" y="3783001"/>
                <a:ext cx="673102" cy="247767"/>
              </a:xfrm>
              <a:prstGeom prst="rect">
                <a:avLst/>
              </a:prstGeom>
              <a:ln w="3175">
                <a:solidFill>
                  <a:schemeClr val="accent1">
                    <a:lumMod val="50000"/>
                  </a:schemeClr>
                </a:solidFill>
              </a:ln>
            </p:spPr>
          </p:pic>
          <p:pic>
            <p:nvPicPr>
              <p:cNvPr id="14" name="Picture 13">
                <a:extLst>
                  <a:ext uri="{FF2B5EF4-FFF2-40B4-BE49-F238E27FC236}">
                    <a16:creationId xmlns:a16="http://schemas.microsoft.com/office/drawing/2014/main" id="{CCA03D98-3488-46B8-8EE7-2D8869547A2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039500" y="3418633"/>
                <a:ext cx="847961" cy="222822"/>
              </a:xfrm>
              <a:prstGeom prst="rect">
                <a:avLst/>
              </a:prstGeom>
              <a:ln w="3175">
                <a:solidFill>
                  <a:schemeClr val="accent1">
                    <a:lumMod val="50000"/>
                  </a:schemeClr>
                </a:solidFill>
              </a:ln>
            </p:spPr>
          </p:pic>
        </p:grpSp>
        <p:pic>
          <p:nvPicPr>
            <p:cNvPr id="35" name="Picture 34">
              <a:extLst>
                <a:ext uri="{FF2B5EF4-FFF2-40B4-BE49-F238E27FC236}">
                  <a16:creationId xmlns:a16="http://schemas.microsoft.com/office/drawing/2014/main" id="{351D104C-8F53-4FD6-BCF0-2081DE01D587}"/>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758449" y="2550722"/>
              <a:ext cx="1124823" cy="311790"/>
            </a:xfrm>
            <a:prstGeom prst="rect">
              <a:avLst/>
            </a:prstGeom>
            <a:ln w="3175">
              <a:solidFill>
                <a:schemeClr val="accent1">
                  <a:lumMod val="50000"/>
                </a:schemeClr>
              </a:solidFill>
            </a:ln>
          </p:spPr>
        </p:pic>
      </p:grpSp>
      <p:pic>
        <p:nvPicPr>
          <p:cNvPr id="5128" name="Picture 8" descr="Image result for deakin logo">
            <a:extLst>
              <a:ext uri="{FF2B5EF4-FFF2-40B4-BE49-F238E27FC236}">
                <a16:creationId xmlns:a16="http://schemas.microsoft.com/office/drawing/2014/main" id="{6F4949D4-C416-4FC2-9E95-D1C26B48D70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910038" y="2495541"/>
            <a:ext cx="296260" cy="296260"/>
          </a:xfrm>
          <a:prstGeom prst="rect">
            <a:avLst/>
          </a:prstGeom>
          <a:noFill/>
          <a:ln>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246A8E4-0292-492A-894F-CDCB4973DA28}"/>
              </a:ext>
            </a:extLst>
          </p:cNvPr>
          <p:cNvSpPr txBox="1"/>
          <p:nvPr/>
        </p:nvSpPr>
        <p:spPr>
          <a:xfrm>
            <a:off x="323528" y="3965703"/>
            <a:ext cx="6774611" cy="215444"/>
          </a:xfrm>
          <a:prstGeom prst="rect">
            <a:avLst/>
          </a:prstGeom>
          <a:noFill/>
        </p:spPr>
        <p:txBody>
          <a:bodyPr wrap="none" rtlCol="0">
            <a:spAutoFit/>
          </a:bodyPr>
          <a:lstStyle/>
          <a:p>
            <a:r>
              <a:rPr lang="en-AU" sz="800" dirty="0"/>
              <a:t>*Daniel Ierodiaconou from Deakin University is representing the State of Victoria for matters that concerns AusSeabed, by request from DELWP </a:t>
            </a:r>
          </a:p>
        </p:txBody>
      </p:sp>
    </p:spTree>
    <p:extLst>
      <p:ext uri="{BB962C8B-B14F-4D97-AF65-F5344CB8AC3E}">
        <p14:creationId xmlns:p14="http://schemas.microsoft.com/office/powerpoint/2010/main" val="969773576"/>
      </p:ext>
    </p:extLst>
  </p:cSld>
  <p:clrMapOvr>
    <a:masterClrMapping/>
  </p:clrMapOvr>
  <p:timing>
    <p:tnLst>
      <p:par>
        <p:cTn id="1" dur="indefinite" restart="never" nodeType="tmRoot"/>
      </p:par>
    </p:tnLst>
  </p:timing>
</p:sld>
</file>

<file path=ppt/theme/theme1.xml><?xml version="1.0" encoding="utf-8"?>
<a:theme xmlns:a="http://schemas.openxmlformats.org/drawingml/2006/main" name="AusSeabed - Generic">
  <a:themeElements>
    <a:clrScheme name="Custom 10">
      <a:dk1>
        <a:srgbClr val="191919"/>
      </a:dk1>
      <a:lt1>
        <a:srgbClr val="FFFFFF"/>
      </a:lt1>
      <a:dk2>
        <a:srgbClr val="154E74"/>
      </a:dk2>
      <a:lt2>
        <a:srgbClr val="808080"/>
      </a:lt2>
      <a:accent1>
        <a:srgbClr val="00A9CC"/>
      </a:accent1>
      <a:accent2>
        <a:srgbClr val="046EA8"/>
      </a:accent2>
      <a:accent3>
        <a:srgbClr val="86E6E5"/>
      </a:accent3>
      <a:accent4>
        <a:srgbClr val="51C7C6"/>
      </a:accent4>
      <a:accent5>
        <a:srgbClr val="E67577"/>
      </a:accent5>
      <a:accent6>
        <a:srgbClr val="FE9798"/>
      </a:accent6>
      <a:hlink>
        <a:srgbClr val="056EA8"/>
      </a:hlink>
      <a:folHlink>
        <a:srgbClr val="17A8CA"/>
      </a:folHlink>
    </a:clrScheme>
    <a:fontScheme name="GA Conclusion 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GA Conclusion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A Conclusion 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A Conclusion 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A Conclusion 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A Conclusion 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A Conclusion 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A Conclusion 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A Conclusion 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A Conclusion 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A Conclusion 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A Conclusion 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A Conclusion 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42ABC133-8D9B-BD41-B3CB-8864FB6DBEFB}" vid="{D97B3E89-1FB5-7A49-B2A8-693B0118903D}"/>
    </a:ext>
  </a:extLst>
</a:theme>
</file>

<file path=ppt/theme/theme2.xml><?xml version="1.0" encoding="utf-8"?>
<a:theme xmlns:a="http://schemas.openxmlformats.org/drawingml/2006/main" name="AusSeabed Content">
  <a:themeElements>
    <a:clrScheme name="Custom 9">
      <a:dk1>
        <a:srgbClr val="4D4D4F"/>
      </a:dk1>
      <a:lt1>
        <a:srgbClr val="FFFFFF"/>
      </a:lt1>
      <a:dk2>
        <a:srgbClr val="016EA8"/>
      </a:dk2>
      <a:lt2>
        <a:srgbClr val="808080"/>
      </a:lt2>
      <a:accent1>
        <a:srgbClr val="006997"/>
      </a:accent1>
      <a:accent2>
        <a:srgbClr val="009CC3"/>
      </a:accent2>
      <a:accent3>
        <a:srgbClr val="4FCFEF"/>
      </a:accent3>
      <a:accent4>
        <a:srgbClr val="E87474"/>
      </a:accent4>
      <a:accent5>
        <a:srgbClr val="F39797"/>
      </a:accent5>
      <a:accent6>
        <a:srgbClr val="C2C2C2"/>
      </a:accent6>
      <a:hlink>
        <a:srgbClr val="016EA8"/>
      </a:hlink>
      <a:folHlink>
        <a:srgbClr val="00A9CC"/>
      </a:folHlink>
    </a:clrScheme>
    <a:fontScheme name="GA Blue Pag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GA Blue Pag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A Blue Pag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A Blue Pag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A Blue Pag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A Blue Pag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A Blue Pag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A Blue Pag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A Blue Pag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A Blue Pag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A Blue Pag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A Blue Pag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A Blue Pag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A Blu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42ABC133-8D9B-BD41-B3CB-8864FB6DBEFB}" vid="{81CAE73D-04CE-494A-9B9B-8B6726F3C075}"/>
    </a:ext>
  </a:extLst>
</a:theme>
</file>

<file path=ppt/theme/theme3.xml><?xml version="1.0" encoding="utf-8"?>
<a:theme xmlns:a="http://schemas.openxmlformats.org/drawingml/2006/main" name="GA Blue Pages">
  <a:themeElements>
    <a:clrScheme name="GA Blu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fontScheme name="GA Blue Pag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GA Blue Pag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A Blue Pag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A Blue Pag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A Blue Pag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A Blue Pag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A Blue Pag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A Blue Pag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A Blue Pag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A Blue Pag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A Blue Pag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A Blue Pag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A Blue Pag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A Blu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GA White Widescreen 16x9" id="{36C018EC-58BC-9842-85C6-4F95260A005E}" vid="{A0350F47-2C41-BA4F-B356-CB7681E17C4D}"/>
    </a:ext>
  </a:extLst>
</a:theme>
</file>

<file path=ppt/theme/theme4.xml><?xml version="1.0" encoding="utf-8"?>
<a:theme xmlns:a="http://schemas.openxmlformats.org/drawingml/2006/main" name="1_GA Blue Pages">
  <a:themeElements>
    <a:clrScheme name="GA Blu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fontScheme name="GA Blue Pag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GA Blue Pag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A Blue Pag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A Blue Pag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A Blue Pag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A Blue Pag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A Blue Pag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A Blue Pag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A Blue Pag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A Blue Pag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A Blue Pag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A Blue Pag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A Blue Pag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A Blu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GA White Widescreen 16x9" id="{36C018EC-58BC-9842-85C6-4F95260A005E}" vid="{A0350F47-2C41-BA4F-B356-CB7681E17C4D}"/>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A166A13EAD5BF4C9D55AD881A601B45" ma:contentTypeVersion="11" ma:contentTypeDescription="Create a new document." ma:contentTypeScope="" ma:versionID="300110a655f957a84e9c4fd475a30799">
  <xsd:schema xmlns:xsd="http://www.w3.org/2001/XMLSchema" xmlns:xs="http://www.w3.org/2001/XMLSchema" xmlns:p="http://schemas.microsoft.com/office/2006/metadata/properties" xmlns:ns3="4354d274-afe8-4212-92b1-a2b01cb553df" xmlns:ns4="436df355-2c74-4576-8f69-0cdde0206e49" targetNamespace="http://schemas.microsoft.com/office/2006/metadata/properties" ma:root="true" ma:fieldsID="66716e278901d2beaae37d5329b47927" ns3:_="" ns4:_="">
    <xsd:import namespace="4354d274-afe8-4212-92b1-a2b01cb553df"/>
    <xsd:import namespace="436df355-2c74-4576-8f69-0cdde0206e49"/>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OCR" minOccurs="0"/>
                <xsd:element ref="ns3:MediaServiceEventHashCode" minOccurs="0"/>
                <xsd:element ref="ns3:MediaServiceGenerationTim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54d274-afe8-4212-92b1-a2b01cb553d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36df355-2c74-4576-8f69-0cdde0206e4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09E6F7-D267-4043-B648-0174D76D90C7}">
  <ds:schemaRefs>
    <ds:schemaRef ds:uri="http://schemas.microsoft.com/sharepoint/v3/contenttype/forms"/>
  </ds:schemaRefs>
</ds:datastoreItem>
</file>

<file path=customXml/itemProps2.xml><?xml version="1.0" encoding="utf-8"?>
<ds:datastoreItem xmlns:ds="http://schemas.openxmlformats.org/officeDocument/2006/customXml" ds:itemID="{89A932ED-064A-497C-9BC0-73F031F537AD}">
  <ds:schemaRef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436df355-2c74-4576-8f69-0cdde0206e49"/>
    <ds:schemaRef ds:uri="http://purl.org/dc/terms/"/>
    <ds:schemaRef ds:uri="http://schemas.microsoft.com/office/2006/documentManagement/types"/>
    <ds:schemaRef ds:uri="4354d274-afe8-4212-92b1-a2b01cb553df"/>
    <ds:schemaRef ds:uri="http://www.w3.org/XML/1998/namespace"/>
    <ds:schemaRef ds:uri="http://purl.org/dc/dcmitype/"/>
  </ds:schemaRefs>
</ds:datastoreItem>
</file>

<file path=customXml/itemProps3.xml><?xml version="1.0" encoding="utf-8"?>
<ds:datastoreItem xmlns:ds="http://schemas.openxmlformats.org/officeDocument/2006/customXml" ds:itemID="{3AC60B61-0B40-4C82-8E79-7942DA49E8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54d274-afe8-4212-92b1-a2b01cb553df"/>
    <ds:schemaRef ds:uri="436df355-2c74-4576-8f69-0cdde0206e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GA White Widescreen 16x9</Template>
  <TotalTime>22805</TotalTime>
  <Words>3623</Words>
  <Application>Microsoft Office PowerPoint</Application>
  <PresentationFormat>On-screen Show (16:9)</PresentationFormat>
  <Paragraphs>737</Paragraphs>
  <Slides>76</Slides>
  <Notes>37</Notes>
  <HiddenSlides>0</HiddenSlides>
  <MMClips>2</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76</vt:i4>
      </vt:variant>
    </vt:vector>
  </HeadingPairs>
  <TitlesOfParts>
    <vt:vector size="91" baseType="lpstr">
      <vt:lpstr>ＭＳ Ｐゴシック</vt:lpstr>
      <vt:lpstr>Arial</vt:lpstr>
      <vt:lpstr>Arial Narrow</vt:lpstr>
      <vt:lpstr>Calibri</vt:lpstr>
      <vt:lpstr>Candara</vt:lpstr>
      <vt:lpstr>Courier New</vt:lpstr>
      <vt:lpstr>Georgia</vt:lpstr>
      <vt:lpstr>Tahoma</vt:lpstr>
      <vt:lpstr>Times New Roman</vt:lpstr>
      <vt:lpstr>Titillium Web Light</vt:lpstr>
      <vt:lpstr>Wingdings</vt:lpstr>
      <vt:lpstr>AusSeabed - Generic</vt:lpstr>
      <vt:lpstr>AusSeabed Content</vt:lpstr>
      <vt:lpstr>GA Blue Pages</vt:lpstr>
      <vt:lpstr>1_GA Blue Pages</vt:lpstr>
      <vt:lpstr>AusSeabed - Workshop </vt:lpstr>
      <vt:lpstr> </vt:lpstr>
      <vt:lpstr>Workshop Agenda</vt:lpstr>
      <vt:lpstr>PowerPoint Presentation</vt:lpstr>
      <vt:lpstr>Australia seabed data system</vt:lpstr>
      <vt:lpstr>Goals of the Program</vt:lpstr>
      <vt:lpstr>PowerPoint Presentation</vt:lpstr>
      <vt:lpstr>AusSeabed evolution</vt:lpstr>
      <vt:lpstr>2019-2021 AusSeabed Steering Committee</vt:lpstr>
      <vt:lpstr>Steering Committee meeting - ToR</vt:lpstr>
      <vt:lpstr>Business Case for Executive Board</vt:lpstr>
      <vt:lpstr>Role of (proposed) Executive Board</vt:lpstr>
      <vt:lpstr>Data Hub: A distributed open access cloud-based platform</vt:lpstr>
      <vt:lpstr>Tools, Guidelines and Standards: Website</vt:lpstr>
      <vt:lpstr>Data downloads in 2019</vt:lpstr>
      <vt:lpstr>New layers</vt:lpstr>
      <vt:lpstr>Upcoming – Sediment data analytics</vt:lpstr>
      <vt:lpstr>Upcoming - Sediment data analytics</vt:lpstr>
      <vt:lpstr>Tools, Guidelines and Standards</vt:lpstr>
      <vt:lpstr>Tools, Guidelines and Standards</vt:lpstr>
      <vt:lpstr>Outreach, Education and Training</vt:lpstr>
      <vt:lpstr>PowerPoint Presentation</vt:lpstr>
      <vt:lpstr>Conclusion: Build a complete picture</vt:lpstr>
      <vt:lpstr>Conclusion: It’s possible</vt:lpstr>
      <vt:lpstr>Steering Committee meeting – Strategic Plan</vt:lpstr>
      <vt:lpstr>Activity: AusSeabed Planning Tool Demo and Testing</vt:lpstr>
      <vt:lpstr>QAX Towards Automated Quality Assurance Checks</vt:lpstr>
      <vt:lpstr>Data Hub: A distributed open access cloud-based platform</vt:lpstr>
      <vt:lpstr>Data hub: End to end capability</vt:lpstr>
      <vt:lpstr>PowerPoint Presentation</vt:lpstr>
      <vt:lpstr>AusSeabed-NOAA-CCOM Workshop</vt:lpstr>
      <vt:lpstr>Workshop Outcomes</vt:lpstr>
      <vt:lpstr>Workshop Outcomes</vt:lpstr>
      <vt:lpstr>Workshop Outcomes</vt:lpstr>
      <vt:lpstr>MATE on GitHub </vt:lpstr>
      <vt:lpstr>Existing Mode: User-Interactive </vt:lpstr>
      <vt:lpstr>Coming Mode: Profile-Based </vt:lpstr>
      <vt:lpstr>Coming Mode: Profile-Based </vt:lpstr>
      <vt:lpstr>QA JSON</vt:lpstr>
      <vt:lpstr>QAX Visualization: QC Tools</vt:lpstr>
      <vt:lpstr>QAX Visualization: Mate</vt:lpstr>
      <vt:lpstr>Development Plan</vt:lpstr>
      <vt:lpstr>THANKS!</vt:lpstr>
      <vt:lpstr>Activity: Where are we missing coverage?</vt:lpstr>
      <vt:lpstr>Activity: Group coverage identification</vt:lpstr>
      <vt:lpstr>Metadata Fields for Data Coverage</vt:lpstr>
      <vt:lpstr>Metadata Fields for Data Coverage</vt:lpstr>
      <vt:lpstr>Activity: Data Portal user Requirements</vt:lpstr>
      <vt:lpstr>Activity: Upcoming Opportunities for Engagement</vt:lpstr>
      <vt:lpstr>AusSeabed Community Talks</vt:lpstr>
      <vt:lpstr>SEA2400-1 HydroScheme Industry Partnership Program (HIPP) - Update</vt:lpstr>
      <vt:lpstr> Background</vt:lpstr>
      <vt:lpstr>PowerPoint Presentation</vt:lpstr>
      <vt:lpstr>PowerPoint Presentation</vt:lpstr>
      <vt:lpstr>HydroScheme 2020-2021 (Proposed)</vt:lpstr>
      <vt:lpstr> HydroScheme Task Example – new web format</vt:lpstr>
      <vt:lpstr> </vt:lpstr>
      <vt:lpstr>The Vision – Knowing and Managing our Maritime Domain</vt:lpstr>
      <vt:lpstr>PowerPoint Presentation</vt:lpstr>
      <vt:lpstr>Vessels</vt:lpstr>
      <vt:lpstr>Vessels</vt:lpstr>
      <vt:lpstr>Installation</vt:lpstr>
      <vt:lpstr>Processing</vt:lpstr>
      <vt:lpstr>Results</vt:lpstr>
      <vt:lpstr>Costs</vt:lpstr>
      <vt:lpstr>Future work</vt:lpstr>
      <vt:lpstr>Acknowledge</vt:lpstr>
      <vt:lpstr>Annual Reports</vt:lpstr>
      <vt:lpstr>Annual Report Summary: Data Hub Update: Kim Picard</vt:lpstr>
      <vt:lpstr>Annual Report Summary: Tools, Standards and Guidelines Update: Nathan Quadros</vt:lpstr>
      <vt:lpstr>Annual Report Summary: Education, Training and Outreach Update: Ralph Talbot-Smith</vt:lpstr>
      <vt:lpstr>2019-20 Work Plans</vt:lpstr>
      <vt:lpstr>2019-20 Work Plan: Data Hub</vt:lpstr>
      <vt:lpstr>2019-20 Work Plan: Tools, Standards and Guidelines</vt:lpstr>
      <vt:lpstr>2019-20 Work Plan: Education, Training and Outreach</vt:lpstr>
      <vt:lpstr>Closing Remarks</vt:lpstr>
    </vt:vector>
  </TitlesOfParts>
  <Company>Geoscience Australia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Geomorphic mapping of Perth submarine canyon, southwest Australia: Insights into canyon evolutionary processes and relevance for management</dc:title>
  <dc:creator>SNichol</dc:creator>
  <cp:lastModifiedBy>Leplastrier Aero</cp:lastModifiedBy>
  <cp:revision>758</cp:revision>
  <cp:lastPrinted>2018-11-28T04:59:56Z</cp:lastPrinted>
  <dcterms:created xsi:type="dcterms:W3CDTF">2018-04-25T23:05:54Z</dcterms:created>
  <dcterms:modified xsi:type="dcterms:W3CDTF">2019-09-16T04:59:59Z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0x010100DA166A13EAD5BF4C9D55AD881A601B45</vt:lpwstr>
  </property>
</Properties>
</file>